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42"/>
    <a:srgbClr val="88D800"/>
    <a:srgbClr val="BCBE00"/>
    <a:srgbClr val="000000"/>
    <a:srgbClr val="B8B8B8"/>
    <a:srgbClr val="4F4F4F"/>
    <a:srgbClr val="B5EBF2"/>
    <a:srgbClr val="48CDDE"/>
    <a:srgbClr val="007C8D"/>
    <a:srgbClr val="004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AB-4CAA-8CF7-6A39CBA26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F3-4D2C-928D-40044B2B3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40-4A8D-B693-B12598AC0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AD-4751-A494-6AFB58717F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741711"/>
        <c:axId val="1579753359"/>
      </c:scatterChart>
      <c:valAx>
        <c:axId val="1579741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9753359"/>
        <c:crosses val="autoZero"/>
        <c:crossBetween val="midCat"/>
      </c:valAx>
      <c:valAx>
        <c:axId val="1579753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97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9CCF9-CE14-4118-B675-AC72CDF038E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6523C-5747-403A-9CC7-683D90EE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2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BA01-7448-4321-80DC-7E91E834C80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699" y="1887987"/>
            <a:ext cx="8641717" cy="345215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17699" y="188798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chemeClr val="accent3"/>
                </a:solidFill>
                <a:latin typeface="Consolas" panose="020B0609020204030204" pitchFamily="49" charset="0"/>
              </a:rPr>
              <a:t>Consola NES</a:t>
            </a:r>
            <a:endParaRPr lang="en-US" sz="1100" b="1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699" y="5431116"/>
            <a:ext cx="8641717" cy="118265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17699" y="635216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Cartridge</a:t>
            </a:r>
            <a:r>
              <a:rPr lang="ro-MD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NES</a:t>
            </a:r>
            <a:endParaRPr lang="en-US" sz="11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869" y="3789188"/>
            <a:ext cx="1504309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36044" y="3804677"/>
            <a:ext cx="1509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0871" y="5636664"/>
            <a:ext cx="1504307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36044" y="5652152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>
            <a:stCxn id="8" idx="2"/>
            <a:endCxn id="10" idx="0"/>
          </p:cNvCxnSpPr>
          <p:nvPr/>
        </p:nvCxnSpPr>
        <p:spPr>
          <a:xfrm>
            <a:off x="1193024" y="4251053"/>
            <a:ext cx="1" cy="1385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2350" y="3114793"/>
            <a:ext cx="2239347" cy="8862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2605665" y="3342460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CPU + APU</a:t>
            </a:r>
          </a:p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(RP2A03 / RP2A07)</a:t>
            </a:r>
            <a:endParaRPr lang="en-US" sz="11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Elbow Connector 23"/>
          <p:cNvCxnSpPr>
            <a:stCxn id="8" idx="0"/>
            <a:endCxn id="16" idx="1"/>
          </p:cNvCxnSpPr>
          <p:nvPr/>
        </p:nvCxnSpPr>
        <p:spPr>
          <a:xfrm rot="5400000" flipH="1" flipV="1">
            <a:off x="1597046" y="3153884"/>
            <a:ext cx="231283" cy="10393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62050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58430" y="466838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Straight Connector 39"/>
          <p:cNvCxnSpPr>
            <a:stCxn id="16" idx="2"/>
            <a:endCxn id="37" idx="0"/>
          </p:cNvCxnSpPr>
          <p:nvPr/>
        </p:nvCxnSpPr>
        <p:spPr>
          <a:xfrm flipH="1">
            <a:off x="2381596" y="4001016"/>
            <a:ext cx="0" cy="59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455024" y="5712887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51404" y="57899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8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54609" y="6121331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16" idx="2"/>
            <a:endCxn id="44" idx="0"/>
          </p:cNvCxnSpPr>
          <p:nvPr/>
        </p:nvCxnSpPr>
        <p:spPr>
          <a:xfrm flipH="1">
            <a:off x="2974570" y="4001016"/>
            <a:ext cx="0" cy="1711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639964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39552" y="5744964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16K / 32k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PRG ROM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291363" y="4001016"/>
            <a:ext cx="0" cy="1567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760168" y="3114791"/>
            <a:ext cx="2239347" cy="8862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7" name="TextBox 56"/>
          <p:cNvSpPr txBox="1"/>
          <p:nvPr/>
        </p:nvSpPr>
        <p:spPr>
          <a:xfrm>
            <a:off x="6133483" y="3342458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PPU</a:t>
            </a:r>
          </a:p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(RP2C02 / RP2C07)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Connector 57"/>
          <p:cNvCxnSpPr>
            <a:stCxn id="16" idx="3"/>
            <a:endCxn id="56" idx="1"/>
          </p:cNvCxnSpPr>
          <p:nvPr/>
        </p:nvCxnSpPr>
        <p:spPr>
          <a:xfrm flipV="1">
            <a:off x="4471697" y="3557903"/>
            <a:ext cx="1288471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36298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655734" y="4668388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V-RAM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Straight Connector 62"/>
          <p:cNvCxnSpPr>
            <a:stCxn id="56" idx="2"/>
            <a:endCxn id="61" idx="0"/>
          </p:cNvCxnSpPr>
          <p:nvPr/>
        </p:nvCxnSpPr>
        <p:spPr>
          <a:xfrm flipH="1">
            <a:off x="6055844" y="4001014"/>
            <a:ext cx="0" cy="590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643630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99717" y="5660325"/>
            <a:ext cx="9541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ROM</a:t>
            </a:r>
          </a:p>
          <a:p>
            <a:pPr algn="ctr"/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o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270539" y="4001014"/>
            <a:ext cx="0" cy="1567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7473142" y="1775665"/>
            <a:ext cx="0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73142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Video</a:t>
            </a:r>
            <a:endParaRPr lang="en-US" sz="1000" dirty="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273105" y="1775665"/>
            <a:ext cx="1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98387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Audio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5715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315163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1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04761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64209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2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54458" y="802837"/>
            <a:ext cx="567" cy="1222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843666" y="809747"/>
            <a:ext cx="425" cy="1215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54741" y="1884046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43807" y="1881962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84236" y="5739391"/>
            <a:ext cx="1151864" cy="43646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437002" y="582142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Mapper</a:t>
            </a:r>
            <a:endParaRPr lang="en-US" sz="11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Straight Connector 64"/>
          <p:cNvCxnSpPr>
            <a:stCxn id="29" idx="1"/>
            <a:endCxn id="51" idx="3"/>
          </p:cNvCxnSpPr>
          <p:nvPr/>
        </p:nvCxnSpPr>
        <p:spPr>
          <a:xfrm flipH="1">
            <a:off x="4906246" y="5957621"/>
            <a:ext cx="277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1"/>
            <a:endCxn id="29" idx="3"/>
          </p:cNvCxnSpPr>
          <p:nvPr/>
        </p:nvCxnSpPr>
        <p:spPr>
          <a:xfrm flipH="1" flipV="1">
            <a:off x="6336100" y="5957621"/>
            <a:ext cx="307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4005302" y="4383920"/>
            <a:ext cx="1738376" cy="972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43414" y="615140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erge 7"/>
          <p:cNvSpPr/>
          <p:nvPr/>
        </p:nvSpPr>
        <p:spPr>
          <a:xfrm>
            <a:off x="3171825" y="267652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erge 5"/>
          <p:cNvSpPr/>
          <p:nvPr/>
        </p:nvSpPr>
        <p:spPr>
          <a:xfrm>
            <a:off x="2257426" y="267652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1966" y="2676526"/>
            <a:ext cx="914400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err="1" smtClean="0"/>
              <a:t>Sprite</a:t>
            </a:r>
            <a:r>
              <a:rPr lang="ro-MD" sz="900" dirty="0" smtClean="0"/>
              <a:t> </a:t>
            </a:r>
            <a:r>
              <a:rPr lang="ro-MD" sz="900" dirty="0" err="1" smtClean="0"/>
              <a:t>priority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91966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6365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22594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53222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3850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4478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5106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75734" y="2424525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2195872" y="2428701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0</a:t>
            </a:r>
            <a:endParaRPr lang="en-US" sz="4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327123" y="242994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1</a:t>
            </a:r>
            <a:endParaRPr lang="en-US" sz="4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459372" y="2428701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2</a:t>
            </a:r>
            <a:endParaRPr lang="en-US" sz="4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2589896" y="2428699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3</a:t>
            </a:r>
            <a:endParaRPr lang="en-US" sz="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2718616" y="2428699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4</a:t>
            </a:r>
            <a:endParaRPr lang="en-US" sz="4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2849012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5</a:t>
            </a:r>
            <a:endParaRPr lang="en-US" sz="4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981413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6</a:t>
            </a:r>
            <a:endParaRPr lang="en-US" sz="4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3108131" y="2428695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" dirty="0" err="1" smtClean="0"/>
              <a:t>sprite</a:t>
            </a:r>
            <a:r>
              <a:rPr lang="ro-MD" sz="400" dirty="0" smtClean="0"/>
              <a:t> 7</a:t>
            </a:r>
            <a:endParaRPr lang="en-US" sz="400" dirty="0"/>
          </a:p>
        </p:txBody>
      </p:sp>
      <p:sp>
        <p:nvSpPr>
          <p:cNvPr id="37" name="Flowchart: Merge 36"/>
          <p:cNvSpPr/>
          <p:nvPr/>
        </p:nvSpPr>
        <p:spPr>
          <a:xfrm>
            <a:off x="3568779" y="325475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erge 37"/>
          <p:cNvSpPr/>
          <p:nvPr/>
        </p:nvSpPr>
        <p:spPr>
          <a:xfrm>
            <a:off x="2719806" y="3254755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54346" y="3254755"/>
            <a:ext cx="848974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smtClean="0"/>
              <a:t>Pixel </a:t>
            </a:r>
            <a:r>
              <a:rPr lang="ro-MD" sz="900" dirty="0" err="1" smtClean="0"/>
              <a:t>priority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849166" y="300275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7" idx="0"/>
          </p:cNvCxnSpPr>
          <p:nvPr/>
        </p:nvCxnSpPr>
        <p:spPr>
          <a:xfrm rot="5400000" flipH="1" flipV="1">
            <a:off x="3986386" y="2845691"/>
            <a:ext cx="125999" cy="692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2693567" y="302103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err="1"/>
              <a:t>s</a:t>
            </a:r>
            <a:r>
              <a:rPr lang="ro-MD" sz="400" dirty="0" err="1" smtClean="0"/>
              <a:t>prite</a:t>
            </a:r>
            <a:endParaRPr lang="ro-MD" sz="400" dirty="0"/>
          </a:p>
          <a:p>
            <a:pPr algn="ctr"/>
            <a:r>
              <a:rPr lang="ro-MD" sz="400" dirty="0" smtClean="0"/>
              <a:t>pixel</a:t>
            </a:r>
            <a:endParaRPr lang="en-US" sz="400" dirty="0"/>
          </a:p>
        </p:txBody>
      </p:sp>
      <p:sp>
        <p:nvSpPr>
          <p:cNvPr id="62" name="TextBox 61"/>
          <p:cNvSpPr txBox="1"/>
          <p:nvPr/>
        </p:nvSpPr>
        <p:spPr>
          <a:xfrm>
            <a:off x="4054902" y="3021033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background</a:t>
            </a:r>
            <a:endParaRPr lang="ro-MD" sz="400" dirty="0"/>
          </a:p>
          <a:p>
            <a:pPr algn="ctr"/>
            <a:r>
              <a:rPr lang="ro-MD" sz="400" dirty="0" smtClean="0"/>
              <a:t>pixel</a:t>
            </a:r>
            <a:endParaRPr lang="en-US" sz="400" dirty="0"/>
          </a:p>
        </p:txBody>
      </p:sp>
      <p:sp>
        <p:nvSpPr>
          <p:cNvPr id="63" name="Flowchart: Merge 62"/>
          <p:cNvSpPr/>
          <p:nvPr/>
        </p:nvSpPr>
        <p:spPr>
          <a:xfrm>
            <a:off x="3144291" y="383298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erge 63"/>
          <p:cNvSpPr/>
          <p:nvPr/>
        </p:nvSpPr>
        <p:spPr>
          <a:xfrm>
            <a:off x="2295318" y="3832986"/>
            <a:ext cx="269081" cy="326231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429859" y="3832986"/>
            <a:ext cx="848974" cy="326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sz="900" dirty="0" err="1" smtClean="0"/>
              <a:t>Transparency</a:t>
            </a:r>
            <a:r>
              <a:rPr lang="ro-MD" sz="900" dirty="0" smtClean="0"/>
              <a:t> </a:t>
            </a:r>
            <a:r>
              <a:rPr lang="ro-MD" sz="900" dirty="0" err="1" smtClean="0"/>
              <a:t>mux</a:t>
            </a:r>
            <a:endParaRPr lang="en-US" sz="9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278832" y="358098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0"/>
          </p:cNvCxnSpPr>
          <p:nvPr/>
        </p:nvCxnSpPr>
        <p:spPr>
          <a:xfrm rot="16200000" flipV="1">
            <a:off x="1979414" y="3382541"/>
            <a:ext cx="126000" cy="774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61735" y="3599264"/>
            <a:ext cx="4331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universal</a:t>
            </a:r>
          </a:p>
          <a:p>
            <a:pPr algn="ctr"/>
            <a:r>
              <a:rPr lang="ro-MD" sz="400" dirty="0" smtClean="0"/>
              <a:t>background</a:t>
            </a:r>
            <a:endParaRPr lang="en-US" sz="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854346" y="4159217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89266" y="4239820"/>
            <a:ext cx="3289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00" dirty="0" smtClean="0"/>
              <a:t>pixel</a:t>
            </a:r>
          </a:p>
          <a:p>
            <a:pPr algn="ctr"/>
            <a:r>
              <a:rPr lang="ro-MD" sz="400" dirty="0" smtClean="0"/>
              <a:t>output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50042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869379389"/>
              </p:ext>
            </p:extLst>
          </p:nvPr>
        </p:nvGraphicFramePr>
        <p:xfrm>
          <a:off x="1440873" y="707043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94139949"/>
              </p:ext>
            </p:extLst>
          </p:nvPr>
        </p:nvGraphicFramePr>
        <p:xfrm>
          <a:off x="1440872" y="1216891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958978687"/>
              </p:ext>
            </p:extLst>
          </p:nvPr>
        </p:nvGraphicFramePr>
        <p:xfrm>
          <a:off x="1440871" y="1798320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570294445"/>
              </p:ext>
            </p:extLst>
          </p:nvPr>
        </p:nvGraphicFramePr>
        <p:xfrm>
          <a:off x="1440871" y="2308168"/>
          <a:ext cx="1801091" cy="58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103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Nintendo-Entertainment-System-NES-Controller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t="6882" r="6260" b="8157"/>
          <a:stretch/>
        </p:blipFill>
        <p:spPr bwMode="auto">
          <a:xfrm rot="20255687">
            <a:off x="1212342" y="1090681"/>
            <a:ext cx="6654238" cy="47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3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RP2A03 / RP2A07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20383" y="123419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08546" y="14719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RST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8544" y="19516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8545" y="17064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07051" y="48890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07051" y="46398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07241" y="43914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07431" y="39042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A09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08001" y="316527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A06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08543" y="26764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09818" y="21940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08543" y="243499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08001" y="29099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07811" y="33999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A07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7621" y="365407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A08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07241" y="414618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R/W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NMI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IRQ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M2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TST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CLK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D5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/ 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R/W</a:t>
            </a:r>
            <a:r>
              <a:rPr lang="en-US" sz="1100" smtClean="0">
                <a:latin typeface="Consolas" panose="020B0609020204030204" pitchFamily="49" charset="0"/>
              </a:rPr>
              <a:t>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87628" y="123419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CPU D0</a:t>
            </a:r>
            <a:r>
              <a:rPr lang="en-US" sz="1100" dirty="0" smtClean="0">
                <a:latin typeface="Consolas" panose="020B0609020204030204" pitchFamily="49" charset="0"/>
              </a:rPr>
              <a:t> &lt;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84100" y="147195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82323" y="195165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82325" y="170641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INT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CLK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8469" y="488904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6089" y="463987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26278" y="439142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86010" y="390427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CS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6542" y="316527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A2 -&gt;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84705" y="267647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D6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83598" y="219406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D4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83598" y="243278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D5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86544" y="2914729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D7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86354" y="339996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A1 -&gt;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86163" y="365407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A0 -&gt;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28660" y="414618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EXT0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ALE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RD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VOUT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RST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WR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0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59" y="299259"/>
            <a:ext cx="540000" cy="540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9259" y="299259"/>
            <a:ext cx="540000" cy="540000"/>
          </a:xfrm>
          <a:prstGeom prst="rect">
            <a:avLst/>
          </a:prstGeom>
          <a:solidFill>
            <a:srgbClr val="002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259" y="299259"/>
            <a:ext cx="540000" cy="540000"/>
          </a:xfrm>
          <a:prstGeom prst="rect">
            <a:avLst/>
          </a:prstGeom>
          <a:solidFill>
            <a:srgbClr val="561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9259" y="299259"/>
            <a:ext cx="540000" cy="540000"/>
          </a:xfrm>
          <a:prstGeom prst="rect">
            <a:avLst/>
          </a:prstGeom>
          <a:solidFill>
            <a:srgbClr val="0B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39259" y="299259"/>
            <a:ext cx="540000" cy="540000"/>
          </a:xfrm>
          <a:prstGeom prst="rect">
            <a:avLst/>
          </a:prstGeom>
          <a:solidFill>
            <a:srgbClr val="6C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9259" y="299259"/>
            <a:ext cx="540000" cy="540000"/>
          </a:xfrm>
          <a:prstGeom prst="rect">
            <a:avLst/>
          </a:prstGeom>
          <a:solidFill>
            <a:srgbClr val="33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9259" y="299259"/>
            <a:ext cx="540000" cy="540000"/>
          </a:xfrm>
          <a:prstGeom prst="rect">
            <a:avLst/>
          </a:prstGeom>
          <a:solidFill>
            <a:srgbClr val="141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9259" y="299259"/>
            <a:ext cx="540000" cy="540000"/>
          </a:xfrm>
          <a:prstGeom prst="rect">
            <a:avLst/>
          </a:prstGeom>
          <a:solidFill>
            <a:srgbClr val="3B0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9259" y="299259"/>
            <a:ext cx="540000" cy="540000"/>
          </a:xfrm>
          <a:prstGeom prst="rect">
            <a:avLst/>
          </a:prstGeom>
          <a:solidFill>
            <a:srgbClr val="6E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59259" y="299259"/>
            <a:ext cx="540000" cy="540000"/>
          </a:xfrm>
          <a:prstGeom prst="rect">
            <a:avLst/>
          </a:prstGeom>
          <a:solidFill>
            <a:srgbClr val="5C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9259" y="299259"/>
            <a:ext cx="540000" cy="540000"/>
          </a:xfrm>
          <a:prstGeom prst="rect">
            <a:avLst/>
          </a:prstGeom>
          <a:solidFill>
            <a:srgbClr val="00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259" y="299259"/>
            <a:ext cx="540000" cy="540000"/>
          </a:xfrm>
          <a:prstGeom prst="rect">
            <a:avLst/>
          </a:prstGeom>
          <a:solidFill>
            <a:srgbClr val="004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79259" y="299259"/>
            <a:ext cx="540000" cy="540000"/>
          </a:xfrm>
          <a:prstGeom prst="rect">
            <a:avLst/>
          </a:prstGeom>
          <a:solidFill>
            <a:srgbClr val="00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9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5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9259" y="839259"/>
            <a:ext cx="540000" cy="5400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9259" y="839259"/>
            <a:ext cx="540000" cy="540000"/>
          </a:xfrm>
          <a:prstGeom prst="rect">
            <a:avLst/>
          </a:prstGeom>
          <a:solidFill>
            <a:srgbClr val="155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79259" y="839259"/>
            <a:ext cx="540000" cy="540000"/>
          </a:xfrm>
          <a:prstGeom prst="rect">
            <a:avLst/>
          </a:prstGeom>
          <a:solidFill>
            <a:srgbClr val="99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59259" y="839259"/>
            <a:ext cx="540000" cy="540000"/>
          </a:xfrm>
          <a:prstGeom prst="rect">
            <a:avLst/>
          </a:prstGeom>
          <a:solidFill>
            <a:srgbClr val="38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19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39259" y="839259"/>
            <a:ext cx="540000" cy="540000"/>
          </a:xfrm>
          <a:prstGeom prst="rect">
            <a:avLst/>
          </a:prstGeom>
          <a:solidFill>
            <a:srgbClr val="B53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19259" y="839259"/>
            <a:ext cx="540000" cy="540000"/>
          </a:xfrm>
          <a:prstGeom prst="rect">
            <a:avLst/>
          </a:prstGeom>
          <a:solidFill>
            <a:srgbClr val="6B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18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79259" y="839259"/>
            <a:ext cx="540000" cy="540000"/>
          </a:xfrm>
          <a:prstGeom prst="rect">
            <a:avLst/>
          </a:prstGeom>
          <a:solidFill>
            <a:srgbClr val="42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19259" y="839259"/>
            <a:ext cx="540000" cy="540000"/>
          </a:xfrm>
          <a:prstGeom prst="rect">
            <a:avLst/>
          </a:prstGeom>
          <a:solidFill>
            <a:srgbClr val="752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99259" y="839259"/>
            <a:ext cx="540000" cy="540000"/>
          </a:xfrm>
          <a:prstGeom prst="rect">
            <a:avLst/>
          </a:prstGeom>
          <a:solidFill>
            <a:srgbClr val="B71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59259" y="839259"/>
            <a:ext cx="540000" cy="540000"/>
          </a:xfrm>
          <a:prstGeom prst="rect">
            <a:avLst/>
          </a:prstGeom>
          <a:solidFill>
            <a:srgbClr val="A01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99259" y="839259"/>
            <a:ext cx="540000" cy="540000"/>
          </a:xfrm>
          <a:prstGeom prst="rect">
            <a:avLst/>
          </a:prstGeom>
          <a:solidFill>
            <a:srgbClr val="0C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39259" y="839259"/>
            <a:ext cx="540000" cy="540000"/>
          </a:xfrm>
          <a:prstGeom prst="rect">
            <a:avLst/>
          </a:prstGeom>
          <a:solidFill>
            <a:srgbClr val="008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779259" y="839259"/>
            <a:ext cx="540000" cy="540000"/>
          </a:xfrm>
          <a:prstGeom prst="rect">
            <a:avLst/>
          </a:prstGeom>
          <a:solidFill>
            <a:srgbClr val="007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9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1F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85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99259" y="137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9259" y="1379259"/>
            <a:ext cx="540000" cy="540000"/>
          </a:xfrm>
          <a:prstGeom prst="rect">
            <a:avLst/>
          </a:prstGeom>
          <a:solidFill>
            <a:srgbClr val="64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79259" y="1379259"/>
            <a:ext cx="540000" cy="540000"/>
          </a:xfrm>
          <a:prstGeom prst="rect">
            <a:avLst/>
          </a:pr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59259" y="1379259"/>
            <a:ext cx="540000" cy="540000"/>
          </a:xfrm>
          <a:prstGeom prst="rect">
            <a:avLst/>
          </a:prstGeom>
          <a:solidFill>
            <a:srgbClr val="88D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29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19259" y="1379259"/>
            <a:ext cx="540000" cy="540000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39259" y="1379259"/>
            <a:ext cx="540000" cy="540000"/>
          </a:xfrm>
          <a:prstGeom prst="rect">
            <a:avLst/>
          </a:prstGeom>
          <a:solidFill>
            <a:srgbClr val="FE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9259" y="1379259"/>
            <a:ext cx="540000" cy="540000"/>
          </a:xfrm>
          <a:prstGeom prst="rect">
            <a:avLst/>
          </a:prstGeom>
          <a:solidFill>
            <a:srgbClr val="BC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379259" y="1379259"/>
            <a:ext cx="540000" cy="540000"/>
          </a:xfrm>
          <a:prstGeom prst="rect">
            <a:avLst/>
          </a:prstGeom>
          <a:solidFill>
            <a:srgbClr val="92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19259" y="1379259"/>
            <a:ext cx="540000" cy="540000"/>
          </a:xfrm>
          <a:prstGeom prst="rect">
            <a:avLst/>
          </a:prstGeom>
          <a:solidFill>
            <a:srgbClr val="C6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99259" y="1379259"/>
            <a:ext cx="540000" cy="540000"/>
          </a:xfrm>
          <a:prstGeom prst="rect">
            <a:avLst/>
          </a:prstGeom>
          <a:solidFill>
            <a:srgbClr val="FE6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59259" y="1379259"/>
            <a:ext cx="540000" cy="540000"/>
          </a:xfrm>
          <a:prstGeom prst="rect">
            <a:avLst/>
          </a:prstGeom>
          <a:solidFill>
            <a:srgbClr val="F36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99259" y="1379259"/>
            <a:ext cx="540000" cy="540000"/>
          </a:xfrm>
          <a:prstGeom prst="rect">
            <a:avLst/>
          </a:prstGeom>
          <a:solidFill>
            <a:srgbClr val="5CE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239259" y="1379259"/>
            <a:ext cx="540000" cy="540000"/>
          </a:xfrm>
          <a:prstGeom prst="rect">
            <a:avLst/>
          </a:prstGeom>
          <a:solidFill>
            <a:srgbClr val="45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2B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779259" y="1379259"/>
            <a:ext cx="540000" cy="540000"/>
          </a:xfrm>
          <a:prstGeom prst="rect">
            <a:avLst/>
          </a:prstGeom>
          <a:solidFill>
            <a:srgbClr val="48C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2F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85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99259" y="191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9259" y="1919259"/>
            <a:ext cx="540000" cy="540000"/>
          </a:xfrm>
          <a:prstGeom prst="rect">
            <a:avLst/>
          </a:prstGeom>
          <a:solidFill>
            <a:srgbClr val="C0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79259" y="1919259"/>
            <a:ext cx="540000" cy="540000"/>
          </a:xfrm>
          <a:prstGeom prst="rect">
            <a:avLst/>
          </a:prstGeom>
          <a:solidFill>
            <a:srgbClr val="F7D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59259" y="1919259"/>
            <a:ext cx="540000" cy="540000"/>
          </a:xfrm>
          <a:prstGeom prst="rect">
            <a:avLst/>
          </a:prstGeom>
          <a:solidFill>
            <a:srgbClr val="CFE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39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319259" y="1919259"/>
            <a:ext cx="540000" cy="540000"/>
          </a:xfrm>
          <a:prstGeom prst="rect">
            <a:avLst/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3D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39259" y="1919259"/>
            <a:ext cx="540000" cy="540000"/>
          </a:xfrm>
          <a:prstGeom prst="rect">
            <a:avLst/>
          </a:prstGeom>
          <a:solidFill>
            <a:srgbClr val="FE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19259" y="1919259"/>
            <a:ext cx="540000" cy="540000"/>
          </a:xfrm>
          <a:prstGeom prst="rect">
            <a:avLst/>
          </a:prstGeom>
          <a:solidFill>
            <a:srgbClr val="E4E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38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379259" y="1919259"/>
            <a:ext cx="540000" cy="540000"/>
          </a:xfrm>
          <a:prstGeom prst="rect">
            <a:avLst/>
          </a:prstGeom>
          <a:solidFill>
            <a:srgbClr val="D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19259" y="1919259"/>
            <a:ext cx="540000" cy="540000"/>
          </a:xfrm>
          <a:prstGeom prst="rect">
            <a:avLst/>
          </a:prstGeom>
          <a:solidFill>
            <a:srgbClr val="E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99259" y="1919259"/>
            <a:ext cx="540000" cy="540000"/>
          </a:xfrm>
          <a:prstGeom prst="rect">
            <a:avLst/>
          </a:prstGeom>
          <a:solidFill>
            <a:srgbClr val="FFC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59259" y="1919259"/>
            <a:ext cx="540000" cy="540000"/>
          </a:xfrm>
          <a:prstGeom prst="rect">
            <a:avLst/>
          </a:prstGeom>
          <a:solidFill>
            <a:srgbClr val="FB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99259" y="1919259"/>
            <a:ext cx="540000" cy="540000"/>
          </a:xfrm>
          <a:prstGeom prst="rect">
            <a:avLst/>
          </a:prstGeom>
          <a:solidFill>
            <a:srgbClr val="BDF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239259" y="1919259"/>
            <a:ext cx="540000" cy="540000"/>
          </a:xfrm>
          <a:prstGeom prst="rect">
            <a:avLst/>
          </a:prstGeom>
          <a:solidFill>
            <a:srgbClr val="B3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3B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779259" y="1919259"/>
            <a:ext cx="540000" cy="540000"/>
          </a:xfrm>
          <a:prstGeom prst="rect">
            <a:avLst/>
          </a:prstGeom>
          <a:solidFill>
            <a:srgbClr val="B5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39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3F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85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8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5585" y="1712422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5585" y="3228677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37585" y="1712422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7585" y="3228677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dirty="0"/>
          </a:p>
        </p:txBody>
      </p:sp>
      <p:sp>
        <p:nvSpPr>
          <p:cNvPr id="12" name="Half Frame 11"/>
          <p:cNvSpPr/>
          <p:nvPr/>
        </p:nvSpPr>
        <p:spPr>
          <a:xfrm rot="10800000">
            <a:off x="3089585" y="1677206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5400000">
            <a:off x="3089585" y="4740677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6200000">
            <a:off x="6149585" y="1677206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>
            <a:off x="6149585" y="4740677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5100" y="145420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(0,0)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69713" y="143116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(256,0)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81185" y="145420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(511,0)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48005" y="3085922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(0,240)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4355" y="471763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(0,479)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0237" y="471763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(256,479)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6864" y="308592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(511,240)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1185" y="472119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(511,479)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468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237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237" y="3228677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97237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7237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9486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31486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485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1485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92152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2152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304152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04152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6401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8401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26400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38400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0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136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1136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93136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3136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5385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7385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5384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7384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2148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2148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304148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4148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6397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397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6396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8396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6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 rot="16200000" flipV="1">
            <a:off x="1263532" y="1587730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ro-MD" dirty="0">
              <a:solidFill>
                <a:schemeClr val="bg1"/>
              </a:solidFill>
            </a:endParaRPr>
          </a:p>
        </p:txBody>
      </p:sp>
      <p:sp>
        <p:nvSpPr>
          <p:cNvPr id="3" name="Parallelogram 2"/>
          <p:cNvSpPr/>
          <p:nvPr/>
        </p:nvSpPr>
        <p:spPr>
          <a:xfrm rot="16200000" flipV="1">
            <a:off x="1831568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rgbClr val="FF334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6200000" flipV="1">
            <a:off x="2432854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16200000" flipV="1">
            <a:off x="3047992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29290" y="192659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29290" y="486029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24085" y="122197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484680" y="3164895"/>
            <a:ext cx="285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>
                <a:solidFill>
                  <a:schemeClr val="bg1"/>
                </a:solidFill>
              </a:rPr>
              <a:t>Culoare universală de fundal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096452" y="3164894"/>
            <a:ext cx="280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err="1" smtClean="0">
                <a:solidFill>
                  <a:schemeClr val="bg1"/>
                </a:solidFill>
              </a:rPr>
              <a:t>Sprite</a:t>
            </a:r>
            <a:r>
              <a:rPr lang="ro-MD" dirty="0" smtClean="0">
                <a:solidFill>
                  <a:schemeClr val="bg1"/>
                </a:solidFill>
              </a:rPr>
              <a:t>-uri cu prioritate joasă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96454" y="31648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>
                <a:solidFill>
                  <a:schemeClr val="bg1"/>
                </a:solidFill>
              </a:rPr>
              <a:t>Fundal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303141" y="3158448"/>
            <a:ext cx="280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err="1" smtClean="0">
                <a:solidFill>
                  <a:schemeClr val="bg1"/>
                </a:solidFill>
              </a:rPr>
              <a:t>Sprite</a:t>
            </a:r>
            <a:r>
              <a:rPr lang="ro-MD" dirty="0" smtClean="0">
                <a:solidFill>
                  <a:schemeClr val="bg1"/>
                </a:solidFill>
              </a:rPr>
              <a:t>-uri cu prioritate mare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1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8758" y="2329731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5835" y="2329731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3729" y="2329731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3823" y="2329731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4713" y="2329731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81892" y="2329731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758" y="2623929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5835" y="2623929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3729" y="2623929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3823" y="2623929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4713" y="2623929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81892" y="2623929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8758" y="3118236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65835" y="3118236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0361" y="3118236"/>
            <a:ext cx="580445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239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3823" y="3118236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4713" y="3118236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81892" y="3118236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56954" y="277102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/>
              <a:t>.........................................................................................................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88757" y="3412434"/>
            <a:ext cx="613840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341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00360" y="3412434"/>
            <a:ext cx="58044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240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88757" y="3906741"/>
            <a:ext cx="613840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341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0360" y="3906741"/>
            <a:ext cx="58044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261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6954" y="3559533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/>
              <a:t>.........................................................................................................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2664808" y="2028704"/>
            <a:ext cx="124975" cy="4770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2331994" y="169587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Așteptare</a:t>
            </a:r>
            <a:endParaRPr lang="en-US" sz="1200" dirty="0"/>
          </a:p>
        </p:txBody>
      </p:sp>
      <p:sp>
        <p:nvSpPr>
          <p:cNvPr id="34" name="Left Brace 33"/>
          <p:cNvSpPr/>
          <p:nvPr/>
        </p:nvSpPr>
        <p:spPr>
          <a:xfrm rot="5400000">
            <a:off x="4537338" y="633248"/>
            <a:ext cx="124976" cy="3267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41431" y="1952677"/>
            <a:ext cx="916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Afișare linie</a:t>
            </a:r>
            <a:endParaRPr lang="en-US" sz="1200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6749150" y="1689421"/>
            <a:ext cx="130228" cy="11608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33815" y="1214013"/>
            <a:ext cx="11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200" dirty="0" smtClean="0"/>
              <a:t>Încărcare </a:t>
            </a:r>
            <a:r>
              <a:rPr lang="ro-MD" sz="1200" dirty="0" err="1" smtClean="0"/>
              <a:t>sprite</a:t>
            </a:r>
            <a:r>
              <a:rPr lang="ro-MD" sz="1200" dirty="0" smtClean="0"/>
              <a:t>-uri pentru următoarea linie</a:t>
            </a:r>
            <a:endParaRPr lang="en-US" sz="1200" dirty="0"/>
          </a:p>
        </p:txBody>
      </p:sp>
      <p:sp>
        <p:nvSpPr>
          <p:cNvPr id="38" name="Left Brace 37"/>
          <p:cNvSpPr/>
          <p:nvPr/>
        </p:nvSpPr>
        <p:spPr>
          <a:xfrm rot="5400000">
            <a:off x="7725811" y="1873653"/>
            <a:ext cx="124976" cy="7871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64231" y="1167109"/>
            <a:ext cx="1848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Încărcare blocuri de fundal</a:t>
            </a:r>
            <a:endParaRPr lang="en-US" sz="1200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8342319" y="2044886"/>
            <a:ext cx="130227" cy="4394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8009227" y="169587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Așteptare</a:t>
            </a:r>
            <a:endParaRPr lang="en-US" sz="1200" dirty="0"/>
          </a:p>
        </p:txBody>
      </p:sp>
      <p:sp>
        <p:nvSpPr>
          <p:cNvPr id="42" name="Left Brace 41"/>
          <p:cNvSpPr/>
          <p:nvPr/>
        </p:nvSpPr>
        <p:spPr>
          <a:xfrm rot="16200000">
            <a:off x="7356940" y="3077813"/>
            <a:ext cx="147099" cy="23933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29330" y="4348037"/>
            <a:ext cx="120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err="1" smtClean="0"/>
              <a:t>Horizontal</a:t>
            </a:r>
            <a:r>
              <a:rPr lang="ro-MD" sz="1200" dirty="0" smtClean="0"/>
              <a:t> </a:t>
            </a:r>
            <a:r>
              <a:rPr lang="ro-MD" sz="1200" dirty="0" err="1" smtClean="0"/>
              <a:t>blank</a:t>
            </a:r>
            <a:endParaRPr lang="en-US" sz="1200" dirty="0"/>
          </a:p>
        </p:txBody>
      </p:sp>
      <p:sp>
        <p:nvSpPr>
          <p:cNvPr id="44" name="Left Brace 43"/>
          <p:cNvSpPr/>
          <p:nvPr/>
        </p:nvSpPr>
        <p:spPr>
          <a:xfrm>
            <a:off x="1865427" y="2329730"/>
            <a:ext cx="147099" cy="10827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02357" y="2732582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Linii vizibile</a:t>
            </a:r>
            <a:endParaRPr lang="en-US" sz="1200" dirty="0"/>
          </a:p>
        </p:txBody>
      </p:sp>
      <p:sp>
        <p:nvSpPr>
          <p:cNvPr id="46" name="Left Brace 45"/>
          <p:cNvSpPr/>
          <p:nvPr/>
        </p:nvSpPr>
        <p:spPr>
          <a:xfrm>
            <a:off x="1865426" y="3412434"/>
            <a:ext cx="147099" cy="7885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74729" y="3676786"/>
            <a:ext cx="1028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Vertical </a:t>
            </a:r>
            <a:r>
              <a:rPr lang="ro-MD" sz="1200" dirty="0" err="1" smtClean="0"/>
              <a:t>blank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04757" y="3412434"/>
            <a:ext cx="6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8014" y="3268317"/>
            <a:ext cx="1072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Generare NMI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699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597</Words>
  <Application>Microsoft Office PowerPoint</Application>
  <PresentationFormat>On-screen Show (4:3)</PresentationFormat>
  <Paragraphs>353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Rotaru Cristian</dc:creator>
  <cp:lastModifiedBy>Rotaru Cristian</cp:lastModifiedBy>
  <cp:revision>55</cp:revision>
  <dcterms:created xsi:type="dcterms:W3CDTF">2019-03-23T09:19:55Z</dcterms:created>
  <dcterms:modified xsi:type="dcterms:W3CDTF">2019-05-17T14:11:47Z</dcterms:modified>
</cp:coreProperties>
</file>