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307" r:id="rId3"/>
    <p:sldId id="308" r:id="rId4"/>
    <p:sldId id="309" r:id="rId5"/>
    <p:sldId id="311" r:id="rId6"/>
    <p:sldId id="312" r:id="rId7"/>
    <p:sldId id="296" r:id="rId8"/>
    <p:sldId id="298" r:id="rId9"/>
    <p:sldId id="297" r:id="rId10"/>
    <p:sldId id="299" r:id="rId11"/>
    <p:sldId id="302" r:id="rId12"/>
    <p:sldId id="303" r:id="rId13"/>
    <p:sldId id="305" r:id="rId14"/>
    <p:sldId id="306" r:id="rId15"/>
    <p:sldId id="304" r:id="rId16"/>
    <p:sldId id="295" r:id="rId17"/>
    <p:sldId id="300" r:id="rId18"/>
    <p:sldId id="313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47"/>
    <p:restoredTop sz="80667" autoAdjust="0"/>
  </p:normalViewPr>
  <p:slideViewPr>
    <p:cSldViewPr snapToGrid="0" snapToObjects="1">
      <p:cViewPr varScale="1">
        <p:scale>
          <a:sx n="93" d="100"/>
          <a:sy n="93" d="100"/>
        </p:scale>
        <p:origin x="15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A14A2-EB60-EF4A-B038-28FE46E554F8}" type="datetimeFigureOut">
              <a:rPr lang="fr-FR" smtClean="0"/>
              <a:t>14/07/2021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7E76C-66F5-024B-825B-D5B546EAB0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1201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7E76C-66F5-024B-825B-D5B546EAB0A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0471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Spark </a:t>
            </a:r>
            <a:r>
              <a:rPr lang="fr-FR" dirty="0" err="1"/>
              <a:t>maybe</a:t>
            </a:r>
            <a:r>
              <a:rPr lang="fr-FR" dirty="0"/>
              <a:t> more expressive ; TF and </a:t>
            </a:r>
            <a:r>
              <a:rPr lang="fr-FR" dirty="0" err="1"/>
              <a:t>Pytorch</a:t>
            </a:r>
            <a:r>
              <a:rPr lang="fr-FR" dirty="0"/>
              <a:t> </a:t>
            </a:r>
            <a:r>
              <a:rPr lang="fr-FR" dirty="0" err="1"/>
              <a:t>maybe</a:t>
            </a:r>
            <a:r>
              <a:rPr lang="fr-FR" dirty="0"/>
              <a:t> more </a:t>
            </a:r>
            <a:r>
              <a:rPr lang="fr-FR" dirty="0" err="1"/>
              <a:t>low-level</a:t>
            </a:r>
            <a:r>
              <a:rPr lang="fr-FR" dirty="0"/>
              <a:t> : </a:t>
            </a:r>
            <a:r>
              <a:rPr lang="fr-FR" dirty="0" err="1"/>
              <a:t>matrixes</a:t>
            </a:r>
            <a:r>
              <a:rPr lang="fr-FR" dirty="0"/>
              <a:t> ; </a:t>
            </a:r>
          </a:p>
          <a:p>
            <a:r>
              <a:rPr lang="fr-FR" dirty="0"/>
              <a:t>Apache </a:t>
            </a:r>
            <a:r>
              <a:rPr lang="fr-FR" dirty="0" err="1"/>
              <a:t>Mxnet</a:t>
            </a:r>
            <a:r>
              <a:rPr lang="fr-FR" dirty="0"/>
              <a:t> : not </a:t>
            </a:r>
            <a:r>
              <a:rPr lang="fr-FR" dirty="0" err="1"/>
              <a:t>endorsed</a:t>
            </a:r>
            <a:r>
              <a:rPr lang="fr-FR" dirty="0"/>
              <a:t> by one big </a:t>
            </a:r>
            <a:r>
              <a:rPr lang="fr-FR" dirty="0" err="1"/>
              <a:t>company</a:t>
            </a:r>
            <a:r>
              <a:rPr lang="fr-FR" dirty="0"/>
              <a:t> ; </a:t>
            </a:r>
            <a:r>
              <a:rPr lang="fr-FR" dirty="0" err="1"/>
              <a:t>deep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 </a:t>
            </a:r>
            <a:r>
              <a:rPr lang="fr-FR" dirty="0" err="1"/>
              <a:t>framework</a:t>
            </a:r>
            <a:r>
              <a:rPr lang="fr-FR" dirty="0"/>
              <a:t> of </a:t>
            </a:r>
            <a:r>
              <a:rPr lang="fr-FR" dirty="0" err="1"/>
              <a:t>choice</a:t>
            </a:r>
            <a:r>
              <a:rPr lang="fr-FR" dirty="0"/>
              <a:t> in AWS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7E76C-66F5-024B-825B-D5B546EAB0A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751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7E76C-66F5-024B-825B-D5B546EAB0A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5229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PyTorch</a:t>
            </a:r>
            <a:r>
              <a:rPr lang="fr-FR" dirty="0"/>
              <a:t> : no </a:t>
            </a:r>
            <a:r>
              <a:rPr lang="fr-FR" dirty="0" err="1"/>
              <a:t>specific</a:t>
            </a:r>
            <a:r>
              <a:rPr lang="fr-FR" dirty="0"/>
              <a:t> </a:t>
            </a:r>
            <a:r>
              <a:rPr lang="fr-FR" dirty="0" err="1"/>
              <a:t>functions</a:t>
            </a:r>
            <a:r>
              <a:rPr lang="fr-FR" dirty="0"/>
              <a:t>, can use plain python ; can use </a:t>
            </a:r>
            <a:r>
              <a:rPr lang="fr-FR" dirty="0" err="1"/>
              <a:t>varying</a:t>
            </a:r>
            <a:r>
              <a:rPr lang="fr-FR" dirty="0"/>
              <a:t> data size e.g. for NLP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7E76C-66F5-024B-825B-D5B546EAB0A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8030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PyTorch</a:t>
            </a:r>
            <a:r>
              <a:rPr lang="fr-FR" dirty="0"/>
              <a:t> : no </a:t>
            </a:r>
            <a:r>
              <a:rPr lang="fr-FR" dirty="0" err="1"/>
              <a:t>specific</a:t>
            </a:r>
            <a:r>
              <a:rPr lang="fr-FR" dirty="0"/>
              <a:t> </a:t>
            </a:r>
            <a:r>
              <a:rPr lang="fr-FR" dirty="0" err="1"/>
              <a:t>functions</a:t>
            </a:r>
            <a:r>
              <a:rPr lang="fr-FR" dirty="0"/>
              <a:t>, can use plain python ; can use </a:t>
            </a:r>
            <a:r>
              <a:rPr lang="fr-FR" dirty="0" err="1"/>
              <a:t>varying</a:t>
            </a:r>
            <a:r>
              <a:rPr lang="fr-FR" dirty="0"/>
              <a:t> data size e.g. for NLP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7E76C-66F5-024B-825B-D5B546EAB0A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492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PyTorch</a:t>
            </a:r>
            <a:r>
              <a:rPr lang="fr-FR" dirty="0"/>
              <a:t> : no </a:t>
            </a:r>
            <a:r>
              <a:rPr lang="fr-FR" dirty="0" err="1"/>
              <a:t>specific</a:t>
            </a:r>
            <a:r>
              <a:rPr lang="fr-FR" dirty="0"/>
              <a:t> </a:t>
            </a:r>
            <a:r>
              <a:rPr lang="fr-FR" dirty="0" err="1"/>
              <a:t>functions</a:t>
            </a:r>
            <a:r>
              <a:rPr lang="fr-FR" dirty="0"/>
              <a:t>, can use plain python ; can use </a:t>
            </a:r>
            <a:r>
              <a:rPr lang="fr-FR" dirty="0" err="1"/>
              <a:t>varying</a:t>
            </a:r>
            <a:r>
              <a:rPr lang="fr-FR" dirty="0"/>
              <a:t> data size e.g. for NLP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7E76C-66F5-024B-825B-D5B546EAB0A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13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7E76C-66F5-024B-825B-D5B546EAB0A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1304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02477-7386-1F4C-A85A-B9EEB2148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8E973-015A-D147-8575-434DF6F63B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9B737-801D-FA43-A154-6EE6F582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CD5B-E471-DE44-8E60-5CB7BE069846}" type="datetimeFigureOut">
              <a:rPr lang="fr-FR" smtClean="0"/>
              <a:t>14/07/2021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C6FDA-B95C-6C40-88D4-7A0F22CD7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C7721-2C8A-5547-A576-ABB143401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0A84-42AB-B84E-9315-DE283BC538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278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CF6AB-5A73-CD4C-BB7E-64D129A36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093DCC-8924-1145-865D-EFA65F5D4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E30CC-F5DD-3344-9CE9-38090561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CD5B-E471-DE44-8E60-5CB7BE069846}" type="datetimeFigureOut">
              <a:rPr lang="fr-FR" smtClean="0"/>
              <a:t>14/07/2021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3DB12-EAB5-534A-9BB2-06CBDC574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74535-DDB2-2748-A746-E86888F75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0A84-42AB-B84E-9315-DE283BC538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46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96A1A3-C8CE-3145-992E-2FD90B1103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874146-D919-554B-9C2D-3369E19A9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7466C-C4E4-EE4D-BB82-57E629AEE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CD5B-E471-DE44-8E60-5CB7BE069846}" type="datetimeFigureOut">
              <a:rPr lang="fr-FR" smtClean="0"/>
              <a:t>14/07/2021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64B18-CF38-7241-8E10-8BD999945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0836B-883B-5E4B-99DA-426EF0C18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0A84-42AB-B84E-9315-DE283BC538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252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715B5-6F8F-E64B-AB42-B38EC4D49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54FC7-5F06-D940-9DE2-2E3F1EF0B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9980F-442A-E64C-AF89-2427153D6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CD5B-E471-DE44-8E60-5CB7BE069846}" type="datetimeFigureOut">
              <a:rPr lang="fr-FR" smtClean="0"/>
              <a:t>14/07/2021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EC522-67AA-A148-BB70-74AF1BC01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12045-5D61-7248-A403-27E5C84B5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0A84-42AB-B84E-9315-DE283BC538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26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48D9F-2F1E-8948-BD2A-A23BB36A4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C69AF-1444-D447-999A-ED50A6459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A009B-D5FD-724B-94D2-2931D7149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CD5B-E471-DE44-8E60-5CB7BE069846}" type="datetimeFigureOut">
              <a:rPr lang="fr-FR" smtClean="0"/>
              <a:t>14/07/2021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A067C-4A3B-6C4D-90B0-07792AFAF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F4ECD-23D9-1E46-9F6B-61F21FC93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0A84-42AB-B84E-9315-DE283BC538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77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F31C1-D477-3242-ACA8-D941BF15A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F5E08-1CE8-084F-A0A7-CBB5D5E9B0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E51D7-18AB-5448-8AAC-F038EE15C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52E5F-DCD6-E44F-8CCC-A1B00C0A7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CD5B-E471-DE44-8E60-5CB7BE069846}" type="datetimeFigureOut">
              <a:rPr lang="fr-FR" smtClean="0"/>
              <a:t>14/07/2021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16A22-092E-0741-834F-5AE8983E4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57495-8E79-0840-8BC7-17FC15932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0A84-42AB-B84E-9315-DE283BC538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0072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BC636-853A-9A41-858C-A17CAB592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1285F-1944-EB48-80C7-29E0BB220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A59C3-B2C1-A04E-A149-3B5F1E973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89B1CD-1556-4E4F-A17F-BB9A4B1F6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FB0085-D016-954F-B9A9-E0E25950F2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A8CDFA-CAFF-5341-83A7-5BBBE7767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CD5B-E471-DE44-8E60-5CB7BE069846}" type="datetimeFigureOut">
              <a:rPr lang="fr-FR" smtClean="0"/>
              <a:t>14/07/2021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D8BB83-E93E-EA42-AEDF-528FEE612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F594DB-AC68-4A48-94B3-3F38F68A8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0A84-42AB-B84E-9315-DE283BC538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0924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104B0-81FA-9C46-B095-C417354C4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820932-7000-D34D-99B2-A90B329FA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CD5B-E471-DE44-8E60-5CB7BE069846}" type="datetimeFigureOut">
              <a:rPr lang="fr-FR" smtClean="0"/>
              <a:t>14/07/2021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0A694F-9ABB-2643-8424-F3CB475E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CFF66-A023-054F-BAA2-73572319E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0A84-42AB-B84E-9315-DE283BC538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784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F7CBEA-AF31-DD4A-B7A0-51EF5927C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CD5B-E471-DE44-8E60-5CB7BE069846}" type="datetimeFigureOut">
              <a:rPr lang="fr-FR" smtClean="0"/>
              <a:t>14/07/2021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793611-7647-474D-969B-53BE08FB6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18845-CB67-5149-8A60-AB46FE9E1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0A84-42AB-B84E-9315-DE283BC538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1051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71E6E-2213-8045-9B85-9A367C562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420C8-1FF0-1742-BD7F-2D53A0555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DE337D-E6AC-034D-9646-763F1DA3E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911D6-69A0-214A-A5BD-D89498326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CD5B-E471-DE44-8E60-5CB7BE069846}" type="datetimeFigureOut">
              <a:rPr lang="fr-FR" smtClean="0"/>
              <a:t>14/07/2021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43433-A241-5640-966B-8013B1BEC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5E2D4-4C11-114E-8736-A93430FBD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0A84-42AB-B84E-9315-DE283BC538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9189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7631A-E82E-D44A-87DC-376F702A0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F65F20-6929-6243-A7B1-91D11B4020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591A3-BDCE-6041-82CD-21A0B466A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EC20C-9BB6-AF4D-8E30-CADFE8095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CD5B-E471-DE44-8E60-5CB7BE069846}" type="datetimeFigureOut">
              <a:rPr lang="fr-FR" smtClean="0"/>
              <a:t>14/07/2021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C80A8-C37B-4847-83DE-3A23896DD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B65AC-74BE-3046-A1DD-A79311AE9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0A84-42AB-B84E-9315-DE283BC538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0561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BAA1EC-A4CC-3E48-9588-847E899C6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B9AE9-0B6E-7E41-8EF8-7479F7144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5D2EA-1ACC-724E-B0DC-6ECAFA229F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0CD5B-E471-DE44-8E60-5CB7BE069846}" type="datetimeFigureOut">
              <a:rPr lang="fr-FR" smtClean="0"/>
              <a:t>14/07/2021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E40A3-756E-BD46-9122-AC7E16521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D1078-8A4A-3645-B712-045B44E1F1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40A84-42AB-B84E-9315-DE283BC538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4910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eilly.com/library/view/strata-hadoop/9781491928004/video228193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ache/spark" TargetMode="External"/><Relationship Id="rId2" Type="http://schemas.openxmlformats.org/officeDocument/2006/relationships/hyperlink" Target="https://spark.apache.org/docs/latest/ml-guid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log.google/products/search/search-language-understanding-bert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tensorflow.org/2019/03/ranking-tweets-with-tensorflow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D1ABD-48DB-E149-9538-805A5735A3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8555" y="1041400"/>
            <a:ext cx="6854890" cy="2387600"/>
          </a:xfrm>
        </p:spPr>
        <p:txBody>
          <a:bodyPr/>
          <a:lstStyle/>
          <a:p>
            <a:r>
              <a:rPr lang="fr-FR" dirty="0"/>
              <a:t>Big </a:t>
            </a:r>
            <a:r>
              <a:rPr lang="fr-FR" dirty="0" err="1"/>
              <a:t>Scale</a:t>
            </a:r>
            <a:r>
              <a:rPr lang="fr-FR" dirty="0"/>
              <a:t> ML </a:t>
            </a:r>
            <a:r>
              <a:rPr lang="fr-FR" dirty="0" err="1"/>
              <a:t>Frameworks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2752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093C4-0C13-42A8-8FD4-5342B34994A6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B880AA-7B77-CD45-A051-9BEB76DD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Spark </a:t>
            </a:r>
            <a:r>
              <a:rPr lang="fr-FR" dirty="0" err="1">
                <a:solidFill>
                  <a:schemeClr val="bg1"/>
                </a:solidFill>
              </a:rPr>
              <a:t>MLlib</a:t>
            </a:r>
            <a:r>
              <a:rPr lang="fr-FR" dirty="0">
                <a:solidFill>
                  <a:schemeClr val="bg1"/>
                </a:solidFill>
              </a:rPr>
              <a:t> – ML </a:t>
            </a:r>
            <a:r>
              <a:rPr lang="fr-FR" dirty="0" err="1">
                <a:solidFill>
                  <a:schemeClr val="bg1"/>
                </a:solidFill>
              </a:rPr>
              <a:t>algorithms</a:t>
            </a:r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A56C989-9CB8-48AA-9423-9B3253F02663}"/>
              </a:ext>
            </a:extLst>
          </p:cNvPr>
          <p:cNvSpPr txBox="1"/>
          <p:nvPr/>
        </p:nvSpPr>
        <p:spPr>
          <a:xfrm>
            <a:off x="838201" y="4115309"/>
            <a:ext cx="1120311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pyspark.ml.classification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LogisticRegression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estimator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LogisticRegression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maxIter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regParam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0.3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featuresCol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features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labelCol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"label"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transformer = </a:t>
            </a:r>
            <a:r>
              <a:rPr lang="fr-F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estimator.fit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df_with_prediction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model.predict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68FF7667-1982-41FA-9B1B-3B82ABEBC102}"/>
              </a:ext>
            </a:extLst>
          </p:cNvPr>
          <p:cNvCxnSpPr/>
          <p:nvPr/>
        </p:nvCxnSpPr>
        <p:spPr>
          <a:xfrm flipH="1">
            <a:off x="8681664" y="3609993"/>
            <a:ext cx="154112" cy="74162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BA207217-3058-4219-8F06-9A681769A678}"/>
              </a:ext>
            </a:extLst>
          </p:cNvPr>
          <p:cNvSpPr txBox="1"/>
          <p:nvPr/>
        </p:nvSpPr>
        <p:spPr>
          <a:xfrm>
            <a:off x="8479332" y="3327349"/>
            <a:ext cx="842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chemeClr val="bg1"/>
                </a:solidFill>
              </a:rPr>
              <a:t>Vector</a:t>
            </a:r>
            <a:r>
              <a:rPr lang="fr-FR" sz="1600" dirty="0">
                <a:solidFill>
                  <a:schemeClr val="bg1"/>
                </a:solidFill>
              </a:rPr>
              <a:t> !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0454C25-DCBD-4971-90D4-9F97A684AA32}"/>
              </a:ext>
            </a:extLst>
          </p:cNvPr>
          <p:cNvCxnSpPr>
            <a:cxnSpLocks/>
          </p:cNvCxnSpPr>
          <p:nvPr/>
        </p:nvCxnSpPr>
        <p:spPr>
          <a:xfrm flipV="1">
            <a:off x="10746769" y="4706761"/>
            <a:ext cx="255142" cy="67140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471693D4-8C1C-4C45-9B46-12B95E72CD38}"/>
              </a:ext>
            </a:extLst>
          </p:cNvPr>
          <p:cNvSpPr txBox="1"/>
          <p:nvPr/>
        </p:nvSpPr>
        <p:spPr>
          <a:xfrm>
            <a:off x="9544692" y="5393069"/>
            <a:ext cx="2290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solidFill>
                  <a:schemeClr val="bg1"/>
                </a:solidFill>
              </a:rPr>
              <a:t>Regression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numeric</a:t>
            </a:r>
            <a:endParaRPr lang="fr-FR" sz="1600" dirty="0">
              <a:solidFill>
                <a:schemeClr val="bg1"/>
              </a:solidFill>
            </a:endParaRPr>
          </a:p>
          <a:p>
            <a:r>
              <a:rPr lang="fr-FR" sz="1600" dirty="0">
                <a:solidFill>
                  <a:schemeClr val="bg1"/>
                </a:solidFill>
              </a:rPr>
              <a:t>Classification : [0;…;K-1]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5E1C2E2-A475-414D-8CD0-4A0AC7774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Classification and </a:t>
            </a:r>
            <a:r>
              <a:rPr lang="fr-FR" dirty="0" err="1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Regression</a:t>
            </a:r>
            <a:endParaRPr lang="fr-FR" dirty="0">
              <a:solidFill>
                <a:schemeClr val="bg1"/>
              </a:solidFill>
              <a:latin typeface="Source Sans Pro" panose="020F0502020204030204" pitchFamily="34" charset="0"/>
              <a:cs typeface="Source Sans Pro" panose="020F0502020204030204" pitchFamily="34" charset="0"/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Clustering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Collaborative </a:t>
            </a:r>
            <a:r>
              <a:rPr lang="fr-FR" dirty="0" err="1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Filtering</a:t>
            </a:r>
            <a:r>
              <a:rPr lang="fr-FR" dirty="0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18968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093C4-0C13-42A8-8FD4-5342B34994A6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B880AA-7B77-CD45-A051-9BEB76DD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Spark </a:t>
            </a:r>
            <a:r>
              <a:rPr lang="fr-FR" dirty="0" err="1">
                <a:solidFill>
                  <a:schemeClr val="bg1"/>
                </a:solidFill>
              </a:rPr>
              <a:t>MLlib</a:t>
            </a:r>
            <a:r>
              <a:rPr lang="fr-FR" dirty="0">
                <a:solidFill>
                  <a:schemeClr val="bg1"/>
                </a:solidFill>
              </a:rPr>
              <a:t> – </a:t>
            </a:r>
            <a:r>
              <a:rPr lang="fr-FR" sz="3000" dirty="0">
                <a:solidFill>
                  <a:schemeClr val="bg1"/>
                </a:solidFill>
              </a:rPr>
              <a:t>I </a:t>
            </a:r>
            <a:r>
              <a:rPr lang="fr-FR" sz="3000" dirty="0" err="1">
                <a:solidFill>
                  <a:schemeClr val="bg1"/>
                </a:solidFill>
              </a:rPr>
              <a:t>want</a:t>
            </a:r>
            <a:r>
              <a:rPr lang="fr-FR" sz="3000" dirty="0">
                <a:solidFill>
                  <a:schemeClr val="bg1"/>
                </a:solidFill>
              </a:rPr>
              <a:t> to … </a:t>
            </a:r>
            <a:r>
              <a:rPr lang="fr-FR" sz="3000" dirty="0" err="1">
                <a:solidFill>
                  <a:schemeClr val="bg1"/>
                </a:solidFill>
              </a:rPr>
              <a:t>feed</a:t>
            </a:r>
            <a:r>
              <a:rPr lang="fr-FR" sz="3000" dirty="0">
                <a:solidFill>
                  <a:schemeClr val="bg1"/>
                </a:solidFill>
              </a:rPr>
              <a:t> model </a:t>
            </a:r>
            <a:r>
              <a:rPr lang="fr-FR" sz="3000" dirty="0" err="1">
                <a:solidFill>
                  <a:schemeClr val="bg1"/>
                </a:solidFill>
              </a:rPr>
              <a:t>with</a:t>
            </a:r>
            <a:r>
              <a:rPr lang="fr-FR" sz="3000" dirty="0">
                <a:solidFill>
                  <a:schemeClr val="bg1"/>
                </a:solidFill>
              </a:rPr>
              <a:t> </a:t>
            </a:r>
            <a:r>
              <a:rPr lang="fr-FR" sz="3000" dirty="0" err="1">
                <a:solidFill>
                  <a:schemeClr val="bg1"/>
                </a:solidFill>
              </a:rPr>
              <a:t>numeric</a:t>
            </a:r>
            <a:r>
              <a:rPr lang="fr-FR" sz="3000" dirty="0">
                <a:solidFill>
                  <a:schemeClr val="bg1"/>
                </a:solidFill>
              </a:rPr>
              <a:t> </a:t>
            </a:r>
            <a:r>
              <a:rPr lang="fr-FR" sz="3000" dirty="0" err="1">
                <a:solidFill>
                  <a:schemeClr val="bg1"/>
                </a:solidFill>
              </a:rPr>
              <a:t>column</a:t>
            </a:r>
            <a:endParaRPr lang="fr-FR" sz="3000" dirty="0">
              <a:solidFill>
                <a:schemeClr val="bg1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69A7BA1-7F70-477B-B3E1-AC46714F931A}"/>
              </a:ext>
            </a:extLst>
          </p:cNvPr>
          <p:cNvSpPr txBox="1"/>
          <p:nvPr/>
        </p:nvSpPr>
        <p:spPr>
          <a:xfrm>
            <a:off x="1530851" y="3033271"/>
            <a:ext cx="944194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pyspark.ml.feature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VectorAssembler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pyspark.ml.classification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LogisticRegression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pyspark.ml </a:t>
            </a:r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Pipeline</a:t>
            </a:r>
          </a:p>
          <a:p>
            <a:b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stages=[]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stages += [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VectorAssembler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inputCols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int_age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outputCol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vec_age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stages += [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LogisticRegression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featuresCol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vec_age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labelCol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"label"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pipeline = Pipeline(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stages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=stages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DC7F61C-D439-4A7F-A321-824A6B054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err="1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VectorAssembler</a:t>
            </a:r>
            <a:r>
              <a:rPr lang="fr-FR" dirty="0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is</a:t>
            </a:r>
            <a:r>
              <a:rPr lang="fr-FR" dirty="0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your</a:t>
            </a:r>
            <a:r>
              <a:rPr lang="fr-FR" dirty="0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friend</a:t>
            </a:r>
            <a:r>
              <a:rPr lang="fr-FR" dirty="0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2801199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093C4-0C13-42A8-8FD4-5342B34994A6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E007692E-FD84-4262-A9E9-AAB75B77762A}"/>
              </a:ext>
            </a:extLst>
          </p:cNvPr>
          <p:cNvCxnSpPr/>
          <p:nvPr/>
        </p:nvCxnSpPr>
        <p:spPr>
          <a:xfrm>
            <a:off x="1119883" y="2036344"/>
            <a:ext cx="100892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5B880AA-7B77-CD45-A051-9BEB76DD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Spark </a:t>
            </a:r>
            <a:r>
              <a:rPr lang="fr-FR" dirty="0" err="1">
                <a:solidFill>
                  <a:schemeClr val="bg1"/>
                </a:solidFill>
              </a:rPr>
              <a:t>MLlib</a:t>
            </a:r>
            <a:r>
              <a:rPr lang="fr-FR" dirty="0">
                <a:solidFill>
                  <a:schemeClr val="bg1"/>
                </a:solidFill>
              </a:rPr>
              <a:t> – </a:t>
            </a:r>
            <a:r>
              <a:rPr lang="fr-FR" sz="3000" dirty="0">
                <a:solidFill>
                  <a:schemeClr val="bg1"/>
                </a:solidFill>
              </a:rPr>
              <a:t>I </a:t>
            </a:r>
            <a:r>
              <a:rPr lang="fr-FR" sz="3000" dirty="0" err="1">
                <a:solidFill>
                  <a:schemeClr val="bg1"/>
                </a:solidFill>
              </a:rPr>
              <a:t>want</a:t>
            </a:r>
            <a:r>
              <a:rPr lang="fr-FR" sz="3000" dirty="0">
                <a:solidFill>
                  <a:schemeClr val="bg1"/>
                </a:solidFill>
              </a:rPr>
              <a:t> to … use </a:t>
            </a:r>
            <a:r>
              <a:rPr lang="fr-FR" sz="3000" dirty="0" err="1">
                <a:solidFill>
                  <a:schemeClr val="bg1"/>
                </a:solidFill>
              </a:rPr>
              <a:t>categorical</a:t>
            </a:r>
            <a:r>
              <a:rPr lang="fr-FR" sz="3000" dirty="0">
                <a:solidFill>
                  <a:schemeClr val="bg1"/>
                </a:solidFill>
              </a:rPr>
              <a:t> </a:t>
            </a:r>
            <a:r>
              <a:rPr lang="fr-FR" sz="3000" dirty="0" err="1">
                <a:solidFill>
                  <a:schemeClr val="bg1"/>
                </a:solidFill>
              </a:rPr>
              <a:t>feature</a:t>
            </a:r>
            <a:endParaRPr lang="fr-FR" sz="3000" dirty="0">
              <a:solidFill>
                <a:schemeClr val="bg1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69A7BA1-7F70-477B-B3E1-AC46714F931A}"/>
              </a:ext>
            </a:extLst>
          </p:cNvPr>
          <p:cNvSpPr txBox="1"/>
          <p:nvPr/>
        </p:nvSpPr>
        <p:spPr>
          <a:xfrm>
            <a:off x="1509018" y="2912664"/>
            <a:ext cx="1026388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pyspark.ml.feature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OneHotEncoder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StringIndexer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pyspark.ml.classification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LogisticRegression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stages = []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stages += [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StringIndexer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inputCol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cat_class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outputCol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int_class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stages += [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OneHotEncoder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inputCols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int_class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outputCols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vec_class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])]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stages += [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LogisticRegression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featuresCol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vec_class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labelCol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"label"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pipeline = Pipeline(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stages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=stages)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63E544-F848-4590-BB30-CF500C09BCDB}"/>
              </a:ext>
            </a:extLst>
          </p:cNvPr>
          <p:cNvSpPr/>
          <p:nvPr/>
        </p:nvSpPr>
        <p:spPr>
          <a:xfrm>
            <a:off x="3264828" y="1649680"/>
            <a:ext cx="1740185" cy="73401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StringIndexer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4910C9-5F18-440A-8F64-2F159C2D4C7A}"/>
              </a:ext>
            </a:extLst>
          </p:cNvPr>
          <p:cNvSpPr/>
          <p:nvPr/>
        </p:nvSpPr>
        <p:spPr>
          <a:xfrm>
            <a:off x="7044009" y="1647797"/>
            <a:ext cx="1740185" cy="73401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OneHotEncoder</a:t>
            </a:r>
            <a:endParaRPr lang="fr-FR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2D53867D-E1CA-4982-9BAC-E8882BED834A}"/>
              </a:ext>
            </a:extLst>
          </p:cNvPr>
          <p:cNvSpPr/>
          <p:nvPr/>
        </p:nvSpPr>
        <p:spPr>
          <a:xfrm>
            <a:off x="5500529" y="1830861"/>
            <a:ext cx="1047964" cy="41096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int</a:t>
            </a:r>
            <a:endParaRPr lang="fr-FR" dirty="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7B2F7923-1FF1-48FD-9DAC-176D67337761}"/>
              </a:ext>
            </a:extLst>
          </p:cNvPr>
          <p:cNvSpPr/>
          <p:nvPr/>
        </p:nvSpPr>
        <p:spPr>
          <a:xfrm>
            <a:off x="1721348" y="1824581"/>
            <a:ext cx="1047964" cy="41096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string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C3EA47F4-D314-4880-98B6-1D4A6133275C}"/>
              </a:ext>
            </a:extLst>
          </p:cNvPr>
          <p:cNvSpPr/>
          <p:nvPr/>
        </p:nvSpPr>
        <p:spPr>
          <a:xfrm>
            <a:off x="9279710" y="1822799"/>
            <a:ext cx="1047964" cy="41096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vector</a:t>
            </a:r>
            <a:endParaRPr lang="fr-FR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68BB5C1-85D5-4EC7-B0E7-5232E2BE4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230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fr-FR" dirty="0">
              <a:solidFill>
                <a:schemeClr val="bg1"/>
              </a:solidFill>
              <a:latin typeface="Source Sans Pro" panose="020F0502020204030204" pitchFamily="34" charset="0"/>
              <a:cs typeface="Source Sans Pro" panose="020F0502020204030204" pitchFamily="34" charset="0"/>
            </a:endParaRP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  <a:latin typeface="Source Sans Pro" panose="020F0502020204030204" pitchFamily="34" charset="0"/>
              <a:cs typeface="Source Sans Pro" panose="020F0502020204030204" pitchFamily="34" charset="0"/>
            </a:endParaRP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  <a:latin typeface="Source Sans Pro" panose="020F0502020204030204" pitchFamily="34" charset="0"/>
              <a:cs typeface="Source Sans Pro" panose="020F0502020204030204" pitchFamily="34" charset="0"/>
            </a:endParaRP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  <a:latin typeface="Source Sans Pro" panose="020F0502020204030204" pitchFamily="34" charset="0"/>
              <a:cs typeface="Source Sans Pro" panose="020F0502020204030204" pitchFamily="34" charset="0"/>
            </a:endParaRP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  <a:latin typeface="Source Sans Pro" panose="020F0502020204030204" pitchFamily="34" charset="0"/>
              <a:cs typeface="Source Sans Pro" panose="020F0502020204030204" pitchFamily="34" charset="0"/>
            </a:endParaRP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  <a:latin typeface="Source Sans Pro" panose="020F0502020204030204" pitchFamily="34" charset="0"/>
              <a:cs typeface="Source Sans Pro" panose="020F0502020204030204" pitchFamily="34" charset="0"/>
            </a:endParaRP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  <a:latin typeface="Source Sans Pro" panose="020F0502020204030204" pitchFamily="34" charset="0"/>
              <a:cs typeface="Source Sans Pro" panose="020F0502020204030204" pitchFamily="34" charset="0"/>
            </a:endParaRP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  <a:latin typeface="Source Sans Pro" panose="020F0502020204030204" pitchFamily="34" charset="0"/>
              <a:cs typeface="Source Sans Pro" panose="020F0502020204030204" pitchFamily="34" charset="0"/>
            </a:endParaRP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  <a:latin typeface="Source Sans Pro" panose="020F0502020204030204" pitchFamily="34" charset="0"/>
              <a:cs typeface="Source Sans Pro" panose="020F0502020204030204" pitchFamily="34" charset="0"/>
            </a:endParaRPr>
          </a:p>
          <a:p>
            <a:pPr marL="0" indent="0">
              <a:buNone/>
            </a:pPr>
            <a:r>
              <a:rPr lang="fr-FR" dirty="0" err="1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Other</a:t>
            </a:r>
            <a:r>
              <a:rPr lang="fr-FR" dirty="0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methods</a:t>
            </a:r>
            <a:r>
              <a:rPr lang="fr-FR" dirty="0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 : </a:t>
            </a:r>
            <a:r>
              <a:rPr lang="fr-FR" dirty="0" err="1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learning</a:t>
            </a:r>
            <a:r>
              <a:rPr lang="fr-FR" dirty="0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with</a:t>
            </a:r>
            <a:r>
              <a:rPr lang="fr-FR" dirty="0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counts</a:t>
            </a:r>
            <a:br>
              <a:rPr lang="fr-FR" dirty="0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</a:br>
            <a:r>
              <a:rPr lang="fr-FR" dirty="0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  <a:hlinkClick r:id="rId2"/>
              </a:rPr>
              <a:t>https://www.oreilly.com/library/view/strata-hadoop/9781491928004/video228193.html</a:t>
            </a:r>
            <a:endParaRPr lang="fr-FR" dirty="0">
              <a:solidFill>
                <a:schemeClr val="bg1"/>
              </a:solidFill>
              <a:latin typeface="Source Sans Pro" panose="020F0502020204030204" pitchFamily="34" charset="0"/>
              <a:cs typeface="Source Sans Pro" panose="020F0502020204030204" pitchFamily="34" charset="0"/>
            </a:endParaRP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  <a:latin typeface="Source Sans Pro" panose="020F0502020204030204" pitchFamily="34" charset="0"/>
              <a:cs typeface="Source Sans Pro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668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093C4-0C13-42A8-8FD4-5342B34994A6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B880AA-7B77-CD45-A051-9BEB76DD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Spark </a:t>
            </a:r>
            <a:r>
              <a:rPr lang="fr-FR" dirty="0" err="1">
                <a:solidFill>
                  <a:schemeClr val="bg1"/>
                </a:solidFill>
              </a:rPr>
              <a:t>MLlib</a:t>
            </a:r>
            <a:r>
              <a:rPr lang="fr-FR" dirty="0">
                <a:solidFill>
                  <a:schemeClr val="bg1"/>
                </a:solidFill>
              </a:rPr>
              <a:t> – </a:t>
            </a:r>
            <a:r>
              <a:rPr lang="fr-FR" sz="3000" dirty="0" err="1">
                <a:solidFill>
                  <a:schemeClr val="bg1"/>
                </a:solidFill>
              </a:rPr>
              <a:t>Wait</a:t>
            </a:r>
            <a:r>
              <a:rPr lang="fr-FR" sz="3000" dirty="0">
                <a:solidFill>
                  <a:schemeClr val="bg1"/>
                </a:solidFill>
              </a:rPr>
              <a:t> </a:t>
            </a:r>
            <a:r>
              <a:rPr lang="fr-FR" sz="3000" dirty="0" err="1">
                <a:solidFill>
                  <a:schemeClr val="bg1"/>
                </a:solidFill>
              </a:rPr>
              <a:t>my</a:t>
            </a:r>
            <a:r>
              <a:rPr lang="fr-FR" sz="3000" dirty="0">
                <a:solidFill>
                  <a:schemeClr val="bg1"/>
                </a:solidFill>
              </a:rPr>
              <a:t> </a:t>
            </a:r>
            <a:r>
              <a:rPr lang="fr-FR" sz="3000" dirty="0" err="1">
                <a:solidFill>
                  <a:schemeClr val="bg1"/>
                </a:solidFill>
              </a:rPr>
              <a:t>vector</a:t>
            </a:r>
            <a:r>
              <a:rPr lang="fr-FR" sz="3000" dirty="0">
                <a:solidFill>
                  <a:schemeClr val="bg1"/>
                </a:solidFill>
              </a:rPr>
              <a:t> looks </a:t>
            </a:r>
            <a:r>
              <a:rPr lang="fr-FR" sz="3000" dirty="0" err="1">
                <a:solidFill>
                  <a:schemeClr val="bg1"/>
                </a:solidFill>
              </a:rPr>
              <a:t>so</a:t>
            </a:r>
            <a:r>
              <a:rPr lang="fr-FR" sz="3000" dirty="0">
                <a:solidFill>
                  <a:schemeClr val="bg1"/>
                </a:solidFill>
              </a:rPr>
              <a:t> weird </a:t>
            </a:r>
            <a:r>
              <a:rPr lang="fr-FR" sz="3000" dirty="0" err="1">
                <a:solidFill>
                  <a:schemeClr val="bg1"/>
                </a:solidFill>
              </a:rPr>
              <a:t>now</a:t>
            </a:r>
            <a:r>
              <a:rPr lang="fr-FR" sz="3000" dirty="0">
                <a:solidFill>
                  <a:schemeClr val="bg1"/>
                </a:solidFill>
              </a:rPr>
              <a:t> !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E6740889-815E-4E66-AAFF-D40301B5CAF2}"/>
              </a:ext>
            </a:extLst>
          </p:cNvPr>
          <p:cNvCxnSpPr/>
          <p:nvPr/>
        </p:nvCxnSpPr>
        <p:spPr>
          <a:xfrm flipV="1">
            <a:off x="2958089" y="5007264"/>
            <a:ext cx="0" cy="39047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F875162-B151-41ED-A39C-31C5501E9E69}"/>
              </a:ext>
            </a:extLst>
          </p:cNvPr>
          <p:cNvCxnSpPr>
            <a:cxnSpLocks/>
          </p:cNvCxnSpPr>
          <p:nvPr/>
        </p:nvCxnSpPr>
        <p:spPr>
          <a:xfrm>
            <a:off x="2958089" y="5395489"/>
            <a:ext cx="7888841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FFA9B274-1C4F-4468-B148-850DE9A6A398}"/>
              </a:ext>
            </a:extLst>
          </p:cNvPr>
          <p:cNvCxnSpPr/>
          <p:nvPr/>
        </p:nvCxnSpPr>
        <p:spPr>
          <a:xfrm flipV="1">
            <a:off x="10846930" y="5007264"/>
            <a:ext cx="0" cy="39047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B67841BA-EAD8-44C7-9A78-4DA8DC9C3F2D}"/>
              </a:ext>
            </a:extLst>
          </p:cNvPr>
          <p:cNvSpPr txBox="1"/>
          <p:nvPr/>
        </p:nvSpPr>
        <p:spPr>
          <a:xfrm>
            <a:off x="6395640" y="5393297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???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671CEC0-AA30-4C8F-9281-19624EE3F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39820"/>
            <a:ext cx="10515600" cy="9371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fr-FR" dirty="0">
              <a:solidFill>
                <a:schemeClr val="bg1"/>
              </a:solidFill>
              <a:latin typeface="Source Sans Pro" panose="020F0502020204030204" pitchFamily="34" charset="0"/>
              <a:cs typeface="Source Sans Pro" panose="020F0502020204030204" pitchFamily="34" charset="0"/>
            </a:endParaRPr>
          </a:p>
          <a:p>
            <a:pPr marL="0" indent="0">
              <a:buNone/>
            </a:pPr>
            <a:r>
              <a:rPr lang="fr-FR" dirty="0" err="1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Sparse</a:t>
            </a:r>
            <a:r>
              <a:rPr lang="fr-FR" dirty="0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Vector</a:t>
            </a:r>
            <a:r>
              <a:rPr lang="fr-FR" dirty="0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representation</a:t>
            </a:r>
            <a:r>
              <a:rPr lang="fr-FR" dirty="0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 !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5931E5E2-C8BD-4DA2-8A40-0C5646076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462511"/>
            <a:ext cx="102870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6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093C4-0C13-42A8-8FD4-5342B34994A6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B880AA-7B77-CD45-A051-9BEB76DD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Spark </a:t>
            </a:r>
            <a:r>
              <a:rPr lang="fr-FR" dirty="0" err="1">
                <a:solidFill>
                  <a:schemeClr val="bg1"/>
                </a:solidFill>
              </a:rPr>
              <a:t>MLlib</a:t>
            </a:r>
            <a:r>
              <a:rPr lang="fr-FR" dirty="0">
                <a:solidFill>
                  <a:schemeClr val="bg1"/>
                </a:solidFill>
              </a:rPr>
              <a:t> – </a:t>
            </a:r>
            <a:r>
              <a:rPr lang="fr-FR" dirty="0" err="1">
                <a:solidFill>
                  <a:schemeClr val="bg1"/>
                </a:solidFill>
              </a:rPr>
              <a:t>Sparse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Vectors</a:t>
            </a:r>
            <a:endParaRPr lang="fr-FR" sz="3000" dirty="0">
              <a:solidFill>
                <a:schemeClr val="bg1"/>
              </a:solidFill>
            </a:endParaRP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600B82CB-AA82-43B4-B1E9-16E8428FEF45}"/>
              </a:ext>
            </a:extLst>
          </p:cNvPr>
          <p:cNvCxnSpPr/>
          <p:nvPr/>
        </p:nvCxnSpPr>
        <p:spPr>
          <a:xfrm flipV="1">
            <a:off x="1932100" y="2113609"/>
            <a:ext cx="791110" cy="64727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74F5E38E-71AE-4EE2-9242-4417533E5ABB}"/>
              </a:ext>
            </a:extLst>
          </p:cNvPr>
          <p:cNvSpPr txBox="1"/>
          <p:nvPr/>
        </p:nvSpPr>
        <p:spPr>
          <a:xfrm>
            <a:off x="1292121" y="2846089"/>
            <a:ext cx="108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>
                <a:solidFill>
                  <a:schemeClr val="bg1"/>
                </a:solidFill>
              </a:rPr>
              <a:t>Array</a:t>
            </a:r>
            <a:r>
              <a:rPr lang="fr-FR" i="1" dirty="0">
                <a:solidFill>
                  <a:schemeClr val="bg1"/>
                </a:solidFill>
              </a:rPr>
              <a:t> size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29A2F979-FFEA-49CE-9BF3-AAF52067D149}"/>
              </a:ext>
            </a:extLst>
          </p:cNvPr>
          <p:cNvCxnSpPr>
            <a:cxnSpLocks/>
          </p:cNvCxnSpPr>
          <p:nvPr/>
        </p:nvCxnSpPr>
        <p:spPr>
          <a:xfrm flipH="1" flipV="1">
            <a:off x="3482213" y="2120977"/>
            <a:ext cx="158393" cy="77484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875E49B6-96B1-4236-9063-EF15682ECE1A}"/>
              </a:ext>
            </a:extLst>
          </p:cNvPr>
          <p:cNvSpPr txBox="1"/>
          <p:nvPr/>
        </p:nvSpPr>
        <p:spPr>
          <a:xfrm>
            <a:off x="2681390" y="2846089"/>
            <a:ext cx="232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bg1"/>
                </a:solidFill>
              </a:rPr>
              <a:t>Indices </a:t>
            </a:r>
            <a:r>
              <a:rPr lang="fr-FR" i="1" dirty="0" err="1">
                <a:solidFill>
                  <a:schemeClr val="bg1"/>
                </a:solidFill>
              </a:rPr>
              <a:t>where</a:t>
            </a:r>
            <a:r>
              <a:rPr lang="fr-FR" i="1" dirty="0">
                <a:solidFill>
                  <a:schemeClr val="bg1"/>
                </a:solidFill>
              </a:rPr>
              <a:t> value!=0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03976142-E200-48B5-8367-3A51957A19D6}"/>
              </a:ext>
            </a:extLst>
          </p:cNvPr>
          <p:cNvCxnSpPr>
            <a:cxnSpLocks/>
          </p:cNvCxnSpPr>
          <p:nvPr/>
        </p:nvCxnSpPr>
        <p:spPr>
          <a:xfrm flipH="1" flipV="1">
            <a:off x="5055444" y="2122263"/>
            <a:ext cx="698861" cy="72382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ECBE882F-938D-4151-AA6C-AE67F4ADB263}"/>
              </a:ext>
            </a:extLst>
          </p:cNvPr>
          <p:cNvSpPr txBox="1"/>
          <p:nvPr/>
        </p:nvSpPr>
        <p:spPr>
          <a:xfrm>
            <a:off x="5449927" y="2840302"/>
            <a:ext cx="795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bg1"/>
                </a:solidFill>
              </a:rPr>
              <a:t>Values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BE3F4F4-004F-435F-B44F-4A4EE1652A9F}"/>
              </a:ext>
            </a:extLst>
          </p:cNvPr>
          <p:cNvSpPr txBox="1"/>
          <p:nvPr/>
        </p:nvSpPr>
        <p:spPr>
          <a:xfrm>
            <a:off x="2608912" y="1659069"/>
            <a:ext cx="29602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(6, [2, 3], [10.0, 0.5])</a:t>
            </a:r>
          </a:p>
          <a:p>
            <a:endParaRPr lang="fr-FR" dirty="0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5B324DCD-FA4D-4F4B-B46A-47E4FA78F3A4}"/>
              </a:ext>
            </a:extLst>
          </p:cNvPr>
          <p:cNvCxnSpPr/>
          <p:nvPr/>
        </p:nvCxnSpPr>
        <p:spPr>
          <a:xfrm>
            <a:off x="6168478" y="1887578"/>
            <a:ext cx="1191802" cy="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694F2DBD-307B-460F-A610-0424439B8975}"/>
              </a:ext>
            </a:extLst>
          </p:cNvPr>
          <p:cNvSpPr txBox="1"/>
          <p:nvPr/>
        </p:nvSpPr>
        <p:spPr>
          <a:xfrm>
            <a:off x="7695903" y="1702912"/>
            <a:ext cx="274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[0.0, 0.0, 10.0, 0.5, 0.0, 0.0]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7222264E-B8EA-4E0F-9CDD-5634CF4CD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22466"/>
            <a:ext cx="10515600" cy="3355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err="1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OneHotEncoder</a:t>
            </a:r>
            <a:r>
              <a:rPr lang="fr-FR" dirty="0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 use case:</a:t>
            </a:r>
          </a:p>
          <a:p>
            <a:pPr marL="0" indent="0">
              <a:buNone/>
            </a:pPr>
            <a:r>
              <a:rPr lang="fr-FR" i="1" dirty="0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n</a:t>
            </a:r>
            <a:r>
              <a:rPr lang="fr-FR" dirty="0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different</a:t>
            </a:r>
            <a:r>
              <a:rPr lang="fr-FR" dirty="0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modalities</a:t>
            </a:r>
            <a:r>
              <a:rPr lang="fr-FR" dirty="0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 leads to an </a:t>
            </a:r>
            <a:r>
              <a:rPr lang="fr-FR" dirty="0" err="1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array</a:t>
            </a:r>
            <a:r>
              <a:rPr lang="fr-FR" dirty="0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 size of </a:t>
            </a:r>
            <a:r>
              <a:rPr lang="fr-FR" i="1" dirty="0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n-1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One </a:t>
            </a:r>
            <a:r>
              <a:rPr lang="fr-FR" dirty="0" err="1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modality</a:t>
            </a:r>
            <a:r>
              <a:rPr lang="fr-FR" dirty="0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is</a:t>
            </a:r>
            <a:r>
              <a:rPr lang="fr-FR" dirty="0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mapped</a:t>
            </a:r>
            <a:r>
              <a:rPr lang="fr-FR" dirty="0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 to one dimension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Last </a:t>
            </a:r>
            <a:r>
              <a:rPr lang="fr-FR" dirty="0" err="1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modality</a:t>
            </a:r>
            <a:r>
              <a:rPr lang="fr-FR" dirty="0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is</a:t>
            </a:r>
            <a:r>
              <a:rPr lang="fr-FR" dirty="0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encoded</a:t>
            </a:r>
            <a:r>
              <a:rPr lang="fr-FR" dirty="0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 as all-0 </a:t>
            </a:r>
            <a:r>
              <a:rPr lang="fr-FR" dirty="0" err="1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vector</a:t>
            </a:r>
            <a:r>
              <a:rPr lang="fr-FR" dirty="0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. </a:t>
            </a:r>
            <a:r>
              <a:rPr lang="fr-FR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Why</a:t>
            </a:r>
            <a:r>
              <a:rPr lang="fr-FR" dirty="0">
                <a:solidFill>
                  <a:schemeClr val="accent5">
                    <a:lumMod val="40000"/>
                    <a:lumOff val="60000"/>
                  </a:schemeClr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 ?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B0E587DD-2C41-4191-B413-B71BF45C8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0132" y="3596977"/>
            <a:ext cx="1425315" cy="271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425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093C4-0C13-42A8-8FD4-5342B34994A6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B880AA-7B77-CD45-A051-9BEB76DD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Spark </a:t>
            </a:r>
            <a:r>
              <a:rPr lang="fr-FR" dirty="0" err="1">
                <a:solidFill>
                  <a:schemeClr val="bg1"/>
                </a:solidFill>
              </a:rPr>
              <a:t>MLlib</a:t>
            </a:r>
            <a:r>
              <a:rPr lang="fr-FR" dirty="0">
                <a:solidFill>
                  <a:schemeClr val="bg1"/>
                </a:solidFill>
              </a:rPr>
              <a:t> – </a:t>
            </a:r>
            <a:r>
              <a:rPr lang="fr-FR" sz="3000" dirty="0">
                <a:solidFill>
                  <a:schemeClr val="bg1"/>
                </a:solidFill>
              </a:rPr>
              <a:t>I </a:t>
            </a:r>
            <a:r>
              <a:rPr lang="fr-FR" sz="3000" dirty="0" err="1">
                <a:solidFill>
                  <a:schemeClr val="bg1"/>
                </a:solidFill>
              </a:rPr>
              <a:t>want</a:t>
            </a:r>
            <a:r>
              <a:rPr lang="fr-FR" sz="3000" dirty="0">
                <a:solidFill>
                  <a:schemeClr val="bg1"/>
                </a:solidFill>
              </a:rPr>
              <a:t> to … combine </a:t>
            </a:r>
            <a:r>
              <a:rPr lang="fr-FR" sz="3000" dirty="0" err="1">
                <a:solidFill>
                  <a:schemeClr val="bg1"/>
                </a:solidFill>
              </a:rPr>
              <a:t>columns</a:t>
            </a:r>
            <a:endParaRPr lang="fr-FR" sz="3000" dirty="0">
              <a:solidFill>
                <a:schemeClr val="bg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94EE550-5151-4DE4-BBA0-DB9D8686E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600" dirty="0" err="1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Depends</a:t>
            </a:r>
            <a:r>
              <a:rPr lang="fr-FR" sz="2600" dirty="0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 !</a:t>
            </a:r>
          </a:p>
          <a:p>
            <a:pPr marL="0" indent="0">
              <a:buNone/>
            </a:pPr>
            <a:endParaRPr lang="fr-FR" sz="2600" dirty="0">
              <a:solidFill>
                <a:schemeClr val="bg1"/>
              </a:solidFill>
              <a:latin typeface="Source Sans Pro" panose="020F0502020204030204" pitchFamily="34" charset="0"/>
              <a:cs typeface="Source Sans Pro" panose="020F0502020204030204" pitchFamily="34" charset="0"/>
            </a:endParaRPr>
          </a:p>
          <a:p>
            <a:pPr marL="0" indent="0">
              <a:buNone/>
            </a:pPr>
            <a:r>
              <a:rPr lang="fr-FR" sz="2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FeatureHasher</a:t>
            </a:r>
            <a:r>
              <a:rPr lang="fr-FR" sz="2600" dirty="0">
                <a:solidFill>
                  <a:schemeClr val="accent1">
                    <a:lumMod val="60000"/>
                    <a:lumOff val="40000"/>
                  </a:schemeClr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 </a:t>
            </a:r>
            <a:r>
              <a:rPr lang="fr-FR" sz="2600" dirty="0" err="1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transforms</a:t>
            </a:r>
            <a:r>
              <a:rPr lang="fr-FR" sz="2600" dirty="0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 multiple primitive </a:t>
            </a:r>
            <a:r>
              <a:rPr lang="fr-FR" sz="2600" dirty="0" err="1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columns</a:t>
            </a:r>
            <a:r>
              <a:rPr lang="fr-FR" sz="2600" dirty="0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 in </a:t>
            </a:r>
            <a:r>
              <a:rPr lang="fr-FR" sz="2600" dirty="0" err="1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sparse</a:t>
            </a:r>
            <a:r>
              <a:rPr lang="fr-FR" sz="2600" dirty="0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 </a:t>
            </a:r>
            <a:r>
              <a:rPr lang="fr-FR" sz="2600" dirty="0" err="1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vector</a:t>
            </a:r>
            <a:endParaRPr lang="fr-FR" sz="2600" dirty="0">
              <a:solidFill>
                <a:schemeClr val="bg1"/>
              </a:solidFill>
              <a:latin typeface="Source Sans Pro" panose="020F0502020204030204" pitchFamily="34" charset="0"/>
              <a:cs typeface="Source Sans Pro" panose="020F0502020204030204" pitchFamily="34" charset="0"/>
            </a:endParaRPr>
          </a:p>
          <a:p>
            <a:pPr marL="0" indent="0">
              <a:buNone/>
            </a:pPr>
            <a:endParaRPr lang="fr-FR" sz="2600" dirty="0">
              <a:solidFill>
                <a:schemeClr val="bg1"/>
              </a:solidFill>
              <a:latin typeface="Source Sans Pro" panose="020F0502020204030204" pitchFamily="34" charset="0"/>
              <a:cs typeface="Source Sans Pro" panose="020F0502020204030204" pitchFamily="34" charset="0"/>
            </a:endParaRPr>
          </a:p>
          <a:p>
            <a:pPr marL="0" indent="0">
              <a:buNone/>
            </a:pPr>
            <a:r>
              <a:rPr lang="fr-FR" sz="2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VectorAssembler</a:t>
            </a:r>
            <a:r>
              <a:rPr lang="fr-FR" sz="2600" dirty="0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 </a:t>
            </a:r>
            <a:r>
              <a:rPr lang="fr-FR" sz="2600" dirty="0" err="1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will</a:t>
            </a:r>
            <a:r>
              <a:rPr lang="fr-FR" sz="2600" dirty="0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 </a:t>
            </a:r>
            <a:r>
              <a:rPr lang="fr-FR" sz="2600" dirty="0" err="1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concatenate</a:t>
            </a:r>
            <a:r>
              <a:rPr lang="fr-FR" sz="2600" dirty="0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 multiple </a:t>
            </a:r>
            <a:r>
              <a:rPr lang="fr-FR" sz="2600" dirty="0" err="1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vectors</a:t>
            </a:r>
            <a:r>
              <a:rPr lang="fr-FR" sz="2600" dirty="0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 </a:t>
            </a:r>
            <a:r>
              <a:rPr lang="fr-FR" sz="2600" dirty="0" err="1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into</a:t>
            </a:r>
            <a:r>
              <a:rPr lang="fr-FR" sz="2600" dirty="0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 a single one</a:t>
            </a:r>
          </a:p>
        </p:txBody>
      </p:sp>
    </p:spTree>
    <p:extLst>
      <p:ext uri="{BB962C8B-B14F-4D97-AF65-F5344CB8AC3E}">
        <p14:creationId xmlns:p14="http://schemas.microsoft.com/office/powerpoint/2010/main" val="3042541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C91B4A2-F275-4358-934B-218B570AA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719" y="1297547"/>
            <a:ext cx="8578474" cy="547826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51E4C36-93C8-4937-A6D1-A5D00CA7C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Spark </a:t>
            </a:r>
            <a:r>
              <a:rPr lang="fr-FR" dirty="0" err="1"/>
              <a:t>MLlib</a:t>
            </a:r>
            <a:r>
              <a:rPr lang="fr-FR" dirty="0"/>
              <a:t> – Transformations </a:t>
            </a:r>
            <a:r>
              <a:rPr lang="fr-FR" dirty="0" err="1"/>
              <a:t>Catalog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5035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880AA-7B77-CD45-A051-9BEB76DD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Spark MLlib – Want to know more ?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FDAAA-0E06-3646-B9ED-48E3D656F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latin typeface="Source Sans Pro" panose="020F0502020204030204" pitchFamily="34" charset="0"/>
                <a:cs typeface="Source Sans Pro" panose="020F0502020204030204" pitchFamily="34" charset="0"/>
              </a:rPr>
              <a:t>Read the doc</a:t>
            </a:r>
          </a:p>
          <a:p>
            <a:pPr marL="0" indent="0">
              <a:buNone/>
            </a:pPr>
            <a:r>
              <a:rPr lang="fr-FR" dirty="0">
                <a:latin typeface="Source Sans Pro" panose="020F0502020204030204" pitchFamily="34" charset="0"/>
                <a:cs typeface="Source Sans Pro" panose="020F0502020204030204" pitchFamily="34" charset="0"/>
                <a:hlinkClick r:id="rId2"/>
              </a:rPr>
              <a:t>https://spark.apache.org/docs/latest/ml-guide.html</a:t>
            </a:r>
            <a:endParaRPr lang="fr-FR" dirty="0">
              <a:latin typeface="Source Sans Pro" panose="020F0502020204030204" pitchFamily="34" charset="0"/>
              <a:cs typeface="Source Sans Pro" panose="020F0502020204030204" pitchFamily="34" charset="0"/>
            </a:endParaRPr>
          </a:p>
          <a:p>
            <a:pPr marL="0" indent="0">
              <a:buNone/>
            </a:pPr>
            <a:r>
              <a:rPr lang="fr-FR" dirty="0" err="1">
                <a:latin typeface="Source Sans Pro" panose="020F0502020204030204" pitchFamily="34" charset="0"/>
                <a:cs typeface="Source Sans Pro" panose="020F0502020204030204" pitchFamily="34" charset="0"/>
              </a:rPr>
              <a:t>Some</a:t>
            </a:r>
            <a:r>
              <a:rPr lang="fr-FR" dirty="0">
                <a:latin typeface="Source Sans Pro" panose="020F0502020204030204" pitchFamily="34" charset="0"/>
                <a:cs typeface="Source Sans Pro" panose="020F0502020204030204" pitchFamily="34" charset="0"/>
              </a:rPr>
              <a:t> </a:t>
            </a:r>
            <a:r>
              <a:rPr lang="fr-FR" dirty="0" err="1">
                <a:latin typeface="Source Sans Pro" panose="020F0502020204030204" pitchFamily="34" charset="0"/>
                <a:cs typeface="Source Sans Pro" panose="020F0502020204030204" pitchFamily="34" charset="0"/>
              </a:rPr>
              <a:t>examples</a:t>
            </a:r>
            <a:r>
              <a:rPr lang="fr-FR" dirty="0">
                <a:latin typeface="Source Sans Pro" panose="020F0502020204030204" pitchFamily="34" charset="0"/>
                <a:cs typeface="Source Sans Pro" panose="020F0502020204030204" pitchFamily="34" charset="0"/>
              </a:rPr>
              <a:t> </a:t>
            </a:r>
            <a:r>
              <a:rPr lang="fr-FR" dirty="0" err="1">
                <a:latin typeface="Source Sans Pro" panose="020F0502020204030204" pitchFamily="34" charset="0"/>
                <a:cs typeface="Source Sans Pro" panose="020F0502020204030204" pitchFamily="34" charset="0"/>
              </a:rPr>
              <a:t>deprecated</a:t>
            </a:r>
            <a:r>
              <a:rPr lang="fr-FR" dirty="0">
                <a:latin typeface="Source Sans Pro" panose="020F0502020204030204" pitchFamily="34" charset="0"/>
                <a:cs typeface="Source Sans Pro" panose="020F0502020204030204" pitchFamily="34" charset="0"/>
              </a:rPr>
              <a:t> </a:t>
            </a:r>
            <a:r>
              <a:rPr lang="fr-FR" dirty="0" err="1">
                <a:latin typeface="Source Sans Pro" panose="020F0502020204030204" pitchFamily="34" charset="0"/>
                <a:cs typeface="Source Sans Pro" panose="020F0502020204030204" pitchFamily="34" charset="0"/>
              </a:rPr>
              <a:t>though</a:t>
            </a:r>
            <a:r>
              <a:rPr lang="fr-FR" dirty="0">
                <a:latin typeface="Source Sans Pro" panose="020F0502020204030204" pitchFamily="34" charset="0"/>
                <a:cs typeface="Source Sans Pro" panose="020F0502020204030204" pitchFamily="34" charset="0"/>
              </a:rPr>
              <a:t> (</a:t>
            </a:r>
            <a:r>
              <a:rPr lang="fr-FR" dirty="0" err="1">
                <a:latin typeface="Source Sans Pro" panose="020F0502020204030204" pitchFamily="34" charset="0"/>
                <a:cs typeface="Source Sans Pro" panose="020F0502020204030204" pitchFamily="34" charset="0"/>
              </a:rPr>
              <a:t>old</a:t>
            </a:r>
            <a:r>
              <a:rPr lang="fr-FR" dirty="0">
                <a:latin typeface="Source Sans Pro" panose="020F0502020204030204" pitchFamily="34" charset="0"/>
                <a:cs typeface="Source Sans Pro" panose="020F0502020204030204" pitchFamily="34" charset="0"/>
              </a:rPr>
              <a:t> api : </a:t>
            </a:r>
            <a:r>
              <a:rPr lang="fr-FR" i="1" dirty="0">
                <a:latin typeface="Source Sans Pro" panose="020F0502020204030204" pitchFamily="34" charset="0"/>
                <a:cs typeface="Source Sans Pro" panose="020F0502020204030204" pitchFamily="34" charset="0"/>
              </a:rPr>
              <a:t>ml </a:t>
            </a:r>
            <a:r>
              <a:rPr lang="fr-FR" dirty="0">
                <a:latin typeface="Source Sans Pro" panose="020F0502020204030204" pitchFamily="34" charset="0"/>
                <a:cs typeface="Source Sans Pro" panose="020F0502020204030204" pitchFamily="34" charset="0"/>
              </a:rPr>
              <a:t>vs </a:t>
            </a:r>
            <a:r>
              <a:rPr lang="fr-FR" i="1" dirty="0" err="1">
                <a:latin typeface="Source Sans Pro" panose="020F0502020204030204" pitchFamily="34" charset="0"/>
                <a:cs typeface="Source Sans Pro" panose="020F0502020204030204" pitchFamily="34" charset="0"/>
              </a:rPr>
              <a:t>mllib</a:t>
            </a:r>
            <a:r>
              <a:rPr lang="fr-FR" dirty="0">
                <a:latin typeface="Source Sans Pro" panose="020F0502020204030204" pitchFamily="34" charset="0"/>
                <a:cs typeface="Source Sans Pro" panose="020F0502020204030204" pitchFamily="34" charset="0"/>
              </a:rPr>
              <a:t>)</a:t>
            </a:r>
          </a:p>
          <a:p>
            <a:pPr marL="0" indent="0">
              <a:buNone/>
            </a:pPr>
            <a:endParaRPr lang="fr-FR" dirty="0">
              <a:latin typeface="Source Sans Pro" panose="020F0502020204030204" pitchFamily="34" charset="0"/>
              <a:cs typeface="Source Sans Pro" panose="020F0502020204030204" pitchFamily="34" charset="0"/>
            </a:endParaRPr>
          </a:p>
          <a:p>
            <a:pPr marL="0" indent="0">
              <a:buNone/>
            </a:pPr>
            <a:endParaRPr lang="fr-FR" dirty="0">
              <a:latin typeface="Source Sans Pro" panose="020F0502020204030204" pitchFamily="34" charset="0"/>
              <a:cs typeface="Source Sans Pro" panose="020F0502020204030204" pitchFamily="34" charset="0"/>
            </a:endParaRPr>
          </a:p>
          <a:p>
            <a:pPr marL="0" indent="0">
              <a:buNone/>
            </a:pPr>
            <a:r>
              <a:rPr lang="fr-FR" dirty="0">
                <a:latin typeface="Source Sans Pro" panose="020F0502020204030204" pitchFamily="34" charset="0"/>
                <a:cs typeface="Source Sans Pro" panose="020F0502020204030204" pitchFamily="34" charset="0"/>
              </a:rPr>
              <a:t>Code </a:t>
            </a:r>
            <a:r>
              <a:rPr lang="fr-FR" dirty="0" err="1">
                <a:latin typeface="Source Sans Pro" panose="020F0502020204030204" pitchFamily="34" charset="0"/>
                <a:cs typeface="Source Sans Pro" panose="020F0502020204030204" pitchFamily="34" charset="0"/>
              </a:rPr>
              <a:t>is</a:t>
            </a:r>
            <a:r>
              <a:rPr lang="fr-FR" dirty="0">
                <a:latin typeface="Source Sans Pro" panose="020F0502020204030204" pitchFamily="34" charset="0"/>
                <a:cs typeface="Source Sans Pro" panose="020F0502020204030204" pitchFamily="34" charset="0"/>
              </a:rPr>
              <a:t> open source !</a:t>
            </a:r>
          </a:p>
          <a:p>
            <a:pPr marL="0" indent="0">
              <a:buNone/>
            </a:pPr>
            <a:r>
              <a:rPr lang="fr-FR" dirty="0">
                <a:latin typeface="Source Sans Pro" panose="020F0502020204030204" pitchFamily="34" charset="0"/>
                <a:cs typeface="Source Sans Pro" panose="020F0502020204030204" pitchFamily="34" charset="0"/>
              </a:rPr>
              <a:t>         </a:t>
            </a:r>
            <a:r>
              <a:rPr lang="fr-FR" dirty="0">
                <a:latin typeface="Source Sans Pro" panose="020F0502020204030204" pitchFamily="34" charset="0"/>
                <a:cs typeface="Source Sans Pro" panose="020F0502020204030204" pitchFamily="34" charset="0"/>
                <a:hlinkClick r:id="rId3"/>
              </a:rPr>
              <a:t>https://github.com/apache/spark</a:t>
            </a:r>
            <a:endParaRPr lang="fr-FR" dirty="0">
              <a:latin typeface="Source Sans Pro" panose="020F0502020204030204" pitchFamily="34" charset="0"/>
              <a:cs typeface="Source Sans Pro" panose="020F0502020204030204" pitchFamily="34" charset="0"/>
            </a:endParaRPr>
          </a:p>
          <a:p>
            <a:pPr marL="0" indent="0">
              <a:buNone/>
            </a:pPr>
            <a:endParaRPr lang="fr-FR" dirty="0">
              <a:latin typeface="Source Sans Pro" panose="020F0502020204030204" pitchFamily="34" charset="0"/>
              <a:cs typeface="Source Sans Pro" panose="020F050202020403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3A83B5F-F364-49F5-8790-28311D9D7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748" y="4794179"/>
            <a:ext cx="642096" cy="60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788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880AA-7B77-CD45-A051-9BEB76DD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FDAAA-0E06-3646-B9ED-48E3D656F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 err="1"/>
              <a:t>Many</a:t>
            </a:r>
            <a:r>
              <a:rPr lang="fr-FR" dirty="0"/>
              <a:t> technologies, few </a:t>
            </a:r>
            <a:r>
              <a:rPr lang="fr-FR" dirty="0" err="1"/>
              <a:t>chosen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MLlib</a:t>
            </a:r>
            <a:r>
              <a:rPr lang="fr-FR" dirty="0"/>
              <a:t> </a:t>
            </a:r>
            <a:r>
              <a:rPr lang="fr-FR" dirty="0" err="1"/>
              <a:t>benefits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a </a:t>
            </a:r>
            <a:r>
              <a:rPr lang="fr-FR" dirty="0" err="1"/>
              <a:t>nice</a:t>
            </a:r>
            <a:r>
              <a:rPr lang="fr-FR" dirty="0"/>
              <a:t> api, </a:t>
            </a:r>
            <a:r>
              <a:rPr lang="fr-FR" dirty="0" err="1"/>
              <a:t>just</a:t>
            </a:r>
            <a:r>
              <a:rPr lang="fr-FR" dirty="0"/>
              <a:t> like </a:t>
            </a:r>
            <a:r>
              <a:rPr lang="fr-FR" dirty="0" err="1"/>
              <a:t>dataframe</a:t>
            </a:r>
            <a:r>
              <a:rPr lang="fr-FR" dirty="0"/>
              <a:t> api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Don’t </a:t>
            </a:r>
            <a:r>
              <a:rPr lang="fr-FR" dirty="0" err="1"/>
              <a:t>reinvent</a:t>
            </a:r>
            <a:r>
              <a:rPr lang="fr-FR" dirty="0"/>
              <a:t> the </a:t>
            </a:r>
            <a:r>
              <a:rPr lang="fr-FR" dirty="0" err="1"/>
              <a:t>wheel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Libraries</a:t>
            </a:r>
            <a:r>
              <a:rPr lang="fr-FR" dirty="0"/>
              <a:t> </a:t>
            </a:r>
            <a:r>
              <a:rPr lang="fr-FR" dirty="0" err="1"/>
              <a:t>built</a:t>
            </a:r>
            <a:r>
              <a:rPr lang="fr-FR" dirty="0"/>
              <a:t> by real </a:t>
            </a:r>
            <a:r>
              <a:rPr lang="fr-FR" dirty="0" err="1"/>
              <a:t>humans</a:t>
            </a:r>
            <a:r>
              <a:rPr lang="fr-FR" dirty="0"/>
              <a:t> ; </a:t>
            </a:r>
            <a:r>
              <a:rPr lang="fr-FR" dirty="0" err="1"/>
              <a:t>they</a:t>
            </a:r>
            <a:r>
              <a:rPr lang="fr-FR" dirty="0"/>
              <a:t> have real bugs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Read the docs !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6616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58F14CAD-04F5-4E2C-ADD0-351FDE91C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794" y="2312454"/>
            <a:ext cx="2447925" cy="13049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2312C1F-E3F7-47F3-96E1-9E4ED980DBD2}"/>
              </a:ext>
            </a:extLst>
          </p:cNvPr>
          <p:cNvSpPr/>
          <p:nvPr/>
        </p:nvSpPr>
        <p:spPr>
          <a:xfrm>
            <a:off x="1949577" y="2312454"/>
            <a:ext cx="2471142" cy="130492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F04990-43E7-42E5-ACFB-E66EBABDEBF8}"/>
              </a:ext>
            </a:extLst>
          </p:cNvPr>
          <p:cNvSpPr/>
          <p:nvPr/>
        </p:nvSpPr>
        <p:spPr>
          <a:xfrm>
            <a:off x="4783532" y="2312454"/>
            <a:ext cx="2471142" cy="130492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C9442FC-1227-4151-8BF4-FE7947444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5523" y="2445295"/>
            <a:ext cx="1913404" cy="103924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3DF0BC0-C234-4E5F-9D2C-E31B63CA0F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4203" y="4242091"/>
            <a:ext cx="2209800" cy="7239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00A9A2D-7F61-4F6C-9948-9447E2CC51CE}"/>
              </a:ext>
            </a:extLst>
          </p:cNvPr>
          <p:cNvSpPr/>
          <p:nvPr/>
        </p:nvSpPr>
        <p:spPr>
          <a:xfrm>
            <a:off x="4783532" y="3972858"/>
            <a:ext cx="2471142" cy="130492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570BA3D-6C70-4605-AB44-1A560B5B2F1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/>
              <a:t>Good </a:t>
            </a:r>
            <a:r>
              <a:rPr lang="fr-FR" dirty="0" err="1"/>
              <a:t>ones</a:t>
            </a:r>
            <a:endParaRPr lang="fr-FR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0741159-F26F-4A2A-B778-F4B22DBE4C30}"/>
              </a:ext>
            </a:extLst>
          </p:cNvPr>
          <p:cNvSpPr txBox="1">
            <a:spLocks/>
          </p:cNvSpPr>
          <p:nvPr/>
        </p:nvSpPr>
        <p:spPr>
          <a:xfrm>
            <a:off x="8332342" y="2708095"/>
            <a:ext cx="3575879" cy="21262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Open Source</a:t>
            </a:r>
          </a:p>
          <a:p>
            <a:pPr algn="l"/>
            <a:r>
              <a:rPr lang="fr-FR" dirty="0"/>
              <a:t>Manifold </a:t>
            </a:r>
            <a:r>
              <a:rPr lang="fr-FR" dirty="0" err="1"/>
              <a:t>contributors</a:t>
            </a:r>
            <a:endParaRPr lang="fr-FR" dirty="0"/>
          </a:p>
          <a:p>
            <a:pPr algn="l"/>
            <a:r>
              <a:rPr lang="fr-FR" dirty="0" err="1"/>
              <a:t>Well</a:t>
            </a:r>
            <a:r>
              <a:rPr lang="fr-FR" dirty="0"/>
              <a:t> </a:t>
            </a:r>
            <a:r>
              <a:rPr lang="fr-FR" dirty="0" err="1"/>
              <a:t>documented</a:t>
            </a:r>
            <a:endParaRPr lang="fr-FR" dirty="0"/>
          </a:p>
          <a:p>
            <a:pPr algn="l"/>
            <a:r>
              <a:rPr lang="fr-FR" dirty="0"/>
              <a:t>State of the art </a:t>
            </a:r>
            <a:r>
              <a:rPr lang="fr-FR" dirty="0" err="1"/>
              <a:t>algorithms</a:t>
            </a:r>
            <a:endParaRPr lang="fr-FR" dirty="0"/>
          </a:p>
          <a:p>
            <a:pPr algn="l"/>
            <a:r>
              <a:rPr lang="fr-FR" dirty="0"/>
              <a:t>Performance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A09892BD-0DF8-4DF7-AA6F-2CDCAB5CF5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5171" y="4147956"/>
            <a:ext cx="2323169" cy="954727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FC282E7-9C0A-42BD-8618-C7FA757BFDAE}"/>
              </a:ext>
            </a:extLst>
          </p:cNvPr>
          <p:cNvSpPr/>
          <p:nvPr/>
        </p:nvSpPr>
        <p:spPr>
          <a:xfrm>
            <a:off x="1949577" y="3972858"/>
            <a:ext cx="2471142" cy="130492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8822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0570BA3D-6C70-4605-AB44-1A560B5B2F1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 err="1"/>
              <a:t>What</a:t>
            </a:r>
            <a:r>
              <a:rPr lang="fr-FR" dirty="0"/>
              <a:t> about </a:t>
            </a:r>
            <a:r>
              <a:rPr lang="fr-FR" dirty="0" err="1"/>
              <a:t>these</a:t>
            </a:r>
            <a:r>
              <a:rPr lang="fr-FR" dirty="0"/>
              <a:t> </a:t>
            </a:r>
            <a:r>
              <a:rPr lang="fr-FR" dirty="0" err="1"/>
              <a:t>ones</a:t>
            </a:r>
            <a:r>
              <a:rPr lang="fr-FR" dirty="0"/>
              <a:t> ?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0741159-F26F-4A2A-B778-F4B22DBE4C30}"/>
              </a:ext>
            </a:extLst>
          </p:cNvPr>
          <p:cNvSpPr txBox="1">
            <a:spLocks/>
          </p:cNvSpPr>
          <p:nvPr/>
        </p:nvSpPr>
        <p:spPr>
          <a:xfrm>
            <a:off x="838200" y="1880171"/>
            <a:ext cx="10515600" cy="4430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200" dirty="0">
                <a:solidFill>
                  <a:schemeClr val="accent1">
                    <a:lumMod val="75000"/>
                  </a:schemeClr>
                </a:solidFill>
              </a:rPr>
              <a:t>Microsoft CNTK </a:t>
            </a:r>
            <a:r>
              <a:rPr lang="fr-FR" sz="2200" dirty="0"/>
              <a:t>– </a:t>
            </a:r>
            <a:r>
              <a:rPr lang="fr-FR" sz="2200" dirty="0" err="1"/>
              <a:t>distributed</a:t>
            </a:r>
            <a:r>
              <a:rPr lang="fr-FR" sz="2200" dirty="0"/>
              <a:t> </a:t>
            </a:r>
            <a:r>
              <a:rPr lang="fr-FR" sz="2200" dirty="0" err="1"/>
              <a:t>deep</a:t>
            </a:r>
            <a:r>
              <a:rPr lang="fr-FR" sz="2200" dirty="0"/>
              <a:t> </a:t>
            </a:r>
            <a:r>
              <a:rPr lang="fr-FR" sz="2200" dirty="0" err="1"/>
              <a:t>learning</a:t>
            </a:r>
            <a:r>
              <a:rPr lang="fr-FR" sz="2200" dirty="0"/>
              <a:t> </a:t>
            </a:r>
            <a:r>
              <a:rPr lang="fr-FR" sz="2200" dirty="0" err="1"/>
              <a:t>framework</a:t>
            </a:r>
            <a:r>
              <a:rPr lang="fr-FR" sz="2200" dirty="0"/>
              <a:t> ; open source but </a:t>
            </a:r>
            <a:r>
              <a:rPr lang="fr-FR" sz="2200" dirty="0" err="1"/>
              <a:t>low</a:t>
            </a:r>
            <a:r>
              <a:rPr lang="fr-FR" sz="2200" dirty="0"/>
              <a:t> </a:t>
            </a:r>
            <a:r>
              <a:rPr lang="fr-FR" sz="2200" dirty="0" err="1"/>
              <a:t>amount</a:t>
            </a:r>
            <a:r>
              <a:rPr lang="fr-FR" sz="2200" dirty="0"/>
              <a:t> of </a:t>
            </a:r>
            <a:r>
              <a:rPr lang="fr-FR" sz="2200" dirty="0" err="1"/>
              <a:t>contributors</a:t>
            </a:r>
            <a:endParaRPr lang="fr-FR" sz="2200" dirty="0"/>
          </a:p>
          <a:p>
            <a:pPr algn="l"/>
            <a:r>
              <a:rPr lang="fr-FR" sz="2200" dirty="0" err="1">
                <a:solidFill>
                  <a:schemeClr val="accent1">
                    <a:lumMod val="75000"/>
                  </a:schemeClr>
                </a:solidFill>
              </a:rPr>
              <a:t>Caffe</a:t>
            </a:r>
            <a:r>
              <a:rPr lang="fr-FR" sz="2200" dirty="0">
                <a:solidFill>
                  <a:schemeClr val="accent1">
                    <a:lumMod val="75000"/>
                  </a:schemeClr>
                </a:solidFill>
              </a:rPr>
              <a:t>(2)</a:t>
            </a:r>
            <a:r>
              <a:rPr lang="fr-FR" sz="2200" dirty="0"/>
              <a:t> – caffe2 has been </a:t>
            </a:r>
            <a:r>
              <a:rPr lang="fr-FR" sz="2200" dirty="0" err="1"/>
              <a:t>integrated</a:t>
            </a:r>
            <a:r>
              <a:rPr lang="fr-FR" sz="2200" dirty="0"/>
              <a:t> in </a:t>
            </a:r>
            <a:r>
              <a:rPr lang="fr-FR" sz="2200" dirty="0" err="1"/>
              <a:t>PyTorch</a:t>
            </a:r>
            <a:endParaRPr lang="fr-FR" sz="2200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fr-FR" sz="2200" dirty="0">
                <a:solidFill>
                  <a:schemeClr val="accent1">
                    <a:lumMod val="75000"/>
                  </a:schemeClr>
                </a:solidFill>
              </a:rPr>
              <a:t>MapReduce </a:t>
            </a:r>
            <a:r>
              <a:rPr lang="fr-FR" sz="2200" dirty="0"/>
              <a:t>– </a:t>
            </a:r>
            <a:r>
              <a:rPr lang="fr-FR" sz="2200" dirty="0" err="1"/>
              <a:t>we</a:t>
            </a:r>
            <a:r>
              <a:rPr lang="fr-FR" sz="2200" dirty="0"/>
              <a:t> (Criteo) </a:t>
            </a:r>
            <a:r>
              <a:rPr lang="fr-FR" sz="2200" dirty="0" err="1"/>
              <a:t>used</a:t>
            </a:r>
            <a:r>
              <a:rPr lang="fr-FR" sz="2200" dirty="0"/>
              <a:t> to train </a:t>
            </a:r>
            <a:r>
              <a:rPr lang="fr-FR" sz="2200" dirty="0" err="1"/>
              <a:t>some</a:t>
            </a:r>
            <a:r>
              <a:rPr lang="fr-FR" sz="2200" dirty="0"/>
              <a:t> </a:t>
            </a:r>
            <a:r>
              <a:rPr lang="fr-FR" sz="2200" dirty="0" err="1"/>
              <a:t>models</a:t>
            </a:r>
            <a:r>
              <a:rPr lang="fr-FR" sz="2200" dirty="0"/>
              <a:t> on MapReduce </a:t>
            </a:r>
            <a:r>
              <a:rPr lang="fr-FR" sz="2200" dirty="0" err="1"/>
              <a:t>some</a:t>
            </a:r>
            <a:r>
              <a:rPr lang="fr-FR" sz="2200" dirty="0"/>
              <a:t> time </a:t>
            </a:r>
            <a:r>
              <a:rPr lang="fr-FR" sz="2200" dirty="0" err="1"/>
              <a:t>ago</a:t>
            </a:r>
            <a:r>
              <a:rPr lang="fr-FR" sz="2200" dirty="0"/>
              <a:t> ; </a:t>
            </a:r>
            <a:r>
              <a:rPr lang="fr-FR" sz="2200" dirty="0" err="1"/>
              <a:t>implied</a:t>
            </a:r>
            <a:r>
              <a:rPr lang="fr-FR" sz="2200" dirty="0"/>
              <a:t> </a:t>
            </a:r>
            <a:r>
              <a:rPr lang="fr-FR" sz="2200" dirty="0" err="1"/>
              <a:t>mapreduce</a:t>
            </a:r>
            <a:r>
              <a:rPr lang="fr-FR" sz="2200" dirty="0"/>
              <a:t> </a:t>
            </a:r>
            <a:r>
              <a:rPr lang="fr-FR" sz="2200" dirty="0" err="1"/>
              <a:t>boilerplate</a:t>
            </a:r>
            <a:r>
              <a:rPr lang="fr-FR" sz="2200" dirty="0"/>
              <a:t> ; sharing information </a:t>
            </a:r>
            <a:r>
              <a:rPr lang="fr-FR" sz="2200" dirty="0" err="1"/>
              <a:t>between</a:t>
            </a:r>
            <a:r>
              <a:rPr lang="fr-FR" sz="2200" dirty="0"/>
              <a:t> </a:t>
            </a:r>
            <a:r>
              <a:rPr lang="fr-FR" sz="2200" dirty="0" err="1"/>
              <a:t>executors</a:t>
            </a:r>
            <a:r>
              <a:rPr lang="fr-FR" sz="2200" dirty="0"/>
              <a:t> </a:t>
            </a:r>
            <a:r>
              <a:rPr lang="fr-FR" sz="2200" dirty="0" err="1"/>
              <a:t>was</a:t>
            </a:r>
            <a:r>
              <a:rPr lang="fr-FR" sz="2200" dirty="0"/>
              <a:t> a pain</a:t>
            </a:r>
          </a:p>
          <a:p>
            <a:pPr algn="l"/>
            <a:r>
              <a:rPr lang="fr-FR" sz="2200" dirty="0" err="1">
                <a:solidFill>
                  <a:schemeClr val="accent1">
                    <a:lumMod val="75000"/>
                  </a:schemeClr>
                </a:solidFill>
              </a:rPr>
              <a:t>Scikit-learn</a:t>
            </a:r>
            <a:r>
              <a:rPr lang="fr-FR" sz="2200" dirty="0"/>
              <a:t> – out of </a:t>
            </a:r>
            <a:r>
              <a:rPr lang="fr-FR" sz="2200" dirty="0" err="1"/>
              <a:t>core</a:t>
            </a:r>
            <a:r>
              <a:rPr lang="fr-FR" sz="2200" dirty="0"/>
              <a:t> </a:t>
            </a:r>
            <a:r>
              <a:rPr lang="fr-FR" sz="2200" dirty="0" err="1"/>
              <a:t>algorithms</a:t>
            </a:r>
            <a:r>
              <a:rPr lang="fr-FR" sz="2200" dirty="0"/>
              <a:t> for single machine </a:t>
            </a:r>
            <a:r>
              <a:rPr lang="fr-FR" sz="2200" dirty="0" err="1"/>
              <a:t>learning</a:t>
            </a:r>
            <a:r>
              <a:rPr lang="fr-FR" sz="2200" dirty="0"/>
              <a:t> ; no </a:t>
            </a:r>
            <a:r>
              <a:rPr lang="fr-FR" sz="2200" dirty="0" err="1"/>
              <a:t>distributed</a:t>
            </a:r>
            <a:r>
              <a:rPr lang="fr-FR" sz="2200" dirty="0"/>
              <a:t> </a:t>
            </a:r>
            <a:r>
              <a:rPr lang="fr-FR" sz="2200" dirty="0" err="1"/>
              <a:t>algorithms</a:t>
            </a:r>
            <a:endParaRPr lang="fr-FR" sz="2200" dirty="0"/>
          </a:p>
          <a:p>
            <a:pPr algn="l"/>
            <a:r>
              <a:rPr lang="fr-FR" sz="2200" dirty="0">
                <a:solidFill>
                  <a:schemeClr val="accent1">
                    <a:lumMod val="75000"/>
                  </a:schemeClr>
                </a:solidFill>
              </a:rPr>
              <a:t>h2O.ai </a:t>
            </a:r>
            <a:r>
              <a:rPr lang="fr-FR" sz="2200" dirty="0"/>
              <a:t>– proposes </a:t>
            </a:r>
            <a:r>
              <a:rPr lang="fr-FR" sz="2200" dirty="0" err="1"/>
              <a:t>automatic</a:t>
            </a:r>
            <a:r>
              <a:rPr lang="fr-FR" sz="2200" dirty="0"/>
              <a:t> </a:t>
            </a:r>
            <a:r>
              <a:rPr lang="fr-FR" sz="2200" dirty="0" err="1"/>
              <a:t>feature</a:t>
            </a:r>
            <a:r>
              <a:rPr lang="fr-FR" sz="2200" dirty="0"/>
              <a:t> engineering as </a:t>
            </a:r>
            <a:r>
              <a:rPr lang="fr-FR" sz="2200" dirty="0" err="1"/>
              <a:t>well</a:t>
            </a:r>
            <a:r>
              <a:rPr lang="fr-FR" sz="2200" dirty="0"/>
              <a:t> as user interfaces, </a:t>
            </a:r>
            <a:r>
              <a:rPr lang="fr-FR" sz="2200" dirty="0" err="1"/>
              <a:t>that</a:t>
            </a:r>
            <a:r>
              <a:rPr lang="fr-FR" sz="2200" dirty="0"/>
              <a:t> can interface </a:t>
            </a:r>
            <a:r>
              <a:rPr lang="fr-FR" sz="2200" dirty="0" err="1"/>
              <a:t>with</a:t>
            </a:r>
            <a:r>
              <a:rPr lang="fr-FR" sz="2200" dirty="0"/>
              <a:t> Spark, </a:t>
            </a:r>
            <a:r>
              <a:rPr lang="fr-FR" sz="2200" dirty="0" err="1"/>
              <a:t>TensorFlow</a:t>
            </a:r>
            <a:r>
              <a:rPr lang="fr-FR" sz="2200" dirty="0"/>
              <a:t>, etc… Open source ; proposes a platform (</a:t>
            </a:r>
            <a:r>
              <a:rPr lang="fr-FR" sz="2200" dirty="0" err="1"/>
              <a:t>with</a:t>
            </a:r>
            <a:r>
              <a:rPr lang="fr-FR" sz="2200" dirty="0"/>
              <a:t> </a:t>
            </a:r>
            <a:r>
              <a:rPr lang="fr-FR" sz="2200" dirty="0" err="1"/>
              <a:t>fee</a:t>
            </a:r>
            <a:r>
              <a:rPr lang="fr-FR" sz="2200" dirty="0"/>
              <a:t>)</a:t>
            </a:r>
          </a:p>
          <a:p>
            <a:pPr algn="l"/>
            <a:r>
              <a:rPr lang="fr-FR" sz="2200" dirty="0">
                <a:solidFill>
                  <a:schemeClr val="accent1">
                    <a:lumMod val="75000"/>
                  </a:schemeClr>
                </a:solidFill>
              </a:rPr>
              <a:t>MOA</a:t>
            </a:r>
            <a:r>
              <a:rPr lang="fr-FR" sz="2200" dirty="0"/>
              <a:t> – data </a:t>
            </a:r>
            <a:r>
              <a:rPr lang="fr-FR" sz="2200" dirty="0" err="1"/>
              <a:t>stream</a:t>
            </a:r>
            <a:r>
              <a:rPr lang="fr-FR" sz="2200" dirty="0"/>
              <a:t> </a:t>
            </a:r>
            <a:r>
              <a:rPr lang="fr-FR" sz="2200" dirty="0" err="1"/>
              <a:t>mining</a:t>
            </a:r>
            <a:r>
              <a:rPr lang="fr-FR" sz="2200" dirty="0"/>
              <a:t> ; </a:t>
            </a:r>
            <a:r>
              <a:rPr lang="fr-FR" sz="2200" dirty="0" err="1"/>
              <a:t>only</a:t>
            </a:r>
            <a:r>
              <a:rPr lang="fr-FR" sz="2200" dirty="0"/>
              <a:t> supports java ; </a:t>
            </a:r>
            <a:r>
              <a:rPr lang="fr-FR" sz="2200" dirty="0" err="1"/>
              <a:t>does</a:t>
            </a:r>
            <a:r>
              <a:rPr lang="fr-FR" sz="2200" dirty="0"/>
              <a:t> not </a:t>
            </a:r>
            <a:r>
              <a:rPr lang="fr-FR" sz="2200" dirty="0" err="1"/>
              <a:t>seem</a:t>
            </a:r>
            <a:r>
              <a:rPr lang="fr-FR" sz="2200" dirty="0"/>
              <a:t> prod-grade (no </a:t>
            </a:r>
            <a:r>
              <a:rPr lang="fr-FR" sz="2200" dirty="0" err="1"/>
              <a:t>integration</a:t>
            </a:r>
            <a:r>
              <a:rPr lang="fr-FR" sz="2200" dirty="0"/>
              <a:t> </a:t>
            </a:r>
            <a:r>
              <a:rPr lang="fr-FR" sz="2200" dirty="0" err="1"/>
              <a:t>with</a:t>
            </a:r>
            <a:r>
              <a:rPr lang="fr-FR" sz="2200" dirty="0"/>
              <a:t> </a:t>
            </a:r>
            <a:r>
              <a:rPr lang="fr-FR" sz="2200" dirty="0" err="1"/>
              <a:t>kafka</a:t>
            </a:r>
            <a:r>
              <a:rPr lang="fr-FR" sz="2200" dirty="0"/>
              <a:t>…)</a:t>
            </a:r>
          </a:p>
          <a:p>
            <a:pPr algn="l"/>
            <a:r>
              <a:rPr lang="fr-FR" sz="2200" dirty="0">
                <a:solidFill>
                  <a:schemeClr val="accent1">
                    <a:lumMod val="75000"/>
                  </a:schemeClr>
                </a:solidFill>
              </a:rPr>
              <a:t>Shogun</a:t>
            </a:r>
            <a:r>
              <a:rPr lang="fr-FR" sz="2200" dirty="0"/>
              <a:t> – machine </a:t>
            </a:r>
            <a:r>
              <a:rPr lang="fr-FR" sz="2200" dirty="0" err="1"/>
              <a:t>learning</a:t>
            </a:r>
            <a:r>
              <a:rPr lang="fr-FR" sz="2200" dirty="0"/>
              <a:t> </a:t>
            </a:r>
            <a:r>
              <a:rPr lang="fr-FR" sz="2200" dirty="0" err="1"/>
              <a:t>library</a:t>
            </a:r>
            <a:r>
              <a:rPr lang="fr-FR" sz="2200" dirty="0"/>
              <a:t> ; no out-of-</a:t>
            </a:r>
            <a:r>
              <a:rPr lang="fr-FR" sz="2200" dirty="0" err="1"/>
              <a:t>core</a:t>
            </a:r>
            <a:r>
              <a:rPr lang="fr-FR" sz="2200" dirty="0"/>
              <a:t> </a:t>
            </a:r>
            <a:r>
              <a:rPr lang="fr-FR" sz="2200" dirty="0" err="1"/>
              <a:t>algorithm</a:t>
            </a:r>
            <a:r>
              <a:rPr lang="fr-FR" sz="2200" dirty="0"/>
              <a:t> ; not </a:t>
            </a:r>
            <a:r>
              <a:rPr lang="fr-FR" sz="2200" dirty="0" err="1"/>
              <a:t>meant</a:t>
            </a:r>
            <a:r>
              <a:rPr lang="fr-FR" sz="2200" dirty="0"/>
              <a:t> to </a:t>
            </a:r>
            <a:r>
              <a:rPr lang="fr-FR" sz="2200" dirty="0" err="1"/>
              <a:t>be</a:t>
            </a:r>
            <a:r>
              <a:rPr lang="fr-FR" sz="2200" dirty="0"/>
              <a:t> </a:t>
            </a:r>
            <a:r>
              <a:rPr lang="fr-FR" sz="2200" dirty="0" err="1"/>
              <a:t>used</a:t>
            </a:r>
            <a:r>
              <a:rPr lang="fr-FR" sz="2200" dirty="0"/>
              <a:t> in </a:t>
            </a:r>
            <a:r>
              <a:rPr lang="fr-FR" sz="2200" dirty="0" err="1"/>
              <a:t>distributed</a:t>
            </a:r>
            <a:r>
              <a:rPr lang="fr-FR" sz="2200" dirty="0"/>
              <a:t> </a:t>
            </a:r>
            <a:r>
              <a:rPr lang="fr-FR" sz="2200" dirty="0" err="1"/>
              <a:t>environment</a:t>
            </a:r>
            <a:endParaRPr lang="fr-FR" sz="2200" dirty="0"/>
          </a:p>
          <a:p>
            <a:pPr algn="l"/>
            <a:r>
              <a:rPr lang="fr-FR" sz="2200" dirty="0">
                <a:solidFill>
                  <a:schemeClr val="accent1">
                    <a:lumMod val="75000"/>
                  </a:schemeClr>
                </a:solidFill>
              </a:rPr>
              <a:t>Baidu </a:t>
            </a:r>
            <a:r>
              <a:rPr lang="fr-FR" sz="2200" dirty="0" err="1">
                <a:solidFill>
                  <a:schemeClr val="accent1">
                    <a:lumMod val="75000"/>
                  </a:schemeClr>
                </a:solidFill>
              </a:rPr>
              <a:t>AllReduce</a:t>
            </a:r>
            <a:r>
              <a:rPr lang="fr-FR" sz="2200" dirty="0">
                <a:solidFill>
                  <a:schemeClr val="accent1">
                    <a:lumMod val="75000"/>
                  </a:schemeClr>
                </a:solidFill>
              </a:rPr>
              <a:t> / </a:t>
            </a:r>
            <a:r>
              <a:rPr lang="fr-FR" sz="2200" dirty="0" err="1">
                <a:solidFill>
                  <a:schemeClr val="accent1">
                    <a:lumMod val="75000"/>
                  </a:schemeClr>
                </a:solidFill>
              </a:rPr>
              <a:t>Horovod</a:t>
            </a:r>
            <a:r>
              <a:rPr lang="fr-FR" sz="2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2200" dirty="0"/>
              <a:t>– </a:t>
            </a:r>
            <a:r>
              <a:rPr lang="fr-FR" sz="2200" dirty="0" err="1"/>
              <a:t>nope</a:t>
            </a:r>
            <a:r>
              <a:rPr lang="fr-FR" sz="2200" dirty="0"/>
              <a:t> – </a:t>
            </a:r>
            <a:r>
              <a:rPr lang="fr-FR" sz="2200" dirty="0" err="1"/>
              <a:t>will</a:t>
            </a:r>
            <a:r>
              <a:rPr lang="fr-FR" sz="2200" dirty="0"/>
              <a:t> talk about </a:t>
            </a:r>
            <a:r>
              <a:rPr lang="fr-FR" sz="2200" dirty="0" err="1"/>
              <a:t>it</a:t>
            </a:r>
            <a:r>
              <a:rPr lang="fr-FR" sz="2200" dirty="0"/>
              <a:t> in course 3;4</a:t>
            </a:r>
          </a:p>
          <a:p>
            <a:pPr algn="l"/>
            <a:r>
              <a:rPr lang="fr-FR" sz="2200" dirty="0" err="1">
                <a:solidFill>
                  <a:schemeClr val="accent1">
                    <a:lumMod val="75000"/>
                  </a:schemeClr>
                </a:solidFill>
              </a:rPr>
              <a:t>Theano</a:t>
            </a:r>
            <a:r>
              <a:rPr lang="fr-FR" sz="2200" dirty="0"/>
              <a:t> – </a:t>
            </a:r>
            <a:r>
              <a:rPr lang="fr-FR" sz="2200" dirty="0" err="1"/>
              <a:t>library</a:t>
            </a:r>
            <a:r>
              <a:rPr lang="fr-FR" sz="2200" dirty="0"/>
              <a:t> to </a:t>
            </a:r>
            <a:r>
              <a:rPr lang="fr-FR" sz="2200" dirty="0" err="1"/>
              <a:t>evaluate</a:t>
            </a:r>
            <a:r>
              <a:rPr lang="fr-FR" sz="2200" dirty="0"/>
              <a:t> </a:t>
            </a:r>
            <a:r>
              <a:rPr lang="fr-FR" sz="2200" dirty="0" err="1"/>
              <a:t>mathematical</a:t>
            </a:r>
            <a:r>
              <a:rPr lang="fr-FR" sz="2200" dirty="0"/>
              <a:t> expressions on </a:t>
            </a:r>
            <a:r>
              <a:rPr lang="fr-FR" sz="2200" dirty="0" err="1"/>
              <a:t>vectors</a:t>
            </a:r>
            <a:endParaRPr lang="fr-FR" sz="2200" dirty="0"/>
          </a:p>
          <a:p>
            <a:pPr algn="l"/>
            <a:r>
              <a:rPr lang="fr-FR" sz="2200" dirty="0" err="1">
                <a:solidFill>
                  <a:schemeClr val="accent1">
                    <a:lumMod val="75000"/>
                  </a:schemeClr>
                </a:solidFill>
              </a:rPr>
              <a:t>Breeze</a:t>
            </a:r>
            <a:r>
              <a:rPr lang="fr-FR" sz="2200" dirty="0">
                <a:solidFill>
                  <a:schemeClr val="accent1">
                    <a:lumMod val="75000"/>
                  </a:schemeClr>
                </a:solidFill>
              </a:rPr>
              <a:t>, BLAS, LAPACK </a:t>
            </a:r>
            <a:r>
              <a:rPr lang="fr-FR" sz="2200" dirty="0"/>
              <a:t>– efficient </a:t>
            </a:r>
            <a:r>
              <a:rPr lang="fr-FR" sz="2200" dirty="0" err="1"/>
              <a:t>linear</a:t>
            </a:r>
            <a:r>
              <a:rPr lang="fr-FR" sz="2200" dirty="0"/>
              <a:t> </a:t>
            </a:r>
            <a:r>
              <a:rPr lang="fr-FR" sz="2200" dirty="0" err="1"/>
              <a:t>algebra</a:t>
            </a:r>
            <a:r>
              <a:rPr lang="fr-FR" sz="2200" dirty="0"/>
              <a:t> </a:t>
            </a:r>
            <a:r>
              <a:rPr lang="fr-FR" sz="2200" dirty="0" err="1"/>
              <a:t>libraries</a:t>
            </a:r>
            <a:endParaRPr lang="fr-FR" sz="2200" dirty="0"/>
          </a:p>
          <a:p>
            <a:pPr algn="l"/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2558464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0570BA3D-6C70-4605-AB44-1A560B5B2F1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 err="1"/>
              <a:t>Tensorflow</a:t>
            </a:r>
            <a:endParaRPr lang="fr-FR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0741159-F26F-4A2A-B778-F4B22DBE4C30}"/>
              </a:ext>
            </a:extLst>
          </p:cNvPr>
          <p:cNvSpPr txBox="1">
            <a:spLocks/>
          </p:cNvSpPr>
          <p:nvPr/>
        </p:nvSpPr>
        <p:spPr>
          <a:xfrm>
            <a:off x="8859697" y="2379917"/>
            <a:ext cx="3575879" cy="29529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b="1" dirty="0" err="1"/>
              <a:t>Some</a:t>
            </a:r>
            <a:r>
              <a:rPr lang="fr-FR" b="1" dirty="0"/>
              <a:t> </a:t>
            </a:r>
            <a:r>
              <a:rPr lang="fr-FR" b="1" dirty="0" err="1"/>
              <a:t>features</a:t>
            </a:r>
            <a:endParaRPr lang="fr-FR" b="1" dirty="0"/>
          </a:p>
          <a:p>
            <a:pPr algn="l"/>
            <a:r>
              <a:rPr lang="fr-FR" dirty="0" err="1"/>
              <a:t>Parallel</a:t>
            </a:r>
            <a:r>
              <a:rPr lang="fr-FR" dirty="0"/>
              <a:t>, Distributed, Accelerator support</a:t>
            </a:r>
          </a:p>
          <a:p>
            <a:pPr algn="l"/>
            <a:r>
              <a:rPr lang="fr-FR" dirty="0" err="1"/>
              <a:t>Languages</a:t>
            </a:r>
            <a:r>
              <a:rPr lang="fr-FR" dirty="0"/>
              <a:t> (</a:t>
            </a:r>
            <a:r>
              <a:rPr lang="fr-FR" dirty="0" err="1"/>
              <a:t>inference</a:t>
            </a:r>
            <a:r>
              <a:rPr lang="fr-FR" dirty="0"/>
              <a:t>)</a:t>
            </a:r>
          </a:p>
          <a:p>
            <a:pPr algn="l"/>
            <a:r>
              <a:rPr lang="fr-FR" dirty="0" err="1"/>
              <a:t>Serving</a:t>
            </a:r>
            <a:endParaRPr lang="fr-FR" dirty="0"/>
          </a:p>
          <a:p>
            <a:pPr algn="l"/>
            <a:r>
              <a:rPr lang="fr-FR" dirty="0" err="1"/>
              <a:t>Tensorboard</a:t>
            </a:r>
            <a:endParaRPr lang="fr-FR" dirty="0"/>
          </a:p>
          <a:p>
            <a:pPr algn="l"/>
            <a:r>
              <a:rPr lang="fr-FR" dirty="0"/>
              <a:t>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E9DBA96-0E7F-4785-AD14-E47C80B53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363" y="2661735"/>
            <a:ext cx="4959366" cy="238933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DC8995E-BCAC-4B26-8626-D5731F961AAC}"/>
              </a:ext>
            </a:extLst>
          </p:cNvPr>
          <p:cNvSpPr txBox="1">
            <a:spLocks/>
          </p:cNvSpPr>
          <p:nvPr/>
        </p:nvSpPr>
        <p:spPr>
          <a:xfrm>
            <a:off x="940941" y="1644991"/>
            <a:ext cx="6672210" cy="1016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Model </a:t>
            </a:r>
            <a:r>
              <a:rPr lang="fr-FR" dirty="0" err="1"/>
              <a:t>is</a:t>
            </a:r>
            <a:r>
              <a:rPr lang="fr-FR" dirty="0"/>
              <a:t> a graph of </a:t>
            </a:r>
            <a:r>
              <a:rPr lang="fr-FR" dirty="0" err="1"/>
              <a:t>parameterized</a:t>
            </a:r>
            <a:r>
              <a:rPr lang="fr-FR" dirty="0"/>
              <a:t> transformations</a:t>
            </a:r>
          </a:p>
          <a:p>
            <a:pPr algn="l"/>
            <a:r>
              <a:rPr lang="fr-FR" dirty="0"/>
              <a:t>Joint of </a:t>
            </a:r>
            <a:r>
              <a:rPr lang="fr-FR" dirty="0" err="1"/>
              <a:t>optimization</a:t>
            </a:r>
            <a:r>
              <a:rPr lang="fr-FR" dirty="0"/>
              <a:t> of all </a:t>
            </a:r>
            <a:r>
              <a:rPr lang="fr-FR" dirty="0" err="1"/>
              <a:t>parameters</a:t>
            </a:r>
            <a:endParaRPr lang="fr-FR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B8469D1-F0DF-4F41-AE21-DA9C41D9BFD2}"/>
              </a:ext>
            </a:extLst>
          </p:cNvPr>
          <p:cNvSpPr txBox="1">
            <a:spLocks/>
          </p:cNvSpPr>
          <p:nvPr/>
        </p:nvSpPr>
        <p:spPr>
          <a:xfrm>
            <a:off x="940940" y="5051065"/>
            <a:ext cx="6929063" cy="1325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Automatic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differentiation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dirty="0"/>
              <a:t>(vs </a:t>
            </a:r>
            <a:r>
              <a:rPr lang="fr-FR" dirty="0" err="1"/>
              <a:t>numeric</a:t>
            </a:r>
            <a:r>
              <a:rPr lang="fr-FR" dirty="0"/>
              <a:t> </a:t>
            </a:r>
            <a:r>
              <a:rPr lang="fr-FR" dirty="0" err="1"/>
              <a:t>differentiation</a:t>
            </a:r>
            <a:r>
              <a:rPr lang="fr-FR" dirty="0"/>
              <a:t>)</a:t>
            </a:r>
          </a:p>
          <a:p>
            <a:pPr algn="l"/>
            <a:r>
              <a:rPr lang="fr-FR" dirty="0">
                <a:sym typeface="Wingdings" panose="05000000000000000000" pitchFamily="2" charset="2"/>
              </a:rPr>
              <a:t> Need to use </a:t>
            </a:r>
            <a:r>
              <a:rPr lang="fr-FR" dirty="0" err="1">
                <a:sym typeface="Wingdings" panose="05000000000000000000" pitchFamily="2" charset="2"/>
              </a:rPr>
              <a:t>tensorflow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functions</a:t>
            </a:r>
            <a:r>
              <a:rPr lang="fr-FR" dirty="0">
                <a:sym typeface="Wingdings" panose="05000000000000000000" pitchFamily="2" charset="2"/>
              </a:rPr>
              <a:t>,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code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is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data</a:t>
            </a:r>
            <a:r>
              <a:rPr lang="fr-FR" dirty="0">
                <a:sym typeface="Wingdings" panose="05000000000000000000" pitchFamily="2" charset="2"/>
              </a:rPr>
              <a:t>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9335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0570BA3D-6C70-4605-AB44-1A560B5B2F1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5000" dirty="0" err="1"/>
              <a:t>Tensorflow</a:t>
            </a:r>
            <a:r>
              <a:rPr lang="fr-FR" sz="5000" dirty="0"/>
              <a:t> – use cases in production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D9586BA-FFD2-42F4-BC99-7D23B5ACC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00706"/>
            <a:ext cx="12192000" cy="416209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A4D1901-8AE5-4515-B76A-3F0744F40ABE}"/>
              </a:ext>
            </a:extLst>
          </p:cNvPr>
          <p:cNvSpPr txBox="1"/>
          <p:nvPr/>
        </p:nvSpPr>
        <p:spPr>
          <a:xfrm>
            <a:off x="838200" y="6226490"/>
            <a:ext cx="7216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hlinkClick r:id="rId4"/>
              </a:rPr>
              <a:t>https://blog.google/products/search/search-language-understanding-bert/</a:t>
            </a:r>
            <a:endParaRPr lang="fr-FR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0687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0570BA3D-6C70-4605-AB44-1A560B5B2F1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5000" dirty="0" err="1"/>
              <a:t>Tensorflow</a:t>
            </a:r>
            <a:r>
              <a:rPr lang="fr-FR" sz="5000" dirty="0"/>
              <a:t> – use cases in production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A4D1901-8AE5-4515-B76A-3F0744F40ABE}"/>
              </a:ext>
            </a:extLst>
          </p:cNvPr>
          <p:cNvSpPr txBox="1"/>
          <p:nvPr/>
        </p:nvSpPr>
        <p:spPr>
          <a:xfrm>
            <a:off x="838199" y="6226490"/>
            <a:ext cx="10206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hlinkClick r:id="rId3"/>
              </a:rPr>
              <a:t>https://blog.tensorflow.org/2019/03/ranking-tweets-with-tensorflow.html</a:t>
            </a:r>
            <a:endParaRPr lang="fr-FR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2B36E4B-0004-479F-9DC7-C7DCB7C48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6188" y="1815466"/>
            <a:ext cx="9399623" cy="429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430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F9A23DF-1BAA-4D84-A1DE-F883220A5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8771" y="1041400"/>
            <a:ext cx="9354457" cy="2387600"/>
          </a:xfrm>
        </p:spPr>
        <p:txBody>
          <a:bodyPr/>
          <a:lstStyle/>
          <a:p>
            <a:r>
              <a:rPr lang="fr-FR" dirty="0"/>
              <a:t>Spark </a:t>
            </a:r>
            <a:r>
              <a:rPr lang="fr-FR" dirty="0" err="1"/>
              <a:t>MLLib</a:t>
            </a:r>
            <a:endParaRPr lang="fr-F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0D2EDC-ED90-4493-938B-82E31265A451}"/>
              </a:ext>
            </a:extLst>
          </p:cNvPr>
          <p:cNvSpPr txBox="1">
            <a:spLocks/>
          </p:cNvSpPr>
          <p:nvPr/>
        </p:nvSpPr>
        <p:spPr>
          <a:xfrm>
            <a:off x="838200" y="4865914"/>
            <a:ext cx="10515600" cy="458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dirty="0">
                <a:latin typeface="Source Sans Pro Light" panose="020B0503030403020204" pitchFamily="34" charset="0"/>
                <a:ea typeface="Source Sans Pro Light" panose="020B0503030403020204" pitchFamily="34" charset="0"/>
                <a:cs typeface="Source Sans Pro" panose="020F0502020204030204" pitchFamily="34" charset="0"/>
              </a:rPr>
              <a:t>Version &gt;= 3.0</a:t>
            </a:r>
          </a:p>
        </p:txBody>
      </p:sp>
    </p:spTree>
    <p:extLst>
      <p:ext uri="{BB962C8B-B14F-4D97-AF65-F5344CB8AC3E}">
        <p14:creationId xmlns:p14="http://schemas.microsoft.com/office/powerpoint/2010/main" val="1498740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880AA-7B77-CD45-A051-9BEB76DD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Spark </a:t>
            </a:r>
            <a:r>
              <a:rPr lang="fr-FR" dirty="0" err="1"/>
              <a:t>MLlib</a:t>
            </a:r>
            <a:r>
              <a:rPr lang="fr-FR" dirty="0"/>
              <a:t> - </a:t>
            </a:r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FDAAA-0E06-3646-B9ED-48E3D656F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ML </a:t>
            </a:r>
            <a:r>
              <a:rPr lang="fr-FR" dirty="0" err="1"/>
              <a:t>library</a:t>
            </a:r>
            <a:r>
              <a:rPr lang="fr-FR" dirty="0"/>
              <a:t> </a:t>
            </a:r>
            <a:r>
              <a:rPr lang="fr-FR" dirty="0" err="1"/>
              <a:t>built</a:t>
            </a:r>
            <a:r>
              <a:rPr lang="fr-FR" dirty="0"/>
              <a:t> on top of Spark</a:t>
            </a:r>
          </a:p>
          <a:p>
            <a:pPr>
              <a:buFontTx/>
              <a:buChar char="-"/>
            </a:pPr>
            <a:r>
              <a:rPr lang="fr-FR" dirty="0"/>
              <a:t>Python  / Scala / Java</a:t>
            </a:r>
          </a:p>
          <a:p>
            <a:pPr>
              <a:buFontTx/>
              <a:buChar char="-"/>
            </a:pPr>
            <a:r>
              <a:rPr lang="fr-FR" dirty="0"/>
              <a:t>Distributed</a:t>
            </a:r>
          </a:p>
          <a:p>
            <a:pPr marL="0" indent="0">
              <a:buNone/>
            </a:pPr>
            <a:r>
              <a:rPr lang="en" dirty="0"/>
              <a:t>Features</a:t>
            </a:r>
          </a:p>
          <a:p>
            <a:pPr>
              <a:buFontTx/>
              <a:buChar char="-"/>
            </a:pPr>
            <a:r>
              <a:rPr lang="en" dirty="0"/>
              <a:t>ML algorithms : classification, regression, clustering, collaborative filtering…</a:t>
            </a:r>
          </a:p>
          <a:p>
            <a:pPr>
              <a:buFontTx/>
              <a:buChar char="-"/>
            </a:pPr>
            <a:r>
              <a:rPr lang="en" dirty="0"/>
              <a:t>Feature extraction and transformation</a:t>
            </a:r>
          </a:p>
          <a:p>
            <a:pPr>
              <a:buFontTx/>
              <a:buChar char="-"/>
            </a:pPr>
            <a:r>
              <a:rPr lang="en" dirty="0"/>
              <a:t>Pipelines (with persistence)</a:t>
            </a:r>
          </a:p>
          <a:p>
            <a:endParaRPr lang="fr-FR" dirty="0">
              <a:latin typeface="Source Sans Pro" panose="020F0502020204030204" pitchFamily="34" charset="0"/>
              <a:cs typeface="Source Sans Pro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130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Title 1">
            <a:extLst>
              <a:ext uri="{FF2B5EF4-FFF2-40B4-BE49-F238E27FC236}">
                <a16:creationId xmlns:a16="http://schemas.microsoft.com/office/drawing/2014/main" id="{0C9B6291-4386-4D73-9B28-DC39DFF6A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Spark </a:t>
            </a:r>
            <a:r>
              <a:rPr lang="fr-FR" dirty="0" err="1"/>
              <a:t>MLlib</a:t>
            </a:r>
            <a:r>
              <a:rPr lang="fr-FR" dirty="0"/>
              <a:t> – Concepts</a:t>
            </a:r>
          </a:p>
        </p:txBody>
      </p:sp>
      <p:pic>
        <p:nvPicPr>
          <p:cNvPr id="587" name="Image 586">
            <a:extLst>
              <a:ext uri="{FF2B5EF4-FFF2-40B4-BE49-F238E27FC236}">
                <a16:creationId xmlns:a16="http://schemas.microsoft.com/office/drawing/2014/main" id="{930EF8FB-8F99-42B6-AA90-F83A71EA2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879" y="1522244"/>
            <a:ext cx="1094498" cy="894850"/>
          </a:xfrm>
          <a:prstGeom prst="rect">
            <a:avLst/>
          </a:prstGeom>
        </p:spPr>
      </p:pic>
      <p:sp>
        <p:nvSpPr>
          <p:cNvPr id="588" name="Rectangle : coins arrondis 587">
            <a:extLst>
              <a:ext uri="{FF2B5EF4-FFF2-40B4-BE49-F238E27FC236}">
                <a16:creationId xmlns:a16="http://schemas.microsoft.com/office/drawing/2014/main" id="{B6ED828A-F37B-434C-95B1-3C8838B87618}"/>
              </a:ext>
            </a:extLst>
          </p:cNvPr>
          <p:cNvSpPr/>
          <p:nvPr/>
        </p:nvSpPr>
        <p:spPr>
          <a:xfrm>
            <a:off x="3812897" y="1587947"/>
            <a:ext cx="1527952" cy="76344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Estimator</a:t>
            </a:r>
            <a:endParaRPr lang="fr-FR" dirty="0"/>
          </a:p>
        </p:txBody>
      </p:sp>
      <p:sp>
        <p:nvSpPr>
          <p:cNvPr id="631" name="Rectangle : coins arrondis 630">
            <a:extLst>
              <a:ext uri="{FF2B5EF4-FFF2-40B4-BE49-F238E27FC236}">
                <a16:creationId xmlns:a16="http://schemas.microsoft.com/office/drawing/2014/main" id="{3B60CDBA-B1CA-48F7-A92F-7DC4019757AE}"/>
              </a:ext>
            </a:extLst>
          </p:cNvPr>
          <p:cNvSpPr/>
          <p:nvPr/>
        </p:nvSpPr>
        <p:spPr>
          <a:xfrm>
            <a:off x="5816358" y="2581972"/>
            <a:ext cx="1527954" cy="76344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Transformer</a:t>
            </a:r>
          </a:p>
        </p:txBody>
      </p:sp>
      <p:cxnSp>
        <p:nvCxnSpPr>
          <p:cNvPr id="590" name="Connecteur droit avec flèche 589">
            <a:extLst>
              <a:ext uri="{FF2B5EF4-FFF2-40B4-BE49-F238E27FC236}">
                <a16:creationId xmlns:a16="http://schemas.microsoft.com/office/drawing/2014/main" id="{42B9537C-BE6C-48F7-B4F2-F887CF5F0C9A}"/>
              </a:ext>
            </a:extLst>
          </p:cNvPr>
          <p:cNvCxnSpPr>
            <a:stCxn id="587" idx="3"/>
            <a:endCxn id="588" idx="1"/>
          </p:cNvCxnSpPr>
          <p:nvPr/>
        </p:nvCxnSpPr>
        <p:spPr>
          <a:xfrm>
            <a:off x="2712377" y="1969669"/>
            <a:ext cx="11005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Connecteur : en angle 593">
            <a:extLst>
              <a:ext uri="{FF2B5EF4-FFF2-40B4-BE49-F238E27FC236}">
                <a16:creationId xmlns:a16="http://schemas.microsoft.com/office/drawing/2014/main" id="{0DBC16B8-84E3-4066-9164-BDE74781F5F9}"/>
              </a:ext>
            </a:extLst>
          </p:cNvPr>
          <p:cNvCxnSpPr>
            <a:stCxn id="588" idx="3"/>
            <a:endCxn id="631" idx="0"/>
          </p:cNvCxnSpPr>
          <p:nvPr/>
        </p:nvCxnSpPr>
        <p:spPr>
          <a:xfrm>
            <a:off x="5340849" y="1969670"/>
            <a:ext cx="1239486" cy="6123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5" name="ZoneTexte 594">
            <a:extLst>
              <a:ext uri="{FF2B5EF4-FFF2-40B4-BE49-F238E27FC236}">
                <a16:creationId xmlns:a16="http://schemas.microsoft.com/office/drawing/2014/main" id="{4F50C0E6-9648-4B02-A235-071F9FD653A8}"/>
              </a:ext>
            </a:extLst>
          </p:cNvPr>
          <p:cNvSpPr txBox="1"/>
          <p:nvPr/>
        </p:nvSpPr>
        <p:spPr>
          <a:xfrm>
            <a:off x="5782705" y="1686141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fit()</a:t>
            </a:r>
          </a:p>
        </p:txBody>
      </p:sp>
      <p:sp>
        <p:nvSpPr>
          <p:cNvPr id="598" name="ZoneTexte 597">
            <a:extLst>
              <a:ext uri="{FF2B5EF4-FFF2-40B4-BE49-F238E27FC236}">
                <a16:creationId xmlns:a16="http://schemas.microsoft.com/office/drawing/2014/main" id="{25DA31AF-C909-43E0-B9A2-A3B83D10C795}"/>
              </a:ext>
            </a:extLst>
          </p:cNvPr>
          <p:cNvSpPr txBox="1"/>
          <p:nvPr/>
        </p:nvSpPr>
        <p:spPr>
          <a:xfrm>
            <a:off x="6270339" y="2311491"/>
            <a:ext cx="6687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parameters</a:t>
            </a:r>
            <a:endParaRPr lang="fr-FR" sz="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42" name="Image 641">
            <a:extLst>
              <a:ext uri="{FF2B5EF4-FFF2-40B4-BE49-F238E27FC236}">
                <a16:creationId xmlns:a16="http://schemas.microsoft.com/office/drawing/2014/main" id="{52F355C6-6DCC-493C-8849-7CC5B05F6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249" y="2516270"/>
            <a:ext cx="1094498" cy="894850"/>
          </a:xfrm>
          <a:prstGeom prst="rect">
            <a:avLst/>
          </a:prstGeom>
        </p:spPr>
      </p:pic>
      <p:cxnSp>
        <p:nvCxnSpPr>
          <p:cNvPr id="600" name="Connecteur droit avec flèche 599">
            <a:extLst>
              <a:ext uri="{FF2B5EF4-FFF2-40B4-BE49-F238E27FC236}">
                <a16:creationId xmlns:a16="http://schemas.microsoft.com/office/drawing/2014/main" id="{2BA4A1D4-BE50-4656-B74A-9764DE09D053}"/>
              </a:ext>
            </a:extLst>
          </p:cNvPr>
          <p:cNvCxnSpPr>
            <a:stCxn id="631" idx="3"/>
            <a:endCxn id="642" idx="1"/>
          </p:cNvCxnSpPr>
          <p:nvPr/>
        </p:nvCxnSpPr>
        <p:spPr>
          <a:xfrm>
            <a:off x="7344312" y="2963695"/>
            <a:ext cx="1066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" name="Rectangle : coins arrondis 644">
            <a:extLst>
              <a:ext uri="{FF2B5EF4-FFF2-40B4-BE49-F238E27FC236}">
                <a16:creationId xmlns:a16="http://schemas.microsoft.com/office/drawing/2014/main" id="{14A9210F-804C-4A82-925B-22A9C20F51CD}"/>
              </a:ext>
            </a:extLst>
          </p:cNvPr>
          <p:cNvSpPr/>
          <p:nvPr/>
        </p:nvSpPr>
        <p:spPr>
          <a:xfrm>
            <a:off x="1470390" y="4101534"/>
            <a:ext cx="1093966" cy="54660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Estimator</a:t>
            </a:r>
            <a:endParaRPr lang="fr-FR" sz="1400" dirty="0"/>
          </a:p>
        </p:txBody>
      </p:sp>
      <p:sp>
        <p:nvSpPr>
          <p:cNvPr id="646" name="Rectangle : coins arrondis 645">
            <a:extLst>
              <a:ext uri="{FF2B5EF4-FFF2-40B4-BE49-F238E27FC236}">
                <a16:creationId xmlns:a16="http://schemas.microsoft.com/office/drawing/2014/main" id="{DADC8BD0-8485-49AB-B7BF-7C405DD9E9EF}"/>
              </a:ext>
            </a:extLst>
          </p:cNvPr>
          <p:cNvSpPr/>
          <p:nvPr/>
        </p:nvSpPr>
        <p:spPr>
          <a:xfrm>
            <a:off x="2993386" y="4101534"/>
            <a:ext cx="1093966" cy="54660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Estimator</a:t>
            </a:r>
            <a:endParaRPr lang="fr-FR" sz="1400" dirty="0"/>
          </a:p>
        </p:txBody>
      </p:sp>
      <p:cxnSp>
        <p:nvCxnSpPr>
          <p:cNvPr id="602" name="Connecteur droit avec flèche 601">
            <a:extLst>
              <a:ext uri="{FF2B5EF4-FFF2-40B4-BE49-F238E27FC236}">
                <a16:creationId xmlns:a16="http://schemas.microsoft.com/office/drawing/2014/main" id="{DFB6EB42-0ABE-4195-8FC8-6442CD82FA1A}"/>
              </a:ext>
            </a:extLst>
          </p:cNvPr>
          <p:cNvCxnSpPr>
            <a:stCxn id="645" idx="3"/>
            <a:endCxn id="646" idx="1"/>
          </p:cNvCxnSpPr>
          <p:nvPr/>
        </p:nvCxnSpPr>
        <p:spPr>
          <a:xfrm>
            <a:off x="2564356" y="4374836"/>
            <a:ext cx="429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9" name="Rectangle : coins arrondis 648">
            <a:extLst>
              <a:ext uri="{FF2B5EF4-FFF2-40B4-BE49-F238E27FC236}">
                <a16:creationId xmlns:a16="http://schemas.microsoft.com/office/drawing/2014/main" id="{2E6989A3-6553-4454-84C1-466E8A013D23}"/>
              </a:ext>
            </a:extLst>
          </p:cNvPr>
          <p:cNvSpPr/>
          <p:nvPr/>
        </p:nvSpPr>
        <p:spPr>
          <a:xfrm>
            <a:off x="5358805" y="4101534"/>
            <a:ext cx="1093966" cy="54660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Estimator</a:t>
            </a:r>
            <a:endParaRPr lang="fr-FR" sz="1400" dirty="0"/>
          </a:p>
        </p:txBody>
      </p:sp>
      <p:cxnSp>
        <p:nvCxnSpPr>
          <p:cNvPr id="604" name="Connecteur droit avec flèche 603">
            <a:extLst>
              <a:ext uri="{FF2B5EF4-FFF2-40B4-BE49-F238E27FC236}">
                <a16:creationId xmlns:a16="http://schemas.microsoft.com/office/drawing/2014/main" id="{EF05CB0A-5B9E-4BE2-A276-06833E3F9400}"/>
              </a:ext>
            </a:extLst>
          </p:cNvPr>
          <p:cNvCxnSpPr>
            <a:cxnSpLocks/>
          </p:cNvCxnSpPr>
          <p:nvPr/>
        </p:nvCxnSpPr>
        <p:spPr>
          <a:xfrm>
            <a:off x="4085589" y="4377307"/>
            <a:ext cx="429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Connecteur droit avec flèche 653">
            <a:extLst>
              <a:ext uri="{FF2B5EF4-FFF2-40B4-BE49-F238E27FC236}">
                <a16:creationId xmlns:a16="http://schemas.microsoft.com/office/drawing/2014/main" id="{5D2EFC3F-7ED3-4C11-BB33-8B1209640488}"/>
              </a:ext>
            </a:extLst>
          </p:cNvPr>
          <p:cNvCxnSpPr>
            <a:cxnSpLocks/>
          </p:cNvCxnSpPr>
          <p:nvPr/>
        </p:nvCxnSpPr>
        <p:spPr>
          <a:xfrm>
            <a:off x="4929775" y="4374835"/>
            <a:ext cx="429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7" name="ZoneTexte 606">
            <a:extLst>
              <a:ext uri="{FF2B5EF4-FFF2-40B4-BE49-F238E27FC236}">
                <a16:creationId xmlns:a16="http://schemas.microsoft.com/office/drawing/2014/main" id="{8804EEF8-1832-4328-969F-E139A8F831C3}"/>
              </a:ext>
            </a:extLst>
          </p:cNvPr>
          <p:cNvSpPr txBox="1"/>
          <p:nvPr/>
        </p:nvSpPr>
        <p:spPr>
          <a:xfrm>
            <a:off x="4550515" y="414606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656" name="Rectangle : coins arrondis 655">
            <a:extLst>
              <a:ext uri="{FF2B5EF4-FFF2-40B4-BE49-F238E27FC236}">
                <a16:creationId xmlns:a16="http://schemas.microsoft.com/office/drawing/2014/main" id="{9C8CDDD8-ED4D-4431-8E56-2751BA980695}"/>
              </a:ext>
            </a:extLst>
          </p:cNvPr>
          <p:cNvSpPr/>
          <p:nvPr/>
        </p:nvSpPr>
        <p:spPr>
          <a:xfrm>
            <a:off x="5214200" y="5532885"/>
            <a:ext cx="1093966" cy="54660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Transformer</a:t>
            </a:r>
          </a:p>
        </p:txBody>
      </p:sp>
      <p:sp>
        <p:nvSpPr>
          <p:cNvPr id="657" name="Rectangle : coins arrondis 656">
            <a:extLst>
              <a:ext uri="{FF2B5EF4-FFF2-40B4-BE49-F238E27FC236}">
                <a16:creationId xmlns:a16="http://schemas.microsoft.com/office/drawing/2014/main" id="{F4766EC1-D9FB-4B50-AC63-596A5E34EC33}"/>
              </a:ext>
            </a:extLst>
          </p:cNvPr>
          <p:cNvSpPr/>
          <p:nvPr/>
        </p:nvSpPr>
        <p:spPr>
          <a:xfrm>
            <a:off x="6737196" y="5532885"/>
            <a:ext cx="1093966" cy="54660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Transformer</a:t>
            </a:r>
          </a:p>
        </p:txBody>
      </p:sp>
      <p:cxnSp>
        <p:nvCxnSpPr>
          <p:cNvPr id="664" name="Connecteur droit avec flèche 663">
            <a:extLst>
              <a:ext uri="{FF2B5EF4-FFF2-40B4-BE49-F238E27FC236}">
                <a16:creationId xmlns:a16="http://schemas.microsoft.com/office/drawing/2014/main" id="{8D9909BC-96AA-45E4-A28F-F63FA633626A}"/>
              </a:ext>
            </a:extLst>
          </p:cNvPr>
          <p:cNvCxnSpPr>
            <a:stCxn id="656" idx="3"/>
            <a:endCxn id="657" idx="1"/>
          </p:cNvCxnSpPr>
          <p:nvPr/>
        </p:nvCxnSpPr>
        <p:spPr>
          <a:xfrm>
            <a:off x="6308166" y="5806187"/>
            <a:ext cx="429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5" name="Rectangle : coins arrondis 664">
            <a:extLst>
              <a:ext uri="{FF2B5EF4-FFF2-40B4-BE49-F238E27FC236}">
                <a16:creationId xmlns:a16="http://schemas.microsoft.com/office/drawing/2014/main" id="{51666C73-4BB0-4A04-B8F9-D602830E9250}"/>
              </a:ext>
            </a:extLst>
          </p:cNvPr>
          <p:cNvSpPr/>
          <p:nvPr/>
        </p:nvSpPr>
        <p:spPr>
          <a:xfrm>
            <a:off x="9102615" y="5532885"/>
            <a:ext cx="1093966" cy="54660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Transformer</a:t>
            </a:r>
          </a:p>
        </p:txBody>
      </p:sp>
      <p:cxnSp>
        <p:nvCxnSpPr>
          <p:cNvPr id="666" name="Connecteur droit avec flèche 665">
            <a:extLst>
              <a:ext uri="{FF2B5EF4-FFF2-40B4-BE49-F238E27FC236}">
                <a16:creationId xmlns:a16="http://schemas.microsoft.com/office/drawing/2014/main" id="{EA54F460-C1FB-4C79-997D-E3CFA7ABDDC6}"/>
              </a:ext>
            </a:extLst>
          </p:cNvPr>
          <p:cNvCxnSpPr>
            <a:cxnSpLocks/>
          </p:cNvCxnSpPr>
          <p:nvPr/>
        </p:nvCxnSpPr>
        <p:spPr>
          <a:xfrm>
            <a:off x="7829399" y="5808658"/>
            <a:ext cx="429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Connecteur droit avec flèche 666">
            <a:extLst>
              <a:ext uri="{FF2B5EF4-FFF2-40B4-BE49-F238E27FC236}">
                <a16:creationId xmlns:a16="http://schemas.microsoft.com/office/drawing/2014/main" id="{9445612B-6809-4C70-9C95-5705E518CCBF}"/>
              </a:ext>
            </a:extLst>
          </p:cNvPr>
          <p:cNvCxnSpPr>
            <a:cxnSpLocks/>
          </p:cNvCxnSpPr>
          <p:nvPr/>
        </p:nvCxnSpPr>
        <p:spPr>
          <a:xfrm>
            <a:off x="8673585" y="5806186"/>
            <a:ext cx="429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8" name="ZoneTexte 667">
            <a:extLst>
              <a:ext uri="{FF2B5EF4-FFF2-40B4-BE49-F238E27FC236}">
                <a16:creationId xmlns:a16="http://schemas.microsoft.com/office/drawing/2014/main" id="{1A1FB2E4-CB3F-4720-9227-914F0269B7B4}"/>
              </a:ext>
            </a:extLst>
          </p:cNvPr>
          <p:cNvSpPr txBox="1"/>
          <p:nvPr/>
        </p:nvSpPr>
        <p:spPr>
          <a:xfrm>
            <a:off x="8294325" y="557741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669" name="ZoneTexte 668">
            <a:extLst>
              <a:ext uri="{FF2B5EF4-FFF2-40B4-BE49-F238E27FC236}">
                <a16:creationId xmlns:a16="http://schemas.microsoft.com/office/drawing/2014/main" id="{59AA5D8C-3F1F-4D13-A79D-228D657C80B2}"/>
              </a:ext>
            </a:extLst>
          </p:cNvPr>
          <p:cNvSpPr txBox="1"/>
          <p:nvPr/>
        </p:nvSpPr>
        <p:spPr>
          <a:xfrm>
            <a:off x="7424709" y="2882138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 err="1"/>
              <a:t>predict</a:t>
            </a:r>
            <a:r>
              <a:rPr lang="fr-FR" sz="1600" i="1" dirty="0"/>
              <a:t>()</a:t>
            </a:r>
          </a:p>
        </p:txBody>
      </p:sp>
      <p:sp>
        <p:nvSpPr>
          <p:cNvPr id="610" name="Rectangle 609">
            <a:extLst>
              <a:ext uri="{FF2B5EF4-FFF2-40B4-BE49-F238E27FC236}">
                <a16:creationId xmlns:a16="http://schemas.microsoft.com/office/drawing/2014/main" id="{0D5F8D97-579E-4B49-9ECE-A8F7AFC5315F}"/>
              </a:ext>
            </a:extLst>
          </p:cNvPr>
          <p:cNvSpPr/>
          <p:nvPr/>
        </p:nvSpPr>
        <p:spPr>
          <a:xfrm>
            <a:off x="1345351" y="3944460"/>
            <a:ext cx="5234984" cy="88096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3" name="Rectangle 672">
            <a:extLst>
              <a:ext uri="{FF2B5EF4-FFF2-40B4-BE49-F238E27FC236}">
                <a16:creationId xmlns:a16="http://schemas.microsoft.com/office/drawing/2014/main" id="{1CB8BD6A-CC8D-494D-92C4-B60106331EFB}"/>
              </a:ext>
            </a:extLst>
          </p:cNvPr>
          <p:cNvSpPr/>
          <p:nvPr/>
        </p:nvSpPr>
        <p:spPr>
          <a:xfrm>
            <a:off x="5092696" y="5365705"/>
            <a:ext cx="5234984" cy="88096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17" name="Connecteur : en angle 616">
            <a:extLst>
              <a:ext uri="{FF2B5EF4-FFF2-40B4-BE49-F238E27FC236}">
                <a16:creationId xmlns:a16="http://schemas.microsoft.com/office/drawing/2014/main" id="{56A29C64-9225-4660-9519-73DEC5F9D828}"/>
              </a:ext>
            </a:extLst>
          </p:cNvPr>
          <p:cNvCxnSpPr>
            <a:stCxn id="610" idx="3"/>
            <a:endCxn id="673" idx="0"/>
          </p:cNvCxnSpPr>
          <p:nvPr/>
        </p:nvCxnSpPr>
        <p:spPr>
          <a:xfrm>
            <a:off x="6580335" y="4384941"/>
            <a:ext cx="1129853" cy="9807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4" name="ZoneTexte 673">
            <a:extLst>
              <a:ext uri="{FF2B5EF4-FFF2-40B4-BE49-F238E27FC236}">
                <a16:creationId xmlns:a16="http://schemas.microsoft.com/office/drawing/2014/main" id="{27F4315C-863F-4C32-A375-FA890BB2BD41}"/>
              </a:ext>
            </a:extLst>
          </p:cNvPr>
          <p:cNvSpPr txBox="1"/>
          <p:nvPr/>
        </p:nvSpPr>
        <p:spPr>
          <a:xfrm>
            <a:off x="7007435" y="4090938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fit()</a:t>
            </a:r>
          </a:p>
        </p:txBody>
      </p:sp>
      <p:cxnSp>
        <p:nvCxnSpPr>
          <p:cNvPr id="675" name="Connecteur droit avec flèche 674">
            <a:extLst>
              <a:ext uri="{FF2B5EF4-FFF2-40B4-BE49-F238E27FC236}">
                <a16:creationId xmlns:a16="http://schemas.microsoft.com/office/drawing/2014/main" id="{B92A383F-E9A6-43FE-A264-151501A14CE8}"/>
              </a:ext>
            </a:extLst>
          </p:cNvPr>
          <p:cNvCxnSpPr/>
          <p:nvPr/>
        </p:nvCxnSpPr>
        <p:spPr>
          <a:xfrm>
            <a:off x="10210757" y="5812634"/>
            <a:ext cx="1066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6" name="ZoneTexte 675">
            <a:extLst>
              <a:ext uri="{FF2B5EF4-FFF2-40B4-BE49-F238E27FC236}">
                <a16:creationId xmlns:a16="http://schemas.microsoft.com/office/drawing/2014/main" id="{C5A95A07-684D-4929-9EAA-E92FF9EF0E9D}"/>
              </a:ext>
            </a:extLst>
          </p:cNvPr>
          <p:cNvSpPr txBox="1"/>
          <p:nvPr/>
        </p:nvSpPr>
        <p:spPr>
          <a:xfrm>
            <a:off x="10291154" y="5731077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 err="1"/>
              <a:t>predict</a:t>
            </a:r>
            <a:r>
              <a:rPr lang="fr-FR" sz="1600" i="1" dirty="0"/>
              <a:t>()</a:t>
            </a:r>
          </a:p>
        </p:txBody>
      </p:sp>
      <p:sp>
        <p:nvSpPr>
          <p:cNvPr id="618" name="ZoneTexte 617">
            <a:extLst>
              <a:ext uri="{FF2B5EF4-FFF2-40B4-BE49-F238E27FC236}">
                <a16:creationId xmlns:a16="http://schemas.microsoft.com/office/drawing/2014/main" id="{815ABD41-1B93-43C1-AB11-712D3683C56F}"/>
              </a:ext>
            </a:extLst>
          </p:cNvPr>
          <p:cNvSpPr txBox="1"/>
          <p:nvPr/>
        </p:nvSpPr>
        <p:spPr>
          <a:xfrm>
            <a:off x="1228653" y="3617347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Pipeline</a:t>
            </a:r>
          </a:p>
        </p:txBody>
      </p:sp>
      <p:cxnSp>
        <p:nvCxnSpPr>
          <p:cNvPr id="620" name="Connecteur droit avec flèche 619">
            <a:extLst>
              <a:ext uri="{FF2B5EF4-FFF2-40B4-BE49-F238E27FC236}">
                <a16:creationId xmlns:a16="http://schemas.microsoft.com/office/drawing/2014/main" id="{8EAB0854-63F5-4D6C-8077-D76A6A2D73C7}"/>
              </a:ext>
            </a:extLst>
          </p:cNvPr>
          <p:cNvCxnSpPr/>
          <p:nvPr/>
        </p:nvCxnSpPr>
        <p:spPr>
          <a:xfrm flipH="1">
            <a:off x="9505747" y="2147299"/>
            <a:ext cx="254702" cy="368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1" name="ZoneTexte 620">
            <a:extLst>
              <a:ext uri="{FF2B5EF4-FFF2-40B4-BE49-F238E27FC236}">
                <a16:creationId xmlns:a16="http://schemas.microsoft.com/office/drawing/2014/main" id="{1295C5AD-4088-43BA-814C-50B0E05BF374}"/>
              </a:ext>
            </a:extLst>
          </p:cNvPr>
          <p:cNvSpPr txBox="1"/>
          <p:nvPr/>
        </p:nvSpPr>
        <p:spPr>
          <a:xfrm>
            <a:off x="9433960" y="1943739"/>
            <a:ext cx="10639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Extra </a:t>
            </a:r>
            <a:r>
              <a:rPr lang="fr-FR" sz="1200" dirty="0" err="1"/>
              <a:t>columns</a:t>
            </a:r>
            <a:endParaRPr lang="fr-FR" sz="1200" dirty="0"/>
          </a:p>
        </p:txBody>
      </p:sp>
      <p:pic>
        <p:nvPicPr>
          <p:cNvPr id="679" name="Image 678">
            <a:extLst>
              <a:ext uri="{FF2B5EF4-FFF2-40B4-BE49-F238E27FC236}">
                <a16:creationId xmlns:a16="http://schemas.microsoft.com/office/drawing/2014/main" id="{DA97012B-F336-412C-8A7A-46D3953FD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55" y="2516270"/>
            <a:ext cx="1094498" cy="894850"/>
          </a:xfrm>
          <a:prstGeom prst="rect">
            <a:avLst/>
          </a:prstGeom>
        </p:spPr>
      </p:pic>
      <p:cxnSp>
        <p:nvCxnSpPr>
          <p:cNvPr id="629" name="Connecteur droit avec flèche 628">
            <a:extLst>
              <a:ext uri="{FF2B5EF4-FFF2-40B4-BE49-F238E27FC236}">
                <a16:creationId xmlns:a16="http://schemas.microsoft.com/office/drawing/2014/main" id="{E02B58AE-D7C0-4406-9DBD-1F4EBD7296CF}"/>
              </a:ext>
            </a:extLst>
          </p:cNvPr>
          <p:cNvCxnSpPr>
            <a:stCxn id="679" idx="3"/>
            <a:endCxn id="631" idx="1"/>
          </p:cNvCxnSpPr>
          <p:nvPr/>
        </p:nvCxnSpPr>
        <p:spPr>
          <a:xfrm>
            <a:off x="2708953" y="2963695"/>
            <a:ext cx="3107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62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936</Words>
  <Application>Microsoft Office PowerPoint</Application>
  <PresentationFormat>Widescreen</PresentationFormat>
  <Paragraphs>156</Paragraphs>
  <Slides>18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Big Scale ML Frameworks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Spark MLLib</vt:lpstr>
      <vt:lpstr>Spark MLlib - Features</vt:lpstr>
      <vt:lpstr>Spark MLlib – Concepts</vt:lpstr>
      <vt:lpstr>Spark MLlib – ML algorithms </vt:lpstr>
      <vt:lpstr>Spark MLlib – I want to … feed model with numeric column</vt:lpstr>
      <vt:lpstr>Spark MLlib – I want to … use categorical feature</vt:lpstr>
      <vt:lpstr>Spark MLlib – Wait my vector looks so weird now !</vt:lpstr>
      <vt:lpstr>Spark MLlib – Sparse Vectors</vt:lpstr>
      <vt:lpstr>Spark MLlib – I want to … combine columns</vt:lpstr>
      <vt:lpstr>Spark MLlib – Transformations Catalog</vt:lpstr>
      <vt:lpstr>Spark MLlib – Want to know more ?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Mohamed-Amine Benhalloum</dc:creator>
  <cp:lastModifiedBy>David Diebold</cp:lastModifiedBy>
  <cp:revision>218</cp:revision>
  <dcterms:created xsi:type="dcterms:W3CDTF">2020-03-07T18:37:47Z</dcterms:created>
  <dcterms:modified xsi:type="dcterms:W3CDTF">2021-07-14T10:03:02Z</dcterms:modified>
</cp:coreProperties>
</file>