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8" r:id="rId8"/>
    <p:sldId id="264" r:id="rId9"/>
    <p:sldId id="263" r:id="rId10"/>
    <p:sldId id="265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556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E00FF-157E-4E67-8269-A10CC622D7A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DBA6-C58A-4FE7-89EE-251EB0240D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05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job, lots of </a:t>
            </a:r>
            <a:r>
              <a:rPr lang="fr-FR" dirty="0" err="1"/>
              <a:t>boilerplate</a:t>
            </a:r>
            <a:r>
              <a:rPr lang="fr-FR" dirty="0"/>
              <a:t> </a:t>
            </a:r>
            <a:r>
              <a:rPr lang="fr-FR" dirty="0" err="1"/>
              <a:t>going</a:t>
            </a:r>
            <a:r>
              <a:rPr lang="fr-FR" dirty="0"/>
              <a:t> on :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class for mapper and </a:t>
            </a:r>
            <a:r>
              <a:rPr lang="fr-FR" dirty="0" err="1"/>
              <a:t>reducer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job, classes for data input / output…</a:t>
            </a:r>
          </a:p>
          <a:p>
            <a:r>
              <a:rPr lang="fr-FR" dirty="0"/>
              <a:t>In MapReduce,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IO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jobs.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keep</a:t>
            </a:r>
            <a:r>
              <a:rPr lang="fr-FR" dirty="0"/>
              <a:t> the data in memory,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eases</a:t>
            </a:r>
            <a:r>
              <a:rPr lang="fr-FR" dirty="0"/>
              <a:t> a lots </a:t>
            </a:r>
            <a:r>
              <a:rPr lang="fr-FR" dirty="0" err="1"/>
              <a:t>iterative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, like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.</a:t>
            </a:r>
          </a:p>
          <a:p>
            <a:r>
              <a:rPr lang="fr-FR" dirty="0"/>
              <a:t>Scala REPL, lots of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. Python notebooks.</a:t>
            </a:r>
          </a:p>
          <a:p>
            <a:r>
              <a:rPr lang="fr-FR" dirty="0" err="1"/>
              <a:t>Internally</a:t>
            </a:r>
            <a:r>
              <a:rPr lang="fr-FR" dirty="0"/>
              <a:t>,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in Java.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DDBA6-C58A-4FE7-89EE-251EB0240D9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82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Client mode : for small interactive jobs ; driver runs </a:t>
            </a:r>
            <a:r>
              <a:rPr lang="fr-FR" dirty="0" err="1"/>
              <a:t>locally</a:t>
            </a:r>
            <a:endParaRPr lang="fr-FR" dirty="0"/>
          </a:p>
          <a:p>
            <a:r>
              <a:rPr lang="fr-FR" dirty="0"/>
              <a:t>Cluster mode : for </a:t>
            </a:r>
            <a:r>
              <a:rPr lang="fr-FR" dirty="0" err="1"/>
              <a:t>bigger</a:t>
            </a:r>
            <a:r>
              <a:rPr lang="fr-FR" dirty="0"/>
              <a:t> jobs ; driver runs in </a:t>
            </a:r>
            <a:r>
              <a:rPr lang="fr-FR"/>
              <a:t>a container</a:t>
            </a:r>
          </a:p>
          <a:p>
            <a:r>
              <a:rPr lang="fr-FR" dirty="0"/>
              <a:t>Spark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developped</a:t>
            </a:r>
            <a:r>
              <a:rPr lang="fr-FR" dirty="0"/>
              <a:t> in JAVA. Driver and </a:t>
            </a:r>
            <a:r>
              <a:rPr lang="fr-FR" dirty="0" err="1"/>
              <a:t>executors</a:t>
            </a:r>
            <a:r>
              <a:rPr lang="fr-FR" dirty="0"/>
              <a:t> are running in java process.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DDBA6-C58A-4FE7-89EE-251EB0240D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0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Fault</a:t>
            </a:r>
            <a:r>
              <a:rPr lang="fr-FR" dirty="0"/>
              <a:t> </a:t>
            </a:r>
            <a:r>
              <a:rPr lang="fr-FR" dirty="0" err="1"/>
              <a:t>Tolerance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built-in</a:t>
            </a:r>
            <a:r>
              <a:rPr lang="fr-FR" dirty="0"/>
              <a:t> in MapReduce.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DDBA6-C58A-4FE7-89EE-251EB0240D9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37D4-2AC1-4776-B0B9-D2D4E921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6F8A-FBAB-45B0-806F-674DAEC9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9125-8213-476A-B181-BA8A68F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9E6A-D77D-4370-AD6F-4A07E626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D898-A93A-464B-ABF3-A2DF746B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64D-05D6-40D0-A04A-BB9F3C0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46C0-05F5-4898-A7DE-A4056F4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D5BB-58EE-4E76-A86C-941B86FF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27A-9BAA-4A85-B1D7-A104C5CB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CDFB-1877-4713-B81C-5A1BD0EB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2DD4-620C-4E08-89E5-AF103DE14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7AD-8A83-414A-8EE7-5900193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BB06-CA65-456A-A6DE-495B6372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B8D-C9B2-477A-B49C-1C3AEB57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88E-AF02-4FAF-B33C-4AAE3ED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BB3B-3C83-44E0-A4A6-35C8E867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98D7-EA81-41DC-9B91-C5C0CD22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BA86-BFE9-41CD-94DE-96F9022E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91C0-50BF-4CEC-B135-F465C4D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48A6-5F11-4AFE-851B-93F3F4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7675-2927-4256-AA91-25C07317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3989-D6AB-4B98-ABB1-05A1286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7474-F3C3-4650-9907-604FCC5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68E0-4B45-438C-A7FD-F9E2EB6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262-499B-44DA-97D9-1A82305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69D-B93A-47AF-87B5-D2C5125C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FFD4-CA1B-4321-90A4-A99B7DF9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1996-0857-450B-B8E7-187D622D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03A5-1E09-4233-AFDA-CF259627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91B-7D7B-479A-ACAD-2CC0CD4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E64C-2B2B-43CE-821E-D1453E4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1B2C-B4A8-4252-BAF8-E5125E06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40F-F82F-4CE0-9143-56656D2C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E941-1BA5-4D78-8C75-A2E30854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7B68-9F87-4D81-837F-F1C76785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3E02-C692-4705-ADCF-638E3F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9DCC-E6DA-4C26-9990-20967936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B7BD3-AAD2-4167-8D35-54920A7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9EDC-2F59-459E-B18C-1BD1310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40B-B11E-4DD5-B3F0-0218E3C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184E-AEC2-4E05-A078-44D53A0A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E7EB6-80E0-4A21-8F2B-E1860C5B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6D2-0E42-4F00-AFF2-4A2D1E0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D7E5C-FF98-4E78-8BC3-D1E5763C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8DCF-DE06-4D6A-B7BC-DA0AA62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1841-D741-4DAC-8CE7-A1D37EC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849-E437-418A-9C4F-29EDB759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096-0C40-4CBA-B2BF-C5C1F378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7C7D-7FEF-45C0-BCDD-EE7C0B43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740D-3610-4344-9E63-AB753F7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3CDA-CD02-439F-AFF8-55D36460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F17D-EA4B-49ED-865B-BD2268FD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CBD5-C993-47AF-83DB-770DE60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03F7-208D-455B-AFBF-C6E3DE1FA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7383-11D6-48BC-8F7F-93B45BFB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3BB4-DE7E-4A80-A3CE-368E4F1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E867-2521-4B9B-B475-20A9EE1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96DC-697D-4F13-8BD9-4A3F014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0B73C-F194-4A6B-BEC6-4A6D4799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AB7E-00EB-46C4-9211-4A22FD9F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7979-977A-4AD0-A893-87BDCCF89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A493-CCC9-418E-861C-802A9D3B998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CD2-9D7C-4889-98EB-9F5E30B4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5F65-89A0-42AB-B710-16819A6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293D-07D2-48DC-BE8F-8E4761C072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0x0fff.com/hadoop-mapreduce-comprehensive-descrip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493" y="2592883"/>
            <a:ext cx="7575491" cy="1672740"/>
          </a:xfrm>
          <a:prstGeom prst="rect">
            <a:avLst/>
          </a:prstGeom>
        </p:spPr>
        <p:txBody>
          <a:bodyPr vert="horz" wrap="square" lIns="0" tIns="13310" rIns="0" bIns="0" rtlCol="0" anchor="ctr">
            <a:spAutoFit/>
          </a:bodyPr>
          <a:lstStyle/>
          <a:p>
            <a:pPr marL="12677" algn="ctr">
              <a:lnSpc>
                <a:spcPct val="100000"/>
              </a:lnSpc>
              <a:spcBef>
                <a:spcPts val="105"/>
              </a:spcBef>
            </a:pPr>
            <a:r>
              <a:rPr lang="en-US" sz="3594" b="1" spc="-5" dirty="0">
                <a:latin typeface="Verdana"/>
                <a:cs typeface="Verdana"/>
              </a:rPr>
              <a:t>Systems, paradigms and algorithms for Big Data</a:t>
            </a:r>
            <a:br>
              <a:rPr lang="en-US" sz="3594" b="1" spc="-5" dirty="0">
                <a:latin typeface="Verdana"/>
                <a:cs typeface="Verdana"/>
              </a:rPr>
            </a:br>
            <a:r>
              <a:rPr lang="en-US" sz="3594" b="1" spc="-5" dirty="0">
                <a:latin typeface="Verdana"/>
                <a:cs typeface="Verdana"/>
              </a:rPr>
              <a:t>TD 1</a:t>
            </a:r>
            <a:endParaRPr sz="3594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flatmap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x[‘genres’].split(‘;’))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97374"/>
              </p:ext>
            </p:extLst>
          </p:nvPr>
        </p:nvGraphicFramePr>
        <p:xfrm>
          <a:off x="9158680" y="913788"/>
          <a:ext cx="1435267" cy="248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cyberpunk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 err="1"/>
                        <a:t>scifi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action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music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6233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danse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7178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romance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14487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38375"/>
              </p:ext>
            </p:extLst>
          </p:nvPr>
        </p:nvGraphicFramePr>
        <p:xfrm>
          <a:off x="336282" y="1371359"/>
          <a:ext cx="5192063" cy="114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06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“genres":”</a:t>
                      </a:r>
                      <a:r>
                        <a:rPr lang="en-US" sz="1600" dirty="0" err="1"/>
                        <a:t>cyberpunk;scifi;action</a:t>
                      </a:r>
                      <a:r>
                        <a:rPr lang="en-US" sz="1600" dirty="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“genres":”</a:t>
                      </a:r>
                      <a:r>
                        <a:rPr lang="en-US" sz="1600" dirty="0" err="1"/>
                        <a:t>music;danse;romance</a:t>
                      </a:r>
                      <a:r>
                        <a:rPr lang="en-US" sz="1600" dirty="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087611" y="403539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x[‘rating’]&gt;4.0)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17828" y="445096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461696" y="444226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B363A25-A424-4A7F-AC1C-675D5AA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8848"/>
              </p:ext>
            </p:extLst>
          </p:nvPr>
        </p:nvGraphicFramePr>
        <p:xfrm>
          <a:off x="9060086" y="388438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89153"/>
              </p:ext>
            </p:extLst>
          </p:nvPr>
        </p:nvGraphicFramePr>
        <p:xfrm>
          <a:off x="327893" y="366573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89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 - </a:t>
            </a:r>
            <a:r>
              <a:rPr lang="fr-FR" dirty="0" err="1"/>
              <a:t>Aggregations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146334" y="181231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x+y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76551" y="222787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520419" y="221918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B363A25-A424-4A7F-AC1C-675D5AA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00388"/>
              </p:ext>
            </p:extLst>
          </p:nvPr>
        </p:nvGraphicFramePr>
        <p:xfrm>
          <a:off x="9118809" y="1661301"/>
          <a:ext cx="2804021" cy="79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70561"/>
              </p:ext>
            </p:extLst>
          </p:nvPr>
        </p:nvGraphicFramePr>
        <p:xfrm>
          <a:off x="386616" y="144265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3</a:t>
                      </a:r>
                      <a:r>
                        <a:rPr lang="en-US" sz="1600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8BF91-5C45-42BA-8B9F-CB29E4E773B1}"/>
              </a:ext>
            </a:extLst>
          </p:cNvPr>
          <p:cNvSpPr/>
          <p:nvPr/>
        </p:nvSpPr>
        <p:spPr>
          <a:xfrm>
            <a:off x="6087611" y="403539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reduceByKey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x+y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3524-EED6-47F8-A6AA-29BC13FDFFA3}"/>
              </a:ext>
            </a:extLst>
          </p:cNvPr>
          <p:cNvCxnSpPr>
            <a:cxnSpLocks/>
          </p:cNvCxnSpPr>
          <p:nvPr/>
        </p:nvCxnSpPr>
        <p:spPr>
          <a:xfrm>
            <a:off x="5617828" y="445096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DCCC2-5382-4C65-8450-0D2AF00D3AD6}"/>
              </a:ext>
            </a:extLst>
          </p:cNvPr>
          <p:cNvCxnSpPr>
            <a:cxnSpLocks/>
          </p:cNvCxnSpPr>
          <p:nvPr/>
        </p:nvCxnSpPr>
        <p:spPr>
          <a:xfrm>
            <a:off x="8461696" y="444226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46BB9869-9830-4CE5-BDC1-61C213B8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88367"/>
              </p:ext>
            </p:extLst>
          </p:nvPr>
        </p:nvGraphicFramePr>
        <p:xfrm>
          <a:off x="9060086" y="388438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(“Blade Runner", 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DA0942BA-5459-42FE-B5ED-89313AE2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91515"/>
              </p:ext>
            </p:extLst>
          </p:nvPr>
        </p:nvGraphicFramePr>
        <p:xfrm>
          <a:off x="327893" y="366573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(“Blade Runner",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(“Blade Runner“, 3.5)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0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A81F7-7B02-4E60-A132-B74DEAC47E71}"/>
              </a:ext>
            </a:extLst>
          </p:cNvPr>
          <p:cNvSpPr txBox="1"/>
          <p:nvPr/>
        </p:nvSpPr>
        <p:spPr>
          <a:xfrm>
            <a:off x="1036948" y="143287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 err="1"/>
              <a:t>Join</a:t>
            </a:r>
            <a:r>
              <a:rPr lang="fr-FR" b="1" dirty="0"/>
              <a:t> (</a:t>
            </a:r>
            <a:r>
              <a:rPr lang="fr-FR" b="1" dirty="0" err="1"/>
              <a:t>shuffle</a:t>
            </a:r>
            <a:r>
              <a:rPr lang="fr-FR" b="1" dirty="0"/>
              <a:t> ? </a:t>
            </a:r>
            <a:r>
              <a:rPr lang="fr-FR" b="1" dirty="0" err="1"/>
              <a:t>Lazy</a:t>
            </a:r>
            <a:r>
              <a:rPr lang="fr-FR" b="1" dirty="0"/>
              <a:t> ?)</a:t>
            </a:r>
          </a:p>
          <a:p>
            <a:pPr marL="285750" indent="-285750">
              <a:buFontTx/>
              <a:buChar char="-"/>
            </a:pPr>
            <a:r>
              <a:rPr lang="fr-FR" b="1" dirty="0" err="1"/>
              <a:t>Sample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mappartitions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 err="1"/>
              <a:t>zippartitions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7511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98DF-77E4-4902-A54A-296B90AC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https://spark.apache.org/docs/latest/api/scala/org/apache/spark/api/java/JavaPairRDD.html</a:t>
            </a:r>
          </a:p>
          <a:p>
            <a:r>
              <a:rPr lang="en-US" dirty="0">
                <a:hlinkClick r:id="rId2"/>
              </a:rPr>
              <a:t>https://0x0fff.com/hadoop-mapreduce-comprehensive-description/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Why</a:t>
            </a:r>
            <a:r>
              <a:rPr lang="fr-FR" dirty="0">
                <a:latin typeface="+mn-lt"/>
              </a:rPr>
              <a:t> Spark ?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Ease</a:t>
            </a:r>
            <a:r>
              <a:rPr lang="fr-FR" sz="2400" dirty="0"/>
              <a:t> </a:t>
            </a:r>
            <a:r>
              <a:rPr lang="fr-FR" sz="2400" dirty="0" err="1"/>
              <a:t>creation</a:t>
            </a:r>
            <a:r>
              <a:rPr lang="fr-FR" sz="2400" dirty="0"/>
              <a:t> of </a:t>
            </a:r>
            <a:r>
              <a:rPr lang="fr-FR" sz="2400" dirty="0" err="1"/>
              <a:t>complicated</a:t>
            </a:r>
            <a:r>
              <a:rPr lang="fr-FR" sz="2400" dirty="0"/>
              <a:t> data </a:t>
            </a:r>
            <a:r>
              <a:rPr lang="fr-FR" sz="2400" dirty="0" err="1"/>
              <a:t>analysis</a:t>
            </a:r>
            <a:r>
              <a:rPr lang="fr-FR" sz="2400" dirty="0"/>
              <a:t> </a:t>
            </a:r>
            <a:r>
              <a:rPr lang="fr-FR" sz="2400" dirty="0" err="1"/>
              <a:t>task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Support </a:t>
            </a:r>
            <a:r>
              <a:rPr lang="fr-FR" sz="2400" dirty="0" err="1"/>
              <a:t>iterative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, like gradient </a:t>
            </a:r>
            <a:r>
              <a:rPr lang="fr-FR" sz="2400" dirty="0" err="1"/>
              <a:t>descent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Ease</a:t>
            </a:r>
            <a:r>
              <a:rPr lang="fr-FR" sz="2400" dirty="0"/>
              <a:t> data exploration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easier</a:t>
            </a:r>
            <a:r>
              <a:rPr lang="fr-FR" sz="2400" dirty="0"/>
              <a:t> to explore data </a:t>
            </a:r>
            <a:r>
              <a:rPr lang="fr-FR" sz="2400" dirty="0" err="1"/>
              <a:t>interactively</a:t>
            </a:r>
            <a:endParaRPr lang="fr-FR" sz="2400" dirty="0"/>
          </a:p>
          <a:p>
            <a:pPr marL="742950" lvl="1" indent="-285750">
              <a:buFontTx/>
              <a:buChar char="-"/>
            </a:pPr>
            <a:r>
              <a:rPr lang="fr-FR" sz="2400" dirty="0" err="1"/>
              <a:t>Developer</a:t>
            </a:r>
            <a:r>
              <a:rPr lang="fr-FR" sz="2400" dirty="0"/>
              <a:t> </a:t>
            </a:r>
            <a:r>
              <a:rPr lang="fr-FR" sz="2400" dirty="0" err="1"/>
              <a:t>friendly</a:t>
            </a:r>
            <a:r>
              <a:rPr lang="fr-FR" sz="2400" dirty="0"/>
              <a:t>, no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tons of classes and jobs…</a:t>
            </a:r>
          </a:p>
          <a:p>
            <a:pPr marL="742950" lvl="1" indent="-285750">
              <a:buFontTx/>
              <a:buChar char="-"/>
            </a:pPr>
            <a:r>
              <a:rPr lang="fr-FR" sz="2400" dirty="0" err="1"/>
              <a:t>Repl</a:t>
            </a:r>
            <a:r>
              <a:rPr lang="fr-FR" sz="2400" dirty="0"/>
              <a:t> mode</a:t>
            </a:r>
          </a:p>
          <a:p>
            <a:pPr marL="742950" lvl="1" indent="-285750">
              <a:buFontTx/>
              <a:buChar char="-"/>
            </a:pPr>
            <a:r>
              <a:rPr lang="fr-FR" sz="2400" dirty="0"/>
              <a:t>Scala/Python API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functional</a:t>
            </a:r>
            <a:r>
              <a:rPr lang="fr-FR" sz="2400" dirty="0"/>
              <a:t> </a:t>
            </a:r>
            <a:r>
              <a:rPr lang="fr-FR" sz="2400" dirty="0" err="1"/>
              <a:t>programming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82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D39D79-09D9-41E5-B4D2-B9DA61B0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69" y="1046376"/>
            <a:ext cx="8439262" cy="5002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Main Components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584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How to run </a:t>
            </a:r>
            <a:r>
              <a:rPr lang="fr-FR" dirty="0" err="1">
                <a:latin typeface="+mn-lt"/>
              </a:rPr>
              <a:t>it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Repl</a:t>
            </a:r>
            <a:r>
              <a:rPr lang="fr-FR" dirty="0"/>
              <a:t> : Spark-</a:t>
            </a:r>
            <a:r>
              <a:rPr lang="fr-FR" dirty="0" err="1"/>
              <a:t>shell</a:t>
            </a:r>
            <a:r>
              <a:rPr lang="fr-FR" dirty="0"/>
              <a:t>, notebooks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exploratory</a:t>
            </a:r>
            <a:r>
              <a:rPr lang="fr-FR" dirty="0">
                <a:sym typeface="Wingdings" panose="05000000000000000000" pitchFamily="2" charset="2"/>
              </a:rPr>
              <a:t> mode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Spark-</a:t>
            </a:r>
            <a:r>
              <a:rPr lang="fr-FR" dirty="0" err="1"/>
              <a:t>submit</a:t>
            </a:r>
            <a:r>
              <a:rPr lang="fr-FR" dirty="0"/>
              <a:t>  : runs a script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scheduled</a:t>
            </a:r>
            <a:r>
              <a:rPr lang="fr-FR" dirty="0">
                <a:sym typeface="Wingdings" panose="05000000000000000000" pitchFamily="2" charset="2"/>
              </a:rPr>
              <a:t> job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Api for Java, Scala, Python.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Deploy</a:t>
            </a:r>
            <a:r>
              <a:rPr lang="fr-FR" dirty="0"/>
              <a:t> Mode : client vs cluster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2933C4-3992-42EF-AF90-65C5CE7FB78A}"/>
              </a:ext>
            </a:extLst>
          </p:cNvPr>
          <p:cNvSpPr txBox="1">
            <a:spLocks/>
          </p:cNvSpPr>
          <p:nvPr/>
        </p:nvSpPr>
        <p:spPr>
          <a:xfrm>
            <a:off x="838200" y="3423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+mn-lt"/>
              </a:rPr>
              <a:t>Dependencies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124C2-2876-4DFE-9909-4EE810F61C75}"/>
              </a:ext>
            </a:extLst>
          </p:cNvPr>
          <p:cNvSpPr txBox="1"/>
          <p:nvPr/>
        </p:nvSpPr>
        <p:spPr>
          <a:xfrm>
            <a:off x="1036948" y="4491702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Depends</a:t>
            </a:r>
            <a:r>
              <a:rPr lang="fr-FR" dirty="0"/>
              <a:t> on Hadoop </a:t>
            </a:r>
            <a:r>
              <a:rPr lang="fr-FR" dirty="0" err="1"/>
              <a:t>Libraries</a:t>
            </a:r>
            <a:r>
              <a:rPr lang="fr-FR" dirty="0"/>
              <a:t> (HDFS and </a:t>
            </a:r>
            <a:r>
              <a:rPr lang="fr-FR" dirty="0" err="1"/>
              <a:t>Yarn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Requires</a:t>
            </a:r>
            <a:r>
              <a:rPr lang="fr-FR" dirty="0"/>
              <a:t> a Java Runtime </a:t>
            </a:r>
            <a:r>
              <a:rPr lang="fr-FR" dirty="0" err="1"/>
              <a:t>Environment</a:t>
            </a:r>
            <a:r>
              <a:rPr lang="fr-FR" dirty="0"/>
              <a:t> (</a:t>
            </a:r>
            <a:r>
              <a:rPr lang="fr-FR" dirty="0" err="1"/>
              <a:t>need</a:t>
            </a:r>
            <a:r>
              <a:rPr lang="fr-FR" dirty="0"/>
              <a:t> Java in </a:t>
            </a:r>
            <a:r>
              <a:rPr lang="fr-FR" dirty="0" err="1"/>
              <a:t>your</a:t>
            </a:r>
            <a:r>
              <a:rPr lang="fr-FR" dirty="0"/>
              <a:t> system </a:t>
            </a:r>
            <a:r>
              <a:rPr lang="fr-FR" dirty="0" err="1"/>
              <a:t>path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3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2A2F-BC20-4193-8F18-3055256C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RDD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5AA2-A99E-4BC2-9CE0-A20E18D62DAC}"/>
              </a:ext>
            </a:extLst>
          </p:cNvPr>
          <p:cNvSpPr txBox="1"/>
          <p:nvPr/>
        </p:nvSpPr>
        <p:spPr>
          <a:xfrm>
            <a:off x="1036948" y="1432874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Resilient</a:t>
            </a:r>
            <a:r>
              <a:rPr lang="fr-FR" b="1" dirty="0"/>
              <a:t> Distributed </a:t>
            </a:r>
            <a:r>
              <a:rPr lang="fr-FR" b="1" dirty="0" err="1"/>
              <a:t>Dataset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The base building block of </a:t>
            </a:r>
            <a:r>
              <a:rPr lang="fr-FR" dirty="0" err="1"/>
              <a:t>your</a:t>
            </a:r>
            <a:r>
              <a:rPr lang="fr-FR" dirty="0"/>
              <a:t> application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Lazy</a:t>
            </a:r>
            <a:r>
              <a:rPr lang="fr-FR" dirty="0"/>
              <a:t> :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 </a:t>
            </a:r>
            <a:r>
              <a:rPr lang="fr-FR" dirty="0" err="1"/>
              <a:t>so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Immutable : a transformation </a:t>
            </a:r>
            <a:r>
              <a:rPr lang="fr-FR" dirty="0" err="1"/>
              <a:t>doesn’t</a:t>
            </a:r>
            <a:r>
              <a:rPr lang="fr-FR" dirty="0"/>
              <a:t> change the data set,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a new RDD.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Fault Tolerant : partition can be recomputed in case of failure</a:t>
            </a:r>
          </a:p>
          <a:p>
            <a:endParaRPr lang="fr-FR" dirty="0"/>
          </a:p>
          <a:p>
            <a:r>
              <a:rPr lang="fr-FR" b="1" dirty="0"/>
              <a:t>Graph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Conceptually</a:t>
            </a:r>
            <a:r>
              <a:rPr lang="fr-FR" dirty="0"/>
              <a:t>, an RDD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node</a:t>
            </a:r>
            <a:r>
              <a:rPr lang="fr-FR" dirty="0"/>
              <a:t> of a graph of </a:t>
            </a:r>
            <a:r>
              <a:rPr lang="fr-FR" dirty="0" err="1"/>
              <a:t>functions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API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/>
              <a:t>Programming</a:t>
            </a:r>
            <a:r>
              <a:rPr lang="fr-FR" b="1" dirty="0"/>
              <a:t>. Forget the for-</a:t>
            </a:r>
            <a:r>
              <a:rPr lang="fr-FR" b="1" dirty="0" err="1"/>
              <a:t>loop</a:t>
            </a:r>
            <a:r>
              <a:rPr lang="fr-FR" b="1" dirty="0"/>
              <a:t>.</a:t>
            </a:r>
          </a:p>
          <a:p>
            <a:pPr marL="285750" indent="-285750">
              <a:buFontTx/>
              <a:buChar char="-"/>
            </a:pPr>
            <a:endParaRPr lang="fr-FR" b="1" dirty="0"/>
          </a:p>
          <a:p>
            <a:r>
              <a:rPr lang="fr-FR" b="1" dirty="0"/>
              <a:t>Inside the RDD: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Knows</a:t>
            </a:r>
            <a:r>
              <a:rPr lang="fr-FR" dirty="0"/>
              <a:t> the partitions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-on, how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partitionned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Knows</a:t>
            </a:r>
            <a:r>
              <a:rPr lang="fr-FR" dirty="0"/>
              <a:t> how to </a:t>
            </a:r>
            <a:r>
              <a:rPr lang="fr-FR" dirty="0" err="1"/>
              <a:t>iterate</a:t>
            </a:r>
            <a:r>
              <a:rPr lang="fr-FR" dirty="0"/>
              <a:t> over </a:t>
            </a:r>
            <a:r>
              <a:rPr lang="fr-FR" dirty="0" err="1"/>
              <a:t>each</a:t>
            </a:r>
            <a:r>
              <a:rPr lang="fr-FR" dirty="0"/>
              <a:t> partition to </a:t>
            </a:r>
            <a:r>
              <a:rPr lang="fr-FR" dirty="0" err="1"/>
              <a:t>yield</a:t>
            </a:r>
            <a:r>
              <a:rPr lang="fr-FR" dirty="0"/>
              <a:t> records</a:t>
            </a:r>
          </a:p>
          <a:p>
            <a:pPr marL="285750" indent="-285750">
              <a:buFontTx/>
              <a:buChar char="-"/>
            </a:pPr>
            <a:r>
              <a:rPr lang="fr-FR" dirty="0"/>
              <a:t>Know </a:t>
            </a:r>
            <a:r>
              <a:rPr lang="fr-FR" dirty="0" err="1"/>
              <a:t>RDD’s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-on</a:t>
            </a:r>
          </a:p>
        </p:txBody>
      </p:sp>
    </p:spTree>
    <p:extLst>
      <p:ext uri="{BB962C8B-B14F-4D97-AF65-F5344CB8AC3E}">
        <p14:creationId xmlns:p14="http://schemas.microsoft.com/office/powerpoint/2010/main" val="22673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0B98D-C445-480F-A5D9-55CE5CAC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82" y="989814"/>
            <a:ext cx="6204253" cy="5802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as a </a:t>
            </a:r>
            <a:r>
              <a:rPr lang="fr-FR" dirty="0" err="1"/>
              <a:t>Directed</a:t>
            </a:r>
            <a:r>
              <a:rPr lang="fr-FR" dirty="0"/>
              <a:t> </a:t>
            </a:r>
            <a:r>
              <a:rPr lang="fr-FR" dirty="0" err="1"/>
              <a:t>Acyclic</a:t>
            </a:r>
            <a:r>
              <a:rPr lang="fr-FR" dirty="0"/>
              <a:t> Graph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9B027-E8D7-48EF-99E7-E420E2EA920E}"/>
              </a:ext>
            </a:extLst>
          </p:cNvPr>
          <p:cNvSpPr/>
          <p:nvPr/>
        </p:nvSpPr>
        <p:spPr>
          <a:xfrm>
            <a:off x="8716161" y="1988190"/>
            <a:ext cx="1669410" cy="329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039FF-2F4C-4878-B490-42B64B27DF6D}"/>
              </a:ext>
            </a:extLst>
          </p:cNvPr>
          <p:cNvSpPr/>
          <p:nvPr/>
        </p:nvSpPr>
        <p:spPr>
          <a:xfrm>
            <a:off x="8716161" y="5368954"/>
            <a:ext cx="1669410" cy="595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9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67C1-37FB-4666-B026-44EF989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Jobs, Stages, </a:t>
            </a:r>
            <a:r>
              <a:rPr lang="fr-FR" dirty="0" err="1"/>
              <a:t>Tasks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42E46-2E83-487F-BF70-A41199D1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73" y="1357460"/>
            <a:ext cx="5245272" cy="5057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4C814-F0AA-47C7-90ED-F42BFA1F93ED}"/>
              </a:ext>
            </a:extLst>
          </p:cNvPr>
          <p:cNvSpPr txBox="1"/>
          <p:nvPr/>
        </p:nvSpPr>
        <p:spPr>
          <a:xfrm>
            <a:off x="4176040" y="6393892"/>
            <a:ext cx="32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high performance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8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 - Actions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count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/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take</a:t>
            </a:r>
            <a:r>
              <a:rPr lang="fr-FR" dirty="0"/>
              <a:t>(2)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0992"/>
              </p:ext>
            </p:extLst>
          </p:nvPr>
        </p:nvGraphicFramePr>
        <p:xfrm>
          <a:off x="9167069" y="3414319"/>
          <a:ext cx="15876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1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182770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22827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990A6B-194D-40AE-9634-39D8603CFA7B}"/>
              </a:ext>
            </a:extLst>
          </p:cNvPr>
          <p:cNvSpPr txBox="1"/>
          <p:nvPr/>
        </p:nvSpPr>
        <p:spPr>
          <a:xfrm>
            <a:off x="9694833" y="1946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</a:t>
            </a:r>
            <a:endParaRPr lang="en-US" sz="24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12F8-6E94-41A9-A19B-A808709227DA}"/>
              </a:ext>
            </a:extLst>
          </p:cNvPr>
          <p:cNvSpPr/>
          <p:nvPr/>
        </p:nvSpPr>
        <p:spPr>
          <a:xfrm>
            <a:off x="6096000" y="524732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collect</a:t>
            </a:r>
            <a:r>
              <a:rPr lang="fr-FR" dirty="0"/>
              <a:t>()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AD357-C663-4E55-B83D-72A075BB0A59}"/>
              </a:ext>
            </a:extLst>
          </p:cNvPr>
          <p:cNvCxnSpPr>
            <a:cxnSpLocks/>
          </p:cNvCxnSpPr>
          <p:nvPr/>
        </p:nvCxnSpPr>
        <p:spPr>
          <a:xfrm>
            <a:off x="5626217" y="566288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0CF7B-3C65-4E8C-B7CF-8A134916704B}"/>
              </a:ext>
            </a:extLst>
          </p:cNvPr>
          <p:cNvCxnSpPr>
            <a:cxnSpLocks/>
          </p:cNvCxnSpPr>
          <p:nvPr/>
        </p:nvCxnSpPr>
        <p:spPr>
          <a:xfrm>
            <a:off x="8470085" y="565419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11569510-7DA2-461E-B7C6-175C7FA4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14379"/>
              </p:ext>
            </p:extLst>
          </p:nvPr>
        </p:nvGraphicFramePr>
        <p:xfrm>
          <a:off x="336282" y="487766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1F66F4C0-F985-4BDD-8A84-D0E76ABF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01971"/>
              </p:ext>
            </p:extLst>
          </p:nvPr>
        </p:nvGraphicFramePr>
        <p:xfrm>
          <a:off x="9167069" y="4877663"/>
          <a:ext cx="1658900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0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9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RDD API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x[‘</a:t>
            </a:r>
            <a:r>
              <a:rPr lang="fr-FR" dirty="0" err="1">
                <a:sym typeface="Wingdings" panose="05000000000000000000" pitchFamily="2" charset="2"/>
              </a:rPr>
              <a:t>movie</a:t>
            </a:r>
            <a:r>
              <a:rPr lang="fr-FR" dirty="0">
                <a:sym typeface="Wingdings" panose="05000000000000000000" pitchFamily="2" charset="2"/>
              </a:rPr>
              <a:t>’])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7153"/>
              </p:ext>
            </p:extLst>
          </p:nvPr>
        </p:nvGraphicFramePr>
        <p:xfrm>
          <a:off x="9167069" y="1377072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Blade Runner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Dirty Dancing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Blade Runner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13943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keyBy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x[‘user’])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56284"/>
              </p:ext>
            </p:extLst>
          </p:nvPr>
        </p:nvGraphicFramePr>
        <p:xfrm>
          <a:off x="9167069" y="3123180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"John“,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“Louise“,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“Sam“,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91290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user":"John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movie":"Blade</a:t>
                      </a:r>
                      <a:r>
                        <a:rPr lang="en-US" sz="1600" dirty="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user":"Louise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movie":"Dirty</a:t>
                      </a:r>
                      <a:r>
                        <a:rPr lang="en-US" sz="1600" dirty="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{"</a:t>
                      </a:r>
                      <a:r>
                        <a:rPr lang="en-US" sz="1600" dirty="0" err="1"/>
                        <a:t>user":“Sam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movie":“Blade</a:t>
                      </a:r>
                      <a:r>
                        <a:rPr lang="en-US" sz="1600" dirty="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E491A7-C6FA-4C05-9E32-9858673245D7}"/>
              </a:ext>
            </a:extLst>
          </p:cNvPr>
          <p:cNvSpPr/>
          <p:nvPr/>
        </p:nvSpPr>
        <p:spPr>
          <a:xfrm>
            <a:off x="6096000" y="526989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mapValues</a:t>
            </a:r>
            <a:r>
              <a:rPr lang="fr-FR" dirty="0"/>
              <a:t>(x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len</a:t>
            </a:r>
            <a:r>
              <a:rPr lang="fr-FR" dirty="0">
                <a:sym typeface="Wingdings" panose="05000000000000000000" pitchFamily="2" charset="2"/>
              </a:rPr>
              <a:t>(x[1]))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16305-C2C1-433E-936C-A9FBFC0C4E26}"/>
              </a:ext>
            </a:extLst>
          </p:cNvPr>
          <p:cNvCxnSpPr>
            <a:cxnSpLocks/>
          </p:cNvCxnSpPr>
          <p:nvPr/>
        </p:nvCxnSpPr>
        <p:spPr>
          <a:xfrm>
            <a:off x="5626217" y="568545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AA306-AE5E-40A5-B1AB-DAB7D784B2D3}"/>
              </a:ext>
            </a:extLst>
          </p:cNvPr>
          <p:cNvCxnSpPr>
            <a:cxnSpLocks/>
          </p:cNvCxnSpPr>
          <p:nvPr/>
        </p:nvCxnSpPr>
        <p:spPr>
          <a:xfrm>
            <a:off x="8470085" y="567675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19444DB7-4BF2-436A-83B3-F2AAFF8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03161"/>
              </p:ext>
            </p:extLst>
          </p:nvPr>
        </p:nvGraphicFramePr>
        <p:xfrm>
          <a:off x="9167069" y="4905942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"John“,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“Louise“, 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dirty="0"/>
                        <a:t>(</a:t>
                      </a:r>
                      <a:r>
                        <a:rPr lang="en-US" sz="1600" dirty="0"/>
                        <a:t>“Sam“,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12F8C1AD-5936-45A4-A2DF-A52B679F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69776"/>
              </p:ext>
            </p:extLst>
          </p:nvPr>
        </p:nvGraphicFramePr>
        <p:xfrm>
          <a:off x="336282" y="490022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 dirty="0"/>
                        <a:t>Row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("John", "Blade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 dirty="0"/>
                        <a:t>("Louise“, "Dirty dancing")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(“Sam“, “Blade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8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Grand écran</PresentationFormat>
  <Paragraphs>145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Systems, paradigms and algorithms for Big Data TD 1</vt:lpstr>
      <vt:lpstr>Why Spark ?</vt:lpstr>
      <vt:lpstr>Main Components</vt:lpstr>
      <vt:lpstr>How to run it</vt:lpstr>
      <vt:lpstr>RDD</vt:lpstr>
      <vt:lpstr>RDD as a Directed Acyclic Graph</vt:lpstr>
      <vt:lpstr>Jobs, Stages, Tasks</vt:lpstr>
      <vt:lpstr>RDD API - Actions</vt:lpstr>
      <vt:lpstr>RDD API</vt:lpstr>
      <vt:lpstr>RDD API</vt:lpstr>
      <vt:lpstr>RDD API - Aggregations</vt:lpstr>
      <vt:lpstr>Other useful functions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Diebold</dc:creator>
  <cp:lastModifiedBy>David Diebold</cp:lastModifiedBy>
  <cp:revision>44</cp:revision>
  <dcterms:created xsi:type="dcterms:W3CDTF">2020-10-05T13:23:14Z</dcterms:created>
  <dcterms:modified xsi:type="dcterms:W3CDTF">2022-01-14T16:32:03Z</dcterms:modified>
</cp:coreProperties>
</file>