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6.jpg" ContentType="image/jpeg"/>
  <Override PartName="/ppt/media/image8.jpg" ContentType="image/jpeg"/>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417" r:id="rId3"/>
    <p:sldId id="384" r:id="rId4"/>
    <p:sldId id="257" r:id="rId5"/>
    <p:sldId id="410" r:id="rId6"/>
    <p:sldId id="393" r:id="rId7"/>
    <p:sldId id="411" r:id="rId8"/>
    <p:sldId id="413" r:id="rId9"/>
    <p:sldId id="260" r:id="rId10"/>
    <p:sldId id="389" r:id="rId11"/>
    <p:sldId id="394" r:id="rId12"/>
    <p:sldId id="396" r:id="rId13"/>
    <p:sldId id="397" r:id="rId14"/>
    <p:sldId id="402" r:id="rId15"/>
    <p:sldId id="400" r:id="rId16"/>
    <p:sldId id="403" r:id="rId17"/>
    <p:sldId id="404" r:id="rId18"/>
    <p:sldId id="271" r:id="rId19"/>
    <p:sldId id="272" r:id="rId20"/>
    <p:sldId id="273" r:id="rId21"/>
    <p:sldId id="274" r:id="rId22"/>
    <p:sldId id="291" r:id="rId23"/>
    <p:sldId id="420" r:id="rId24"/>
    <p:sldId id="414" r:id="rId25"/>
    <p:sldId id="293" r:id="rId26"/>
    <p:sldId id="294" r:id="rId27"/>
    <p:sldId id="295" r:id="rId28"/>
    <p:sldId id="296" r:id="rId29"/>
    <p:sldId id="301" r:id="rId30"/>
    <p:sldId id="421" r:id="rId31"/>
    <p:sldId id="415" r:id="rId32"/>
    <p:sldId id="419" r:id="rId33"/>
    <p:sldId id="407" r:id="rId34"/>
    <p:sldId id="422" r:id="rId35"/>
  </p:sldIdLst>
  <p:sldSz cx="12204700" cy="6870700"/>
  <p:notesSz cx="12204700" cy="6870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Bompaire" initials="MB" lastIdx="2" clrIdx="0">
    <p:extLst>
      <p:ext uri="{19B8F6BF-5375-455C-9EA6-DF929625EA0E}">
        <p15:presenceInfo xmlns:p15="http://schemas.microsoft.com/office/powerpoint/2012/main" userId="S::m.bompaire@criteo.com::82fe3a89-7962-4206-8c1d-a12af8ab06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4654"/>
    <a:srgbClr val="343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CB19F-507B-B000-E25F-E94BDA01CDA3}" v="110" dt="2021-03-05T08:57:28.826"/>
    <p1510:client id="{B79B1170-49DE-88F0-237C-E01BD5AA9168}" v="17" dt="2021-03-04T18:57:59.9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98" autoAdjust="0"/>
  </p:normalViewPr>
  <p:slideViewPr>
    <p:cSldViewPr snapToGrid="0">
      <p:cViewPr>
        <p:scale>
          <a:sx n="66" d="100"/>
          <a:sy n="66" d="100"/>
        </p:scale>
        <p:origin x="638" y="-18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4T10:52:56.977" idx="1">
    <p:pos x="10" y="10"/>
    <p:text>J'aurais parlé d'avord de l'estimation error puis de l'approximation error.
Ca permet de dire qu'on est obligé de restreindre l'espace des fonctions sinon on overfit.</p:text>
    <p:extLst>
      <p:ext uri="{C676402C-5697-4E1C-873F-D02D1690AC5C}">
        <p15:threadingInfo xmlns:p15="http://schemas.microsoft.com/office/powerpoint/2012/main" timeZoneBias="480"/>
      </p:ext>
    </p:extLst>
  </p:cm>
  <p:cm authorId="1" dt="2021-03-04T10:54:17.541" idx="2">
    <p:pos x="10" y="106"/>
    <p:text>Bon après c'est plus ou moins dit dans le slide d'après mais là je trouve pas d'argument simple pour dire "Not realistic to find minimizer among all possible functions!​", tu en as un?</p:text>
    <p:extLst>
      <p:ext uri="{C676402C-5697-4E1C-873F-D02D1690AC5C}">
        <p15:threadingInfo xmlns:p15="http://schemas.microsoft.com/office/powerpoint/2012/main" timeZoneBias="48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7963"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13563" y="0"/>
            <a:ext cx="5287962" cy="344488"/>
          </a:xfrm>
          <a:prstGeom prst="rect">
            <a:avLst/>
          </a:prstGeom>
        </p:spPr>
        <p:txBody>
          <a:bodyPr vert="horz" lIns="91440" tIns="45720" rIns="91440" bIns="45720" rtlCol="0"/>
          <a:lstStyle>
            <a:lvl1pPr algn="r">
              <a:defRPr sz="1200"/>
            </a:lvl1pPr>
          </a:lstStyle>
          <a:p>
            <a:fld id="{7F907C1E-5991-4D5E-93DD-5EBE0BD492F7}" type="datetimeFigureOut">
              <a:rPr lang="en-US" smtClean="0"/>
              <a:t>3/13/2023</a:t>
            </a:fld>
            <a:endParaRPr lang="en-US"/>
          </a:p>
        </p:txBody>
      </p:sp>
      <p:sp>
        <p:nvSpPr>
          <p:cNvPr id="4" name="Slide Image Placeholder 3"/>
          <p:cNvSpPr>
            <a:spLocks noGrp="1" noRot="1" noChangeAspect="1"/>
          </p:cNvSpPr>
          <p:nvPr>
            <p:ph type="sldImg" idx="2"/>
          </p:nvPr>
        </p:nvSpPr>
        <p:spPr>
          <a:xfrm>
            <a:off x="4041775" y="858838"/>
            <a:ext cx="4121150" cy="23193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20788" y="3306763"/>
            <a:ext cx="9763125" cy="2705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26213"/>
            <a:ext cx="5287963"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13563" y="6526213"/>
            <a:ext cx="5287962" cy="344487"/>
          </a:xfrm>
          <a:prstGeom prst="rect">
            <a:avLst/>
          </a:prstGeom>
        </p:spPr>
        <p:txBody>
          <a:bodyPr vert="horz" lIns="91440" tIns="45720" rIns="91440" bIns="45720" rtlCol="0" anchor="b"/>
          <a:lstStyle>
            <a:lvl1pPr algn="r">
              <a:defRPr sz="1200"/>
            </a:lvl1pPr>
          </a:lstStyle>
          <a:p>
            <a:fld id="{C80385D3-16B1-4673-A7B7-24CB872C9282}" type="slidenum">
              <a:rPr lang="en-US" smtClean="0"/>
              <a:t>‹N°›</a:t>
            </a:fld>
            <a:endParaRPr lang="en-US"/>
          </a:p>
        </p:txBody>
      </p:sp>
    </p:spTree>
    <p:extLst>
      <p:ext uri="{BB962C8B-B14F-4D97-AF65-F5344CB8AC3E}">
        <p14:creationId xmlns:p14="http://schemas.microsoft.com/office/powerpoint/2010/main" val="91953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bienvenue dans ce cours sur l'apprentissage automatique distribué.</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2</a:t>
            </a:fld>
            <a:endParaRPr lang="en-US"/>
          </a:p>
        </p:txBody>
      </p:sp>
    </p:spTree>
    <p:extLst>
      <p:ext uri="{BB962C8B-B14F-4D97-AF65-F5344CB8AC3E}">
        <p14:creationId xmlns:p14="http://schemas.microsoft.com/office/powerpoint/2010/main" val="209997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18</a:t>
            </a:fld>
            <a:endParaRPr lang="en-US"/>
          </a:p>
        </p:txBody>
      </p:sp>
    </p:spTree>
    <p:extLst>
      <p:ext uri="{BB962C8B-B14F-4D97-AF65-F5344CB8AC3E}">
        <p14:creationId xmlns:p14="http://schemas.microsoft.com/office/powerpoint/2010/main" val="1052730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limite asymptotique de Bayes est l'erreur de </a:t>
            </a:r>
            <a:r>
              <a:rPr lang="fr-FR" dirty="0" err="1"/>
              <a:t>prediction</a:t>
            </a:r>
            <a:r>
              <a:rPr lang="fr-FR" dirty="0"/>
              <a:t> la plus faible que l'on puisse atteindre.</a:t>
            </a:r>
          </a:p>
          <a:p>
            <a:endParaRPr lang="fr-FR" dirty="0"/>
          </a:p>
          <a:p>
            <a:r>
              <a:rPr lang="fr-FR" dirty="0"/>
              <a:t>On attribue une part de hasard à tous les phénomènes que l'on cherche à prédire, et ici, il s'agit du hasard qui va être responsable de cette erreur.</a:t>
            </a:r>
          </a:p>
          <a:p>
            <a:endParaRPr lang="fr-FR" dirty="0"/>
          </a:p>
          <a:p>
            <a:r>
              <a:rPr lang="fr-FR" dirty="0"/>
              <a:t>Par exemple, si je cherche à prédire les résultats d'un jet de dés, cette erreur va être bien visible.</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19</a:t>
            </a:fld>
            <a:endParaRPr lang="en-US"/>
          </a:p>
        </p:txBody>
      </p:sp>
    </p:spTree>
    <p:extLst>
      <p:ext uri="{BB962C8B-B14F-4D97-AF65-F5344CB8AC3E}">
        <p14:creationId xmlns:p14="http://schemas.microsoft.com/office/powerpoint/2010/main" val="641754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réfléchir en terme de coût lié à une erreur de prédiction. </a:t>
            </a:r>
          </a:p>
          <a:p>
            <a:endParaRPr lang="fr-FR" dirty="0"/>
          </a:p>
          <a:p>
            <a:r>
              <a:rPr lang="fr-FR" dirty="0"/>
              <a:t>Plusieurs exemples:</a:t>
            </a:r>
          </a:p>
          <a:p>
            <a:pPr marL="171450" indent="-171450">
              <a:buFontTx/>
              <a:buChar char="-"/>
            </a:pPr>
            <a:r>
              <a:rPr lang="fr-FR" dirty="0"/>
              <a:t>mauvaise prédiction de la consommation électrique en France : qu'elle soit trop haute ou trop basse, je vais pouvoir acheter ou revendre l'énergie sur le réseau Européen.</a:t>
            </a:r>
          </a:p>
          <a:p>
            <a:pPr marL="171450" indent="-171450">
              <a:buFontTx/>
              <a:buChar char="-"/>
            </a:pPr>
            <a:r>
              <a:rPr lang="fr-FR" dirty="0"/>
              <a:t>mauvaise prédiction du nombre de clients dans un restaurant : le coût n'est pas symétrique ici : si je prévois trop de clients, je vais jeter de la nourriture ; si je n'en ai pas prévu assez, je dois les refuser, ils ne vont peut être pas revenir : plus difficile à chiffrer...</a:t>
            </a:r>
          </a:p>
          <a:p>
            <a:pPr marL="171450" indent="-171450">
              <a:buFontTx/>
              <a:buChar char="-"/>
            </a:pPr>
            <a:r>
              <a:rPr lang="fr-FR" dirty="0"/>
              <a:t>pour de la détection de piéton, est-ce qu'on préfère avoir des faux positifs ou des vrais négatifs ?</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28</a:t>
            </a:fld>
            <a:endParaRPr lang="en-US"/>
          </a:p>
        </p:txBody>
      </p:sp>
    </p:spTree>
    <p:extLst>
      <p:ext uri="{BB962C8B-B14F-4D97-AF65-F5344CB8AC3E}">
        <p14:creationId xmlns:p14="http://schemas.microsoft.com/office/powerpoint/2010/main" val="4067253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065" indent="0">
              <a:lnSpc>
                <a:spcPts val="2400"/>
              </a:lnSpc>
              <a:spcBef>
                <a:spcPts val="566"/>
              </a:spcBef>
              <a:buFont typeface="Arial" panose="020B0604020202020204" pitchFamily="34" charset="0"/>
              <a:buNone/>
              <a:tabLst>
                <a:tab pos="185772" algn="l"/>
              </a:tabLst>
            </a:pPr>
            <a:r>
              <a:rPr lang="fr-FR" sz="1200" spc="-35" dirty="0" err="1">
                <a:latin typeface="Calibri"/>
                <a:cs typeface="Calibri"/>
              </a:rPr>
              <a:t>Labelled</a:t>
            </a:r>
            <a:r>
              <a:rPr lang="fr-FR" sz="1200" spc="-35" dirty="0">
                <a:latin typeface="Calibri"/>
                <a:cs typeface="Calibri"/>
              </a:rPr>
              <a:t> data for </a:t>
            </a:r>
            <a:r>
              <a:rPr lang="fr-FR" sz="1200" i="1" spc="-35" dirty="0" err="1">
                <a:solidFill>
                  <a:schemeClr val="tx2"/>
                </a:solidFill>
                <a:latin typeface="Calibri"/>
                <a:cs typeface="Calibri"/>
              </a:rPr>
              <a:t>your</a:t>
            </a:r>
            <a:r>
              <a:rPr lang="fr-FR" sz="1200" spc="-35" dirty="0">
                <a:latin typeface="Calibri"/>
                <a:cs typeface="Calibri"/>
              </a:rPr>
              <a:t> </a:t>
            </a:r>
            <a:r>
              <a:rPr lang="fr-FR" sz="1200" spc="-35" dirty="0" err="1">
                <a:latin typeface="Calibri"/>
                <a:cs typeface="Calibri"/>
              </a:rPr>
              <a:t>task</a:t>
            </a:r>
            <a:r>
              <a:rPr lang="fr-FR" sz="1200" spc="-35" dirty="0">
                <a:latin typeface="Calibri"/>
                <a:cs typeface="Calibri"/>
              </a:rPr>
              <a:t> </a:t>
            </a:r>
            <a:r>
              <a:rPr lang="fr-FR" sz="1200" spc="-35" dirty="0" err="1">
                <a:latin typeface="Calibri"/>
                <a:cs typeface="Calibri"/>
              </a:rPr>
              <a:t>may</a:t>
            </a:r>
            <a:r>
              <a:rPr lang="fr-FR" sz="1200" spc="-35" dirty="0">
                <a:latin typeface="Calibri"/>
                <a:cs typeface="Calibri"/>
              </a:rPr>
              <a:t> </a:t>
            </a:r>
            <a:r>
              <a:rPr lang="fr-FR" sz="1200" spc="-35" dirty="0" err="1">
                <a:latin typeface="Calibri"/>
                <a:cs typeface="Calibri"/>
              </a:rPr>
              <a:t>be</a:t>
            </a:r>
            <a:r>
              <a:rPr lang="fr-FR" sz="1200" spc="-35" dirty="0">
                <a:latin typeface="Calibri"/>
                <a:cs typeface="Calibri"/>
              </a:rPr>
              <a:t> </a:t>
            </a:r>
            <a:r>
              <a:rPr lang="fr-FR" sz="1200" spc="-35" dirty="0" err="1">
                <a:latin typeface="Calibri"/>
                <a:cs typeface="Calibri"/>
              </a:rPr>
              <a:t>scarce</a:t>
            </a:r>
            <a:r>
              <a:rPr lang="fr-FR" sz="1200" spc="-35" dirty="0">
                <a:latin typeface="Calibri"/>
                <a:cs typeface="Calibri"/>
              </a:rPr>
              <a:t>/</a:t>
            </a:r>
            <a:r>
              <a:rPr lang="fr-FR" sz="1200" spc="-35" dirty="0" err="1">
                <a:latin typeface="Calibri"/>
                <a:cs typeface="Calibri"/>
              </a:rPr>
              <a:t>expensive</a:t>
            </a:r>
            <a:r>
              <a:rPr lang="fr-FR" sz="1200" spc="-35" dirty="0">
                <a:latin typeface="Calibri"/>
                <a:cs typeface="Calibri"/>
              </a:rPr>
              <a:t> to </a:t>
            </a:r>
            <a:r>
              <a:rPr lang="fr-FR" sz="1200" spc="-35" dirty="0" err="1">
                <a:latin typeface="Calibri"/>
                <a:cs typeface="Calibri"/>
              </a:rPr>
              <a:t>collect</a:t>
            </a:r>
            <a:endParaRPr lang="fr-FR" sz="1200" spc="-35" dirty="0">
              <a:latin typeface="Calibri"/>
              <a:cs typeface="Calibri"/>
            </a:endParaRP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31</a:t>
            </a:fld>
            <a:endParaRPr lang="en-US"/>
          </a:p>
        </p:txBody>
      </p:sp>
    </p:spTree>
    <p:extLst>
      <p:ext uri="{BB962C8B-B14F-4D97-AF65-F5344CB8AC3E}">
        <p14:creationId xmlns:p14="http://schemas.microsoft.com/office/powerpoint/2010/main" val="92773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Also</a:t>
            </a:r>
            <a:r>
              <a:rPr lang="fr-FR" dirty="0"/>
              <a:t> </a:t>
            </a:r>
            <a:r>
              <a:rPr lang="fr-FR" dirty="0" err="1"/>
              <a:t>Query</a:t>
            </a:r>
            <a:r>
              <a:rPr lang="fr-FR" dirty="0"/>
              <a:t> Expansion</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32</a:t>
            </a:fld>
            <a:endParaRPr lang="en-US"/>
          </a:p>
        </p:txBody>
      </p:sp>
    </p:spTree>
    <p:extLst>
      <p:ext uri="{BB962C8B-B14F-4D97-AF65-F5344CB8AC3E}">
        <p14:creationId xmlns:p14="http://schemas.microsoft.com/office/powerpoint/2010/main" val="265581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Premièrement, le domaine de la traduction a énormément évolué depuis ces dernières </a:t>
            </a:r>
            <a:r>
              <a:rPr lang="fr-FR" dirty="0" err="1"/>
              <a:t>années.En</a:t>
            </a:r>
            <a:r>
              <a:rPr lang="fr-FR" dirty="0"/>
              <a:t> 2014, l'architecture des réseaux de neurones appelée RNN (</a:t>
            </a:r>
            <a:r>
              <a:rPr lang="fr-FR" dirty="0" err="1"/>
              <a:t>recurrent</a:t>
            </a:r>
            <a:r>
              <a:rPr lang="fr-FR" dirty="0"/>
              <a:t> neural network), adaptée pour traiter des séquences, a été utilisée avec succès dans le domaine de la traduction. Les architectures ont évolué depuis, je vous invite d'ailleurs à aller lire le papier intitulé : "All </a:t>
            </a:r>
            <a:r>
              <a:rPr lang="fr-FR" dirty="0" err="1"/>
              <a:t>you</a:t>
            </a:r>
            <a:r>
              <a:rPr lang="fr-FR" dirty="0"/>
              <a:t> </a:t>
            </a:r>
            <a:r>
              <a:rPr lang="fr-FR" dirty="0" err="1"/>
              <a:t>need</a:t>
            </a:r>
            <a:r>
              <a:rPr lang="fr-FR" dirty="0"/>
              <a:t> </a:t>
            </a:r>
            <a:r>
              <a:rPr lang="fr-FR" dirty="0" err="1"/>
              <a:t>is</a:t>
            </a:r>
            <a:r>
              <a:rPr lang="fr-FR" dirty="0"/>
              <a:t> attention". </a:t>
            </a:r>
          </a:p>
          <a:p>
            <a:endParaRPr lang="fr-FR" dirty="0"/>
          </a:p>
          <a:p>
            <a:r>
              <a:rPr lang="fr-FR" dirty="0"/>
              <a:t>On parle des voitures autonomes depuis un certain nombre d'années maintenant ; Alors comment une voiture autonome est-elle au juste </a:t>
            </a:r>
            <a:r>
              <a:rPr lang="fr-FR" dirty="0" err="1"/>
              <a:t>censer</a:t>
            </a:r>
            <a:r>
              <a:rPr lang="fr-FR" dirty="0"/>
              <a:t> fonctionner ? elle doit aller d'un point A vers un point B, en évitant des obstacles, et en respectant le code de la </a:t>
            </a:r>
            <a:r>
              <a:rPr lang="fr-FR" dirty="0" err="1"/>
              <a:t>route.La</a:t>
            </a:r>
            <a:r>
              <a:rPr lang="fr-FR" dirty="0"/>
              <a:t> voiture est équipée de différents capteurs comme des cameras, des LIDAR...Malgré les énormes progrès réalisés en reconnaissance d'image ces dernières années, le problème n'est pas si simple que cela à </a:t>
            </a:r>
            <a:r>
              <a:rPr lang="fr-FR" dirty="0" err="1"/>
              <a:t>résoudre.Tesla</a:t>
            </a:r>
            <a:r>
              <a:rPr lang="fr-FR" dirty="0"/>
              <a:t> avait prédit des voitures autonomes pour 2018 et ce n'était toujours pas le cas en 2020...Pourquoi ? Il faudrait des milliards d'heures de données de conduite pour bien apprendre à une IA à conduire. Cette collecte de données coûte cher, mais une des techniques utilisées pour éviter ce problème est de générer des données à partir de simulation. Mais peut on faire confiance à un modèle entrainé sur des données simulées, quand des vies humaines peuvent être en jeu ?Il y a environ un mois, la compagnie </a:t>
            </a:r>
            <a:r>
              <a:rPr lang="fr-FR" dirty="0" err="1"/>
              <a:t>TuSimple</a:t>
            </a:r>
            <a:r>
              <a:rPr lang="fr-FR" dirty="0"/>
              <a:t> a réussi son premier essai qui consistait à conduire un camion de transport de Tucson jusqu'à Phoenix (200km) sur une route publique, sans intervention humaine.</a:t>
            </a:r>
          </a:p>
          <a:p>
            <a:endParaRPr lang="fr-FR" dirty="0"/>
          </a:p>
          <a:p>
            <a:r>
              <a:rPr lang="fr-FR" dirty="0" err="1"/>
              <a:t>AlphagoCet</a:t>
            </a:r>
            <a:r>
              <a:rPr lang="fr-FR" dirty="0"/>
              <a:t> exemple là est vraiment </a:t>
            </a:r>
            <a:r>
              <a:rPr lang="fr-FR" dirty="0" err="1"/>
              <a:t>bluffant.Ici</a:t>
            </a:r>
            <a:r>
              <a:rPr lang="fr-FR" dirty="0"/>
              <a:t> les chercheurs de Google ont réussi à entrainer une IA à jouer au go, sans lui donner le moindre jeu de </a:t>
            </a:r>
            <a:r>
              <a:rPr lang="fr-FR" dirty="0" err="1"/>
              <a:t>données.L'IA</a:t>
            </a:r>
            <a:r>
              <a:rPr lang="fr-FR" dirty="0"/>
              <a:t> a appris le jeu de go en jouant contre elle </a:t>
            </a:r>
            <a:r>
              <a:rPr lang="fr-FR" dirty="0" err="1"/>
              <a:t>même.Dans</a:t>
            </a:r>
            <a:r>
              <a:rPr lang="fr-FR" dirty="0"/>
              <a:t> ce genre de jeu de stratégie, l'IA va chercher à explorer un graphe des décisions possibles: un </a:t>
            </a:r>
            <a:r>
              <a:rPr lang="fr-FR" dirty="0" err="1"/>
              <a:t>noeud</a:t>
            </a:r>
            <a:r>
              <a:rPr lang="fr-FR" dirty="0"/>
              <a:t> a plus de chances d'être exploré si il a plus de chance de nous faire gagner, mais on va également privilégier les décisions que nous n'avons jamais essayé. Pour éviter d'aller explorer trop loin, on va se servir d'un modèle de prédiction, qui nous permet de déterminer si une décision risque de nous faire gagner ou non. L'architecture du réseau employé est de type CNN (</a:t>
            </a:r>
            <a:r>
              <a:rPr lang="fr-FR" dirty="0" err="1"/>
              <a:t>convolutional</a:t>
            </a:r>
            <a:r>
              <a:rPr lang="fr-FR" dirty="0"/>
              <a:t> neural network). Le modèle de prédiction va être </a:t>
            </a:r>
            <a:r>
              <a:rPr lang="fr-FR" dirty="0" err="1"/>
              <a:t>réentrainé</a:t>
            </a:r>
            <a:r>
              <a:rPr lang="fr-FR" dirty="0"/>
              <a:t> au fur et à mesure des </a:t>
            </a:r>
            <a:r>
              <a:rPr lang="fr-FR" dirty="0" err="1"/>
              <a:t>parties.AlphaGo</a:t>
            </a:r>
            <a:r>
              <a:rPr lang="fr-FR" dirty="0"/>
              <a:t> a joué un match de 5 parties contre Lee </a:t>
            </a:r>
            <a:r>
              <a:rPr lang="fr-FR" dirty="0" err="1"/>
              <a:t>Sedol</a:t>
            </a:r>
            <a:r>
              <a:rPr lang="fr-FR" dirty="0"/>
              <a:t>, un joueur coréen considéré comme le meilleur du monde au milieu des années 2000. 4 victoires sur 5 pour </a:t>
            </a:r>
            <a:r>
              <a:rPr lang="fr-FR" dirty="0" err="1"/>
              <a:t>AlphaGo.Une</a:t>
            </a:r>
            <a:r>
              <a:rPr lang="fr-FR" dirty="0"/>
              <a:t> chose à garder en tête : ce genre de jeu est bien balisé, il n'y a pas de hasard dedans.</a:t>
            </a:r>
          </a:p>
          <a:p>
            <a:endParaRPr lang="fr-FR" dirty="0"/>
          </a:p>
          <a:p>
            <a:r>
              <a:rPr lang="fr-FR" dirty="0"/>
              <a:t>GPT3Un modèle linguistique de pointe développé par la société </a:t>
            </a:r>
            <a:r>
              <a:rPr lang="fr-FR" dirty="0" err="1"/>
              <a:t>OpenAI</a:t>
            </a:r>
            <a:r>
              <a:rPr lang="fr-FR" dirty="0"/>
              <a:t>, entrainé en 2019-2020, avec 175 milliards de </a:t>
            </a:r>
            <a:r>
              <a:rPr lang="fr-FR" dirty="0" err="1"/>
              <a:t>paramètres.Vous</a:t>
            </a:r>
            <a:r>
              <a:rPr lang="fr-FR" dirty="0"/>
              <a:t> obtiendrez des résultats assez bluffant si vous vous servez de ce modèle pour générer du </a:t>
            </a:r>
            <a:r>
              <a:rPr lang="fr-FR" dirty="0" err="1"/>
              <a:t>texte.Le</a:t>
            </a:r>
            <a:r>
              <a:rPr lang="fr-FR" dirty="0"/>
              <a:t> modèle de GPT3 n'est pas public (alors que la boite s'appelle </a:t>
            </a:r>
            <a:r>
              <a:rPr lang="fr-FR" dirty="0" err="1"/>
              <a:t>OpenAI</a:t>
            </a:r>
            <a:r>
              <a:rPr lang="fr-FR" dirty="0"/>
              <a:t>...).Un groupe de chercheurs n'a pas trouvé ça très chouette, ils ont donc cherché à recréer ce modèle, et on créé GPT-J, un modèle à 6 milliards de paramètres.</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3</a:t>
            </a:fld>
            <a:endParaRPr lang="en-US"/>
          </a:p>
        </p:txBody>
      </p:sp>
    </p:spTree>
    <p:extLst>
      <p:ext uri="{BB962C8B-B14F-4D97-AF65-F5344CB8AC3E}">
        <p14:creationId xmlns:p14="http://schemas.microsoft.com/office/powerpoint/2010/main" val="212751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cours va être articulé en trois grandes parties :</a:t>
            </a:r>
          </a:p>
          <a:p>
            <a:endParaRPr lang="fr-FR" dirty="0"/>
          </a:p>
          <a:p>
            <a:pPr marL="171450" indent="-171450">
              <a:buFontTx/>
              <a:buChar char="-"/>
            </a:pPr>
            <a:r>
              <a:rPr lang="fr-FR" dirty="0"/>
              <a:t>la première partie est une introduction, on va vous présenter les problématiques liées au machine </a:t>
            </a:r>
            <a:r>
              <a:rPr lang="fr-FR" dirty="0" err="1"/>
              <a:t>learning</a:t>
            </a:r>
            <a:r>
              <a:rPr lang="fr-FR" dirty="0"/>
              <a:t> et dans un contexte lié à une grosse volumétrie de données, en calcul distribué. on va voir que le problème d'optimisation n'est plus forcément le même. On regardera également comment rendre un problème tractable sans forcément disposer de ressources gigantesques.</a:t>
            </a:r>
          </a:p>
          <a:p>
            <a:pPr marL="171450" indent="-171450">
              <a:buFontTx/>
              <a:buChar char="-"/>
            </a:pPr>
            <a:endParaRPr lang="fr-FR" dirty="0"/>
          </a:p>
          <a:p>
            <a:pPr marL="171450" indent="-171450">
              <a:buFontTx/>
              <a:buChar char="-"/>
            </a:pPr>
            <a:r>
              <a:rPr lang="fr-FR" dirty="0"/>
              <a:t>la deuxième partie du cours, on traitera de manière plus détaillée d'optimisation numérique dans le contexte de calcul distribué. On examinera en particulier le cas de la régression logistique.</a:t>
            </a:r>
          </a:p>
          <a:p>
            <a:pPr marL="171450" indent="-171450">
              <a:buFontTx/>
              <a:buChar char="-"/>
            </a:pPr>
            <a:endParaRPr lang="fr-FR" dirty="0"/>
          </a:p>
          <a:p>
            <a:pPr marL="171450" indent="-171450">
              <a:buFontTx/>
              <a:buChar char="-"/>
            </a:pPr>
            <a:r>
              <a:rPr lang="fr-FR" dirty="0"/>
              <a:t>la troisième partie traitera d'une autre famille de problèmes qui est plus liées aux moteurs de recherche et aux algorithmes de recommandation. Les six premières séances seront composées chacune de cours et de travaux dirigés.</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4</a:t>
            </a:fld>
            <a:endParaRPr lang="en-US"/>
          </a:p>
        </p:txBody>
      </p:sp>
    </p:spTree>
    <p:extLst>
      <p:ext uri="{BB962C8B-B14F-4D97-AF65-F5344CB8AC3E}">
        <p14:creationId xmlns:p14="http://schemas.microsoft.com/office/powerpoint/2010/main" val="343393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cours sera un peu particulier, nous serons 4 intervenants le long du cours, afin de vous faire bénéficier de points de vue variés sur ce domaine.</a:t>
            </a:r>
          </a:p>
          <a:p>
            <a:r>
              <a:rPr lang="fr-FR" dirty="0"/>
              <a:t>Attendez-vous donc à voir apparaitre de nouvelles têtes au fur et à mesure des cours.</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5</a:t>
            </a:fld>
            <a:endParaRPr lang="en-US"/>
          </a:p>
        </p:txBody>
      </p:sp>
    </p:spTree>
    <p:extLst>
      <p:ext uri="{BB962C8B-B14F-4D97-AF65-F5344CB8AC3E}">
        <p14:creationId xmlns:p14="http://schemas.microsoft.com/office/powerpoint/2010/main" val="170134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Avant de démarrer cette présentation en particulier, je tiens à souligner qu’une partie du matériel présenté dans cette présentation là a été largement récupéré des présentations suivantes, que vous pouvez retrouver en ligne.</a:t>
            </a:r>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6</a:t>
            </a:fld>
            <a:endParaRPr lang="en-US"/>
          </a:p>
        </p:txBody>
      </p:sp>
    </p:spTree>
    <p:extLst>
      <p:ext uri="{BB962C8B-B14F-4D97-AF65-F5344CB8AC3E}">
        <p14:creationId xmlns:p14="http://schemas.microsoft.com/office/powerpoint/2010/main" val="3887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Maintenant on va parler d'un troisième type d'erreur : l'erreur d'optimisation.</a:t>
            </a:r>
          </a:p>
          <a:p>
            <a:endParaRPr lang="fr-FR" dirty="0"/>
          </a:p>
          <a:p>
            <a:r>
              <a:rPr lang="fr-FR" dirty="0"/>
              <a:t>Le calcul des paramètres optimaux du modèle peut être couteux, tout à l'heure on a vu que c'était le cas pour la pseudo inverse.</a:t>
            </a:r>
          </a:p>
          <a:p>
            <a:endParaRPr lang="fr-FR" dirty="0"/>
          </a:p>
          <a:p>
            <a:r>
              <a:rPr lang="fr-FR" dirty="0"/>
              <a:t>Peut-être que si j'utilise une méthode d'optimisation moins couteuse en terme de temps de calcul, je pourrais gagner du temps, en échange d'une erreur d'optimisation plus élevée.</a:t>
            </a:r>
          </a:p>
          <a:p>
            <a:endParaRPr lang="fr-FR" dirty="0"/>
          </a:p>
          <a:p>
            <a:r>
              <a:rPr lang="fr-FR" dirty="0"/>
              <a:t>Mais en échange, peut-être que je vais pouvoir traiter plus de données, et donc diminuer mes autres erreurs !</a:t>
            </a:r>
            <a:endParaRPr lang="en-US" dirty="0"/>
          </a:p>
        </p:txBody>
      </p:sp>
      <p:sp>
        <p:nvSpPr>
          <p:cNvPr id="4" name="Slide Number Placeholder 3"/>
          <p:cNvSpPr>
            <a:spLocks noGrp="1"/>
          </p:cNvSpPr>
          <p:nvPr>
            <p:ph type="sldNum" sz="quarter" idx="5"/>
          </p:nvPr>
        </p:nvSpPr>
        <p:spPr/>
        <p:txBody>
          <a:bodyPr/>
          <a:lstStyle/>
          <a:p>
            <a:fld id="{C80385D3-16B1-4673-A7B7-24CB872C9282}" type="slidenum">
              <a:rPr lang="en-US" smtClean="0"/>
              <a:t>14</a:t>
            </a:fld>
            <a:endParaRPr lang="en-US"/>
          </a:p>
        </p:txBody>
      </p:sp>
    </p:spTree>
    <p:extLst>
      <p:ext uri="{BB962C8B-B14F-4D97-AF65-F5344CB8AC3E}">
        <p14:creationId xmlns:p14="http://schemas.microsoft.com/office/powerpoint/2010/main" val="383103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15</a:t>
            </a:fld>
            <a:endParaRPr lang="en-US"/>
          </a:p>
        </p:txBody>
      </p:sp>
    </p:spTree>
    <p:extLst>
      <p:ext uri="{BB962C8B-B14F-4D97-AF65-F5344CB8AC3E}">
        <p14:creationId xmlns:p14="http://schemas.microsoft.com/office/powerpoint/2010/main" val="215277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80385D3-16B1-4673-A7B7-24CB872C9282}" type="slidenum">
              <a:rPr lang="en-US" smtClean="0"/>
              <a:t>16</a:t>
            </a:fld>
            <a:endParaRPr lang="en-US"/>
          </a:p>
        </p:txBody>
      </p:sp>
    </p:spTree>
    <p:extLst>
      <p:ext uri="{BB962C8B-B14F-4D97-AF65-F5344CB8AC3E}">
        <p14:creationId xmlns:p14="http://schemas.microsoft.com/office/powerpoint/2010/main" val="942622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385D3-16B1-4673-A7B7-24CB872C9282}" type="slidenum">
              <a:rPr lang="en-US" smtClean="0"/>
              <a:t>17</a:t>
            </a:fld>
            <a:endParaRPr lang="en-US"/>
          </a:p>
        </p:txBody>
      </p:sp>
    </p:spTree>
    <p:extLst>
      <p:ext uri="{BB962C8B-B14F-4D97-AF65-F5344CB8AC3E}">
        <p14:creationId xmlns:p14="http://schemas.microsoft.com/office/powerpoint/2010/main" val="191647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22655" y="614680"/>
            <a:ext cx="10359389" cy="701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30705" y="3847592"/>
            <a:ext cx="8543290" cy="17176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922655" y="1742249"/>
            <a:ext cx="2752725" cy="4327525"/>
          </a:xfrm>
          <a:prstGeom prst="rect">
            <a:avLst/>
          </a:prstGeom>
        </p:spPr>
        <p:txBody>
          <a:bodyPr wrap="square" lIns="0" tIns="0" rIns="0" bIns="0">
            <a:spAutoFit/>
          </a:bodyPr>
          <a:lstStyle>
            <a:lvl1pPr>
              <a:defRPr sz="1500" b="0" i="0">
                <a:solidFill>
                  <a:schemeClr val="tx1"/>
                </a:solidFill>
                <a:latin typeface="Calibri"/>
                <a:cs typeface="Calibri"/>
              </a:defRPr>
            </a:lvl1pPr>
          </a:lstStyle>
          <a:p>
            <a:endParaRPr/>
          </a:p>
        </p:txBody>
      </p:sp>
      <p:sp>
        <p:nvSpPr>
          <p:cNvPr id="4" name="Holder 4"/>
          <p:cNvSpPr>
            <a:spLocks noGrp="1"/>
          </p:cNvSpPr>
          <p:nvPr>
            <p:ph sz="half" idx="3"/>
          </p:nvPr>
        </p:nvSpPr>
        <p:spPr>
          <a:xfrm>
            <a:off x="6285420" y="1580261"/>
            <a:ext cx="5309044" cy="45346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305" y="3081972"/>
            <a:ext cx="10372089" cy="1416685"/>
          </a:xfrm>
          <a:prstGeom prst="rect">
            <a:avLst/>
          </a:prstGeom>
        </p:spPr>
        <p:txBody>
          <a:bodyPr wrap="square" lIns="0" tIns="0" rIns="0" bIns="0">
            <a:spAutoFit/>
          </a:bodyPr>
          <a:lstStyle>
            <a:lvl1pPr>
              <a:defRPr sz="48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54023" y="1780603"/>
            <a:ext cx="10296652" cy="3386454"/>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9598" y="6389751"/>
            <a:ext cx="3905504" cy="34353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10235" y="6389751"/>
            <a:ext cx="2807081" cy="34353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3/13/2023</a:t>
            </a:fld>
            <a:endParaRPr lang="en-US"/>
          </a:p>
        </p:txBody>
      </p:sp>
      <p:sp>
        <p:nvSpPr>
          <p:cNvPr id="6" name="Holder 6"/>
          <p:cNvSpPr>
            <a:spLocks noGrp="1"/>
          </p:cNvSpPr>
          <p:nvPr>
            <p:ph type="sldNum" sz="quarter" idx="7"/>
          </p:nvPr>
        </p:nvSpPr>
        <p:spPr>
          <a:xfrm>
            <a:off x="8787384" y="6389751"/>
            <a:ext cx="2807081" cy="34353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www.sanjivk.com/EECS6898/lecture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members.cbio.mines-paristech.fr/~jvert/svn/lsml/lsml1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0760" y="3147948"/>
            <a:ext cx="7589520" cy="575310"/>
          </a:xfrm>
          <a:prstGeom prst="rect">
            <a:avLst/>
          </a:prstGeom>
        </p:spPr>
        <p:txBody>
          <a:bodyPr vert="horz" wrap="square" lIns="0" tIns="13335" rIns="0" bIns="0" rtlCol="0">
            <a:spAutoFit/>
          </a:bodyPr>
          <a:lstStyle/>
          <a:p>
            <a:pPr marL="12700">
              <a:lnSpc>
                <a:spcPct val="100000"/>
              </a:lnSpc>
              <a:spcBef>
                <a:spcPts val="105"/>
              </a:spcBef>
            </a:pPr>
            <a:r>
              <a:rPr sz="3600" b="1" spc="-5">
                <a:latin typeface="Verdana"/>
                <a:cs typeface="Verdana"/>
              </a:rPr>
              <a:t>Large-scale </a:t>
            </a:r>
            <a:r>
              <a:rPr sz="3600" b="1" spc="-10">
                <a:latin typeface="Verdana"/>
                <a:cs typeface="Verdana"/>
              </a:rPr>
              <a:t>machine</a:t>
            </a:r>
            <a:r>
              <a:rPr sz="3600" b="1" spc="10">
                <a:latin typeface="Verdana"/>
                <a:cs typeface="Verdana"/>
              </a:rPr>
              <a:t> </a:t>
            </a:r>
            <a:r>
              <a:rPr sz="3600" b="1" spc="-15">
                <a:latin typeface="Verdana"/>
                <a:cs typeface="Verdana"/>
              </a:rPr>
              <a:t>learning</a:t>
            </a:r>
            <a:endParaRPr sz="36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D745AA-7406-47F3-A4FD-6280A93A07DE}"/>
              </a:ext>
            </a:extLst>
          </p:cNvPr>
          <p:cNvPicPr>
            <a:picLocks noChangeAspect="1"/>
          </p:cNvPicPr>
          <p:nvPr/>
        </p:nvPicPr>
        <p:blipFill>
          <a:blip r:embed="rId2"/>
          <a:stretch>
            <a:fillRect/>
          </a:stretch>
        </p:blipFill>
        <p:spPr>
          <a:xfrm>
            <a:off x="692150" y="2545833"/>
            <a:ext cx="9753600" cy="2495970"/>
          </a:xfrm>
          <a:prstGeom prst="rect">
            <a:avLst/>
          </a:prstGeom>
        </p:spPr>
      </p:pic>
      <p:sp>
        <p:nvSpPr>
          <p:cNvPr id="4" name="Title 1">
            <a:extLst>
              <a:ext uri="{FF2B5EF4-FFF2-40B4-BE49-F238E27FC236}">
                <a16:creationId xmlns:a16="http://schemas.microsoft.com/office/drawing/2014/main" id="{04F2F47C-79C1-4579-8DAC-D30E039EF83A}"/>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Example: Linear regression</a:t>
            </a:r>
          </a:p>
        </p:txBody>
      </p:sp>
      <p:sp>
        <p:nvSpPr>
          <p:cNvPr id="5" name="Rectangle: Rounded Corners 4">
            <a:extLst>
              <a:ext uri="{FF2B5EF4-FFF2-40B4-BE49-F238E27FC236}">
                <a16:creationId xmlns:a16="http://schemas.microsoft.com/office/drawing/2014/main" id="{FA935142-1090-4E6C-BB59-A8AF6218E0BE}"/>
              </a:ext>
            </a:extLst>
          </p:cNvPr>
          <p:cNvSpPr/>
          <p:nvPr/>
        </p:nvSpPr>
        <p:spPr>
          <a:xfrm>
            <a:off x="1225550" y="5492750"/>
            <a:ext cx="2286000" cy="1295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t>O(d</a:t>
            </a:r>
            <a:r>
              <a:rPr lang="en-US" sz="2800" baseline="30000"/>
              <a:t>3</a:t>
            </a:r>
            <a:r>
              <a:rPr lang="en-US" sz="2800"/>
              <a:t>)</a:t>
            </a:r>
          </a:p>
        </p:txBody>
      </p:sp>
      <p:cxnSp>
        <p:nvCxnSpPr>
          <p:cNvPr id="7" name="Straight Arrow Connector 6">
            <a:extLst>
              <a:ext uri="{FF2B5EF4-FFF2-40B4-BE49-F238E27FC236}">
                <a16:creationId xmlns:a16="http://schemas.microsoft.com/office/drawing/2014/main" id="{86ABF3BB-56F0-4FE4-8DE1-52E6B8AE2A0A}"/>
              </a:ext>
            </a:extLst>
          </p:cNvPr>
          <p:cNvCxnSpPr>
            <a:cxnSpLocks/>
            <a:stCxn id="5" idx="0"/>
          </p:cNvCxnSpPr>
          <p:nvPr/>
        </p:nvCxnSpPr>
        <p:spPr>
          <a:xfrm flipV="1">
            <a:off x="2368550" y="3511550"/>
            <a:ext cx="19812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5A00A93-BAA1-43CE-A6F5-21FEC83C8462}"/>
              </a:ext>
            </a:extLst>
          </p:cNvPr>
          <p:cNvSpPr/>
          <p:nvPr/>
        </p:nvSpPr>
        <p:spPr>
          <a:xfrm>
            <a:off x="4104640" y="5515218"/>
            <a:ext cx="2286000" cy="1295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t>O(n.d²)</a:t>
            </a:r>
          </a:p>
        </p:txBody>
      </p:sp>
      <p:cxnSp>
        <p:nvCxnSpPr>
          <p:cNvPr id="13" name="Straight Arrow Connector 12">
            <a:extLst>
              <a:ext uri="{FF2B5EF4-FFF2-40B4-BE49-F238E27FC236}">
                <a16:creationId xmlns:a16="http://schemas.microsoft.com/office/drawing/2014/main" id="{75A214B0-C738-4F66-B1B4-13093E3FD5FD}"/>
              </a:ext>
            </a:extLst>
          </p:cNvPr>
          <p:cNvCxnSpPr>
            <a:cxnSpLocks/>
            <a:stCxn id="12" idx="0"/>
          </p:cNvCxnSpPr>
          <p:nvPr/>
        </p:nvCxnSpPr>
        <p:spPr>
          <a:xfrm flipV="1">
            <a:off x="5247640" y="3130550"/>
            <a:ext cx="0" cy="238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bject 2">
            <a:extLst>
              <a:ext uri="{FF2B5EF4-FFF2-40B4-BE49-F238E27FC236}">
                <a16:creationId xmlns:a16="http://schemas.microsoft.com/office/drawing/2014/main" id="{6CD4A0BE-12B8-4F4A-BD07-E0353325479E}"/>
              </a:ext>
            </a:extLst>
          </p:cNvPr>
          <p:cNvSpPr txBox="1"/>
          <p:nvPr/>
        </p:nvSpPr>
        <p:spPr>
          <a:xfrm>
            <a:off x="1377950" y="1695228"/>
            <a:ext cx="4692015" cy="702756"/>
          </a:xfrm>
          <a:prstGeom prst="rect">
            <a:avLst/>
          </a:prstGeom>
        </p:spPr>
        <p:txBody>
          <a:bodyPr vert="horz" wrap="square" lIns="0" tIns="12700" rIns="0" bIns="0" rtlCol="0">
            <a:spAutoFit/>
          </a:bodyPr>
          <a:lstStyle/>
          <a:p>
            <a:pPr marL="38100">
              <a:spcBef>
                <a:spcPts val="100"/>
              </a:spcBef>
            </a:pPr>
            <a:r>
              <a:rPr lang="en-US" sz="2800" i="1" spc="-935">
                <a:latin typeface="Times New Roman"/>
                <a:cs typeface="Times New Roman"/>
              </a:rPr>
              <a:t>w</a:t>
            </a:r>
            <a:r>
              <a:rPr lang="en-US" sz="2800" spc="-5">
                <a:latin typeface="Times New Roman"/>
                <a:cs typeface="Times New Roman"/>
              </a:rPr>
              <a:t>ˆ</a:t>
            </a:r>
            <a:r>
              <a:rPr lang="en-US" sz="2800" spc="180">
                <a:latin typeface="Times New Roman"/>
                <a:cs typeface="Times New Roman"/>
              </a:rPr>
              <a:t> </a:t>
            </a:r>
            <a:r>
              <a:rPr lang="en-US" sz="2800" spc="-5">
                <a:latin typeface="Symbol"/>
                <a:cs typeface="Symbol"/>
              </a:rPr>
              <a:t></a:t>
            </a:r>
            <a:r>
              <a:rPr lang="en-US" sz="2800" spc="-70">
                <a:latin typeface="Times New Roman"/>
                <a:cs typeface="Times New Roman"/>
              </a:rPr>
              <a:t> </a:t>
            </a:r>
            <a:r>
              <a:rPr lang="en-US" sz="2800" spc="-5">
                <a:latin typeface="Times New Roman"/>
                <a:cs typeface="Times New Roman"/>
              </a:rPr>
              <a:t>(</a:t>
            </a:r>
            <a:r>
              <a:rPr lang="en-US" sz="2800" spc="-285">
                <a:latin typeface="Times New Roman"/>
                <a:cs typeface="Times New Roman"/>
              </a:rPr>
              <a:t> </a:t>
            </a:r>
            <a:r>
              <a:rPr lang="en-US" sz="2800" i="1" spc="-5">
                <a:latin typeface="Times New Roman"/>
                <a:cs typeface="Times New Roman"/>
              </a:rPr>
              <a:t>X</a:t>
            </a:r>
            <a:r>
              <a:rPr lang="en-US" sz="2800" i="1" spc="-7" baseline="31250">
                <a:latin typeface="Times New Roman"/>
                <a:cs typeface="Times New Roman"/>
              </a:rPr>
              <a:t> T </a:t>
            </a:r>
            <a:r>
              <a:rPr lang="en-US" sz="2800" i="1" spc="-5">
                <a:latin typeface="Times New Roman"/>
                <a:cs typeface="Times New Roman"/>
              </a:rPr>
              <a:t>X</a:t>
            </a:r>
            <a:r>
              <a:rPr lang="en-US" sz="2800" i="1" spc="-195">
                <a:latin typeface="Times New Roman"/>
                <a:cs typeface="Times New Roman"/>
              </a:rPr>
              <a:t> </a:t>
            </a:r>
            <a:r>
              <a:rPr lang="en-US" sz="2800" spc="-5">
                <a:latin typeface="Symbol"/>
                <a:cs typeface="Symbol"/>
              </a:rPr>
              <a:t></a:t>
            </a:r>
            <a:r>
              <a:rPr lang="en-US" sz="2800" spc="-20">
                <a:latin typeface="Times New Roman"/>
                <a:cs typeface="Times New Roman"/>
              </a:rPr>
              <a:t> </a:t>
            </a:r>
            <a:r>
              <a:rPr lang="el-GR" sz="2800" i="1" spc="5">
                <a:latin typeface="Times New Roman"/>
                <a:cs typeface="Times New Roman"/>
              </a:rPr>
              <a:t>λ</a:t>
            </a:r>
            <a:r>
              <a:rPr lang="en-US" sz="2800" i="1" spc="-5">
                <a:latin typeface="Times New Roman"/>
                <a:cs typeface="Times New Roman"/>
              </a:rPr>
              <a:t>I</a:t>
            </a:r>
            <a:r>
              <a:rPr lang="en-US" sz="2800" i="1" spc="-260">
                <a:latin typeface="Times New Roman"/>
                <a:cs typeface="Times New Roman"/>
              </a:rPr>
              <a:t> </a:t>
            </a:r>
            <a:r>
              <a:rPr lang="en-US" sz="2800" spc="85">
                <a:latin typeface="Times New Roman"/>
                <a:cs typeface="Times New Roman"/>
              </a:rPr>
              <a:t>)</a:t>
            </a:r>
            <a:r>
              <a:rPr lang="en-US" sz="2800" spc="-165" baseline="31250">
                <a:latin typeface="Symbol"/>
                <a:cs typeface="Symbol"/>
              </a:rPr>
              <a:t></a:t>
            </a:r>
            <a:r>
              <a:rPr lang="en-US" sz="2800" spc="-7" baseline="31250">
                <a:latin typeface="Times New Roman"/>
                <a:cs typeface="Times New Roman"/>
              </a:rPr>
              <a:t>1</a:t>
            </a:r>
            <a:r>
              <a:rPr lang="en-US" sz="2800" spc="-195" baseline="31250">
                <a:latin typeface="Times New Roman"/>
                <a:cs typeface="Times New Roman"/>
              </a:rPr>
              <a:t> </a:t>
            </a:r>
            <a:r>
              <a:rPr lang="en-US" sz="2800" i="1" spc="-5">
                <a:latin typeface="Times New Roman"/>
                <a:cs typeface="Times New Roman"/>
              </a:rPr>
              <a:t>X</a:t>
            </a:r>
            <a:r>
              <a:rPr lang="en-US" sz="2800" i="1" spc="-7" baseline="31250">
                <a:latin typeface="Times New Roman"/>
                <a:cs typeface="Times New Roman"/>
              </a:rPr>
              <a:t> T </a:t>
            </a:r>
            <a:r>
              <a:rPr lang="en-US" sz="2800" i="1" spc="-5">
                <a:latin typeface="Times New Roman"/>
                <a:cs typeface="Times New Roman"/>
              </a:rPr>
              <a:t>y</a:t>
            </a:r>
            <a:endParaRPr lang="en-US" sz="28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43" name="Rectangle: Rounded Corners 42">
            <a:extLst>
              <a:ext uri="{FF2B5EF4-FFF2-40B4-BE49-F238E27FC236}">
                <a16:creationId xmlns:a16="http://schemas.microsoft.com/office/drawing/2014/main" id="{32B49304-2C41-405A-83D6-0AED2D6B0D6F}"/>
              </a:ext>
            </a:extLst>
          </p:cNvPr>
          <p:cNvSpPr/>
          <p:nvPr/>
        </p:nvSpPr>
        <p:spPr>
          <a:xfrm>
            <a:off x="7508240" y="5244708"/>
            <a:ext cx="3699505" cy="1295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t>What if n = 10</a:t>
            </a:r>
            <a:r>
              <a:rPr lang="en-US" sz="2800" baseline="30000"/>
              <a:t>7</a:t>
            </a:r>
          </a:p>
          <a:p>
            <a:pPr algn="ctr"/>
            <a:r>
              <a:rPr lang="en-US" sz="2800"/>
              <a:t>and d = 10</a:t>
            </a:r>
            <a:r>
              <a:rPr lang="en-US" sz="2800" baseline="30000"/>
              <a:t>6</a:t>
            </a:r>
            <a:r>
              <a:rPr lang="en-US" sz="2800"/>
              <a:t> ?</a:t>
            </a:r>
          </a:p>
        </p:txBody>
      </p:sp>
      <p:sp>
        <p:nvSpPr>
          <p:cNvPr id="45" name="Rectangle 44">
            <a:extLst>
              <a:ext uri="{FF2B5EF4-FFF2-40B4-BE49-F238E27FC236}">
                <a16:creationId xmlns:a16="http://schemas.microsoft.com/office/drawing/2014/main" id="{728EC579-DDD0-4215-B613-B4A8656F91DF}"/>
              </a:ext>
            </a:extLst>
          </p:cNvPr>
          <p:cNvSpPr/>
          <p:nvPr/>
        </p:nvSpPr>
        <p:spPr>
          <a:xfrm>
            <a:off x="9378950" y="211323"/>
            <a:ext cx="106680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X</a:t>
            </a:r>
          </a:p>
        </p:txBody>
      </p:sp>
      <p:sp>
        <p:nvSpPr>
          <p:cNvPr id="46" name="object 2">
            <a:extLst>
              <a:ext uri="{FF2B5EF4-FFF2-40B4-BE49-F238E27FC236}">
                <a16:creationId xmlns:a16="http://schemas.microsoft.com/office/drawing/2014/main" id="{DE70747F-D586-4A7A-AEC5-80387E50BB62}"/>
              </a:ext>
            </a:extLst>
          </p:cNvPr>
          <p:cNvSpPr txBox="1"/>
          <p:nvPr/>
        </p:nvSpPr>
        <p:spPr>
          <a:xfrm rot="16200000">
            <a:off x="8240913" y="666821"/>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n </a:t>
            </a:r>
            <a:r>
              <a:rPr lang="fr-FR" err="1">
                <a:latin typeface="Verdana" panose="020B0604030504040204" pitchFamily="34" charset="0"/>
                <a:ea typeface="Verdana" panose="020B0604030504040204" pitchFamily="34" charset="0"/>
              </a:rPr>
              <a:t>examples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47" name="object 2">
            <a:extLst>
              <a:ext uri="{FF2B5EF4-FFF2-40B4-BE49-F238E27FC236}">
                <a16:creationId xmlns:a16="http://schemas.microsoft.com/office/drawing/2014/main" id="{1B9AF161-C1C3-49A2-8DAE-3DD1BA45DA39}"/>
              </a:ext>
            </a:extLst>
          </p:cNvPr>
          <p:cNvSpPr txBox="1"/>
          <p:nvPr/>
        </p:nvSpPr>
        <p:spPr>
          <a:xfrm>
            <a:off x="9258935" y="2010935"/>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d </a:t>
            </a:r>
            <a:r>
              <a:rPr lang="fr-FR" err="1">
                <a:latin typeface="Verdana" panose="020B0604030504040204" pitchFamily="34" charset="0"/>
                <a:ea typeface="Verdana" panose="020B0604030504040204" pitchFamily="34" charset="0"/>
              </a:rPr>
              <a:t>features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Tree>
    <p:extLst>
      <p:ext uri="{BB962C8B-B14F-4D97-AF65-F5344CB8AC3E}">
        <p14:creationId xmlns:p14="http://schemas.microsoft.com/office/powerpoint/2010/main" val="57439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2151" y="1632886"/>
            <a:ext cx="5562599" cy="888064"/>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800" dirty="0"/>
              <a:t>Data: </a:t>
            </a:r>
            <a:r>
              <a:rPr lang="fr-FR" sz="2800" dirty="0" err="1"/>
              <a:t>independent</a:t>
            </a:r>
            <a:r>
              <a:rPr lang="fr-FR" sz="2800" dirty="0"/>
              <a:t> </a:t>
            </a:r>
            <a:r>
              <a:rPr lang="fr-FR" sz="2800" dirty="0" err="1"/>
              <a:t>examples</a:t>
            </a:r>
            <a:r>
              <a:rPr lang="fr-FR" sz="2800" dirty="0"/>
              <a:t> (</a:t>
            </a:r>
            <a:r>
              <a:rPr lang="fr-FR" sz="2800" dirty="0" err="1"/>
              <a:t>Xi,Yi</a:t>
            </a:r>
            <a:r>
              <a:rPr lang="fr-FR" sz="2800" dirty="0"/>
              <a:t>)</a:t>
            </a:r>
          </a:p>
          <a:p>
            <a:pPr marL="342900" indent="-342900">
              <a:lnSpc>
                <a:spcPct val="100000"/>
              </a:lnSpc>
              <a:spcBef>
                <a:spcPts val="55"/>
              </a:spcBef>
              <a:buFont typeface="Arial" panose="020B0604020202020204" pitchFamily="34" charset="0"/>
              <a:buChar char="•"/>
            </a:pPr>
            <a:r>
              <a:rPr lang="fr-FR" sz="2800" dirty="0"/>
              <a:t>Goal: </a:t>
            </a:r>
            <a:r>
              <a:rPr lang="fr-FR" sz="2800" dirty="0" err="1"/>
              <a:t>find</a:t>
            </a:r>
            <a:r>
              <a:rPr lang="fr-FR" sz="2800" dirty="0"/>
              <a:t> f </a:t>
            </a:r>
            <a:r>
              <a:rPr lang="fr-FR" sz="2800" dirty="0" err="1"/>
              <a:t>such</a:t>
            </a:r>
            <a:r>
              <a:rPr lang="fr-FR" sz="2800" dirty="0"/>
              <a:t> </a:t>
            </a:r>
            <a:r>
              <a:rPr lang="fr-FR" sz="2800" dirty="0" err="1"/>
              <a:t>that</a:t>
            </a:r>
            <a:r>
              <a:rPr lang="fr-FR" sz="2800" dirty="0"/>
              <a:t>   Y </a:t>
            </a:r>
            <a:r>
              <a:rPr lang="en-US" sz="2800" dirty="0"/>
              <a:t>≈</a:t>
            </a:r>
            <a:r>
              <a:rPr lang="fr-FR" sz="2800" dirty="0"/>
              <a:t> f(X)  ?</a:t>
            </a:r>
          </a:p>
        </p:txBody>
      </p:sp>
      <p:sp>
        <p:nvSpPr>
          <p:cNvPr id="3" name="Title 1">
            <a:extLst>
              <a:ext uri="{FF2B5EF4-FFF2-40B4-BE49-F238E27FC236}">
                <a16:creationId xmlns:a16="http://schemas.microsoft.com/office/drawing/2014/main" id="{875725B8-E8DC-4204-81A5-7DCC3E98267B}"/>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Let’s generalize</a:t>
            </a:r>
          </a:p>
          <a:p>
            <a:r>
              <a:rPr lang="en-US" sz="3600" dirty="0">
                <a:latin typeface="Verdana" panose="020B0604030504040204" pitchFamily="34" charset="0"/>
                <a:ea typeface="Verdana" panose="020B0604030504040204" pitchFamily="34" charset="0"/>
              </a:rPr>
              <a:t>Supervised learning reminders</a:t>
            </a:r>
          </a:p>
        </p:txBody>
      </p:sp>
      <p:sp>
        <p:nvSpPr>
          <p:cNvPr id="4" name="Rectangle 3">
            <a:extLst>
              <a:ext uri="{FF2B5EF4-FFF2-40B4-BE49-F238E27FC236}">
                <a16:creationId xmlns:a16="http://schemas.microsoft.com/office/drawing/2014/main" id="{F95DC846-3D3F-493F-A90D-2591612B6602}"/>
              </a:ext>
            </a:extLst>
          </p:cNvPr>
          <p:cNvSpPr/>
          <p:nvPr/>
        </p:nvSpPr>
        <p:spPr>
          <a:xfrm>
            <a:off x="8312150" y="1225550"/>
            <a:ext cx="106680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X</a:t>
            </a:r>
          </a:p>
        </p:txBody>
      </p:sp>
      <p:sp>
        <p:nvSpPr>
          <p:cNvPr id="5" name="object 2">
            <a:extLst>
              <a:ext uri="{FF2B5EF4-FFF2-40B4-BE49-F238E27FC236}">
                <a16:creationId xmlns:a16="http://schemas.microsoft.com/office/drawing/2014/main" id="{D07D343F-1D51-47B4-B40A-F85DA0D02EB7}"/>
              </a:ext>
            </a:extLst>
          </p:cNvPr>
          <p:cNvSpPr txBox="1"/>
          <p:nvPr/>
        </p:nvSpPr>
        <p:spPr>
          <a:xfrm rot="16200000">
            <a:off x="7096646" y="1745682"/>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n </a:t>
            </a:r>
            <a:r>
              <a:rPr lang="fr-FR" err="1">
                <a:latin typeface="Verdana" panose="020B0604030504040204" pitchFamily="34" charset="0"/>
                <a:ea typeface="Verdana" panose="020B0604030504040204" pitchFamily="34" charset="0"/>
              </a:rPr>
              <a:t>examples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6" name="object 2">
            <a:extLst>
              <a:ext uri="{FF2B5EF4-FFF2-40B4-BE49-F238E27FC236}">
                <a16:creationId xmlns:a16="http://schemas.microsoft.com/office/drawing/2014/main" id="{8571B694-C467-4954-9797-393C3C5A6C36}"/>
              </a:ext>
            </a:extLst>
          </p:cNvPr>
          <p:cNvSpPr txBox="1"/>
          <p:nvPr/>
        </p:nvSpPr>
        <p:spPr>
          <a:xfrm>
            <a:off x="8192135" y="3025162"/>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d </a:t>
            </a:r>
            <a:r>
              <a:rPr lang="fr-FR" err="1">
                <a:latin typeface="Verdana" panose="020B0604030504040204" pitchFamily="34" charset="0"/>
                <a:ea typeface="Verdana" panose="020B0604030504040204" pitchFamily="34" charset="0"/>
              </a:rPr>
              <a:t>features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7" name="Rectangle 6">
            <a:extLst>
              <a:ext uri="{FF2B5EF4-FFF2-40B4-BE49-F238E27FC236}">
                <a16:creationId xmlns:a16="http://schemas.microsoft.com/office/drawing/2014/main" id="{D1174067-73D4-4BFE-BBE2-5F508DB2205D}"/>
              </a:ext>
            </a:extLst>
          </p:cNvPr>
          <p:cNvSpPr/>
          <p:nvPr/>
        </p:nvSpPr>
        <p:spPr>
          <a:xfrm>
            <a:off x="9658667" y="1240272"/>
            <a:ext cx="25527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Y</a:t>
            </a:r>
          </a:p>
        </p:txBody>
      </p:sp>
      <p:sp>
        <p:nvSpPr>
          <p:cNvPr id="10" name="object 2">
            <a:extLst>
              <a:ext uri="{FF2B5EF4-FFF2-40B4-BE49-F238E27FC236}">
                <a16:creationId xmlns:a16="http://schemas.microsoft.com/office/drawing/2014/main" id="{549ED141-D9C3-4040-A3FA-6C7E8365CB03}"/>
              </a:ext>
            </a:extLst>
          </p:cNvPr>
          <p:cNvSpPr txBox="1"/>
          <p:nvPr/>
        </p:nvSpPr>
        <p:spPr>
          <a:xfrm>
            <a:off x="692151" y="3062371"/>
            <a:ext cx="6095999" cy="1318951"/>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800" err="1"/>
              <a:t>Formally</a:t>
            </a:r>
            <a:r>
              <a:rPr lang="fr-FR" sz="2800"/>
              <a:t>,  </a:t>
            </a:r>
            <a:r>
              <a:rPr lang="fr-FR" sz="2800" err="1"/>
              <a:t>looking</a:t>
            </a:r>
            <a:r>
              <a:rPr lang="fr-FR" sz="2800"/>
              <a:t> for f </a:t>
            </a:r>
            <a:r>
              <a:rPr lang="fr-FR" sz="2800" err="1"/>
              <a:t>minimizing</a:t>
            </a:r>
            <a:r>
              <a:rPr lang="fr-FR" sz="2800"/>
              <a:t> </a:t>
            </a:r>
            <a:r>
              <a:rPr lang="fr-FR" sz="2800" err="1"/>
              <a:t>average</a:t>
            </a:r>
            <a:r>
              <a:rPr lang="fr-FR" sz="2800"/>
              <a:t> « </a:t>
            </a:r>
            <a:r>
              <a:rPr lang="fr-FR" sz="2800" err="1"/>
              <a:t>loss</a:t>
            </a:r>
            <a:r>
              <a:rPr lang="fr-FR" sz="2800"/>
              <a:t> »</a:t>
            </a:r>
          </a:p>
          <a:p>
            <a:pPr>
              <a:lnSpc>
                <a:spcPct val="100000"/>
              </a:lnSpc>
              <a:spcBef>
                <a:spcPts val="55"/>
              </a:spcBef>
            </a:pPr>
            <a:r>
              <a:rPr lang="fr-FR" sz="2800"/>
              <a:t>       f</a:t>
            </a:r>
            <a:r>
              <a:rPr lang="fr-FR" sz="2800" baseline="30000"/>
              <a:t>*</a:t>
            </a:r>
            <a:r>
              <a:rPr lang="fr-FR" sz="2800"/>
              <a:t> :=  </a:t>
            </a:r>
            <a:r>
              <a:rPr lang="fr-FR" sz="2800" err="1"/>
              <a:t>Argmin</a:t>
            </a:r>
            <a:r>
              <a:rPr lang="fr-FR" sz="2800"/>
              <a:t> (</a:t>
            </a:r>
            <a:r>
              <a:rPr lang="en-US" sz="2800"/>
              <a:t>𝔼</a:t>
            </a:r>
            <a:r>
              <a:rPr lang="fr-FR" sz="2800"/>
              <a:t>( </a:t>
            </a:r>
            <a:r>
              <a:rPr lang="fr-FR" sz="2800" err="1"/>
              <a:t>loss</a:t>
            </a:r>
            <a:r>
              <a:rPr lang="fr-FR" sz="2800"/>
              <a:t>( f(X), Y  )  )</a:t>
            </a:r>
          </a:p>
        </p:txBody>
      </p:sp>
      <p:sp>
        <p:nvSpPr>
          <p:cNvPr id="11" name="Rectangle: Rounded Corners 10">
            <a:extLst>
              <a:ext uri="{FF2B5EF4-FFF2-40B4-BE49-F238E27FC236}">
                <a16:creationId xmlns:a16="http://schemas.microsoft.com/office/drawing/2014/main" id="{AE9925D2-D6BB-4AB3-B36C-055BA2C7EB98}"/>
              </a:ext>
            </a:extLst>
          </p:cNvPr>
          <p:cNvSpPr/>
          <p:nvPr/>
        </p:nvSpPr>
        <p:spPr>
          <a:xfrm>
            <a:off x="5414010" y="5274644"/>
            <a:ext cx="3581400" cy="1474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Loss measuring the “error” between prediction and label.</a:t>
            </a:r>
          </a:p>
          <a:p>
            <a:pPr algn="ctr"/>
            <a:r>
              <a:rPr lang="en-US"/>
              <a:t>Example:  mean square error,  loglikelihood ,…</a:t>
            </a:r>
          </a:p>
        </p:txBody>
      </p:sp>
      <p:sp>
        <p:nvSpPr>
          <p:cNvPr id="12" name="Rectangle: Rounded Corners 11">
            <a:extLst>
              <a:ext uri="{FF2B5EF4-FFF2-40B4-BE49-F238E27FC236}">
                <a16:creationId xmlns:a16="http://schemas.microsoft.com/office/drawing/2014/main" id="{5828540B-AB20-40D4-9A78-E2A1342FE5D1}"/>
              </a:ext>
            </a:extLst>
          </p:cNvPr>
          <p:cNvSpPr/>
          <p:nvPr/>
        </p:nvSpPr>
        <p:spPr>
          <a:xfrm>
            <a:off x="463550" y="5274644"/>
            <a:ext cx="3581400" cy="14741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On average, when X and Y follow the unknown distribution of the </a:t>
            </a:r>
            <a:r>
              <a:rPr lang="en-US" err="1"/>
              <a:t>datset</a:t>
            </a:r>
            <a:r>
              <a:rPr lang="en-US"/>
              <a:t> </a:t>
            </a:r>
          </a:p>
        </p:txBody>
      </p:sp>
      <p:cxnSp>
        <p:nvCxnSpPr>
          <p:cNvPr id="13" name="Straight Arrow Connector 12">
            <a:extLst>
              <a:ext uri="{FF2B5EF4-FFF2-40B4-BE49-F238E27FC236}">
                <a16:creationId xmlns:a16="http://schemas.microsoft.com/office/drawing/2014/main" id="{1D146DB7-17AF-46B4-B453-AEC28342EA9C}"/>
              </a:ext>
            </a:extLst>
          </p:cNvPr>
          <p:cNvCxnSpPr>
            <a:cxnSpLocks/>
            <a:stCxn id="12" idx="0"/>
          </p:cNvCxnSpPr>
          <p:nvPr/>
        </p:nvCxnSpPr>
        <p:spPr>
          <a:xfrm flipV="1">
            <a:off x="2254250" y="4381322"/>
            <a:ext cx="942333" cy="893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1D9EB56-8207-4FFD-9D30-A5742EBE36D5}"/>
              </a:ext>
            </a:extLst>
          </p:cNvPr>
          <p:cNvCxnSpPr>
            <a:cxnSpLocks/>
            <a:stCxn id="11" idx="0"/>
          </p:cNvCxnSpPr>
          <p:nvPr/>
        </p:nvCxnSpPr>
        <p:spPr>
          <a:xfrm flipH="1" flipV="1">
            <a:off x="4565643" y="4425950"/>
            <a:ext cx="2639067" cy="848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bject 2">
            <a:extLst>
              <a:ext uri="{FF2B5EF4-FFF2-40B4-BE49-F238E27FC236}">
                <a16:creationId xmlns:a16="http://schemas.microsoft.com/office/drawing/2014/main" id="{37A2D51F-F9F8-4EEB-904C-319B9F0D471B}"/>
              </a:ext>
            </a:extLst>
          </p:cNvPr>
          <p:cNvSpPr txBox="1"/>
          <p:nvPr/>
        </p:nvSpPr>
        <p:spPr>
          <a:xfrm>
            <a:off x="2444750" y="4346120"/>
            <a:ext cx="1295400" cy="321242"/>
          </a:xfrm>
          <a:prstGeom prst="rect">
            <a:avLst/>
          </a:prstGeom>
        </p:spPr>
        <p:txBody>
          <a:bodyPr vert="horz" wrap="square" lIns="0" tIns="13335" rIns="0" bIns="0" rtlCol="0">
            <a:spAutoFit/>
          </a:bodyPr>
          <a:lstStyle/>
          <a:p>
            <a:pPr>
              <a:lnSpc>
                <a:spcPct val="100000"/>
              </a:lnSpc>
              <a:spcBef>
                <a:spcPts val="55"/>
              </a:spcBef>
            </a:pPr>
            <a:r>
              <a:rPr lang="en-US" sz="2000" b="0" i="0">
                <a:solidFill>
                  <a:srgbClr val="202124"/>
                </a:solidFill>
                <a:effectLst/>
                <a:latin typeface="arial" panose="020B0604020202020204" pitchFamily="34" charset="0"/>
              </a:rPr>
              <a:t>f </a:t>
            </a:r>
            <a:endParaRPr lang="fr-FR" sz="2000"/>
          </a:p>
        </p:txBody>
      </p:sp>
    </p:spTree>
    <p:extLst>
      <p:ext uri="{BB962C8B-B14F-4D97-AF65-F5344CB8AC3E}">
        <p14:creationId xmlns:p14="http://schemas.microsoft.com/office/powerpoint/2010/main" val="147758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8520" y="1289161"/>
            <a:ext cx="5562599" cy="444352"/>
          </a:xfrm>
          <a:prstGeom prst="rect">
            <a:avLst/>
          </a:prstGeom>
        </p:spPr>
        <p:txBody>
          <a:bodyPr vert="horz" wrap="square" lIns="0" tIns="13335" rIns="0" bIns="0" rtlCol="0">
            <a:spAutoFit/>
          </a:bodyPr>
          <a:lstStyle/>
          <a:p>
            <a:pPr>
              <a:lnSpc>
                <a:spcPct val="100000"/>
              </a:lnSpc>
              <a:spcBef>
                <a:spcPts val="55"/>
              </a:spcBef>
            </a:pPr>
            <a:r>
              <a:rPr lang="fr-FR" sz="2800"/>
              <a:t> f</a:t>
            </a:r>
            <a:r>
              <a:rPr lang="fr-FR" sz="2800" baseline="30000"/>
              <a:t>*</a:t>
            </a:r>
            <a:r>
              <a:rPr lang="fr-FR" sz="2800"/>
              <a:t> :=  </a:t>
            </a:r>
            <a:r>
              <a:rPr lang="fr-FR" sz="2800" err="1"/>
              <a:t>Argmin</a:t>
            </a:r>
            <a:r>
              <a:rPr lang="fr-FR" sz="2800"/>
              <a:t> (</a:t>
            </a:r>
            <a:r>
              <a:rPr lang="en-US" sz="2800"/>
              <a:t>𝔼</a:t>
            </a:r>
            <a:r>
              <a:rPr lang="fr-FR" sz="2800"/>
              <a:t>( </a:t>
            </a:r>
            <a:r>
              <a:rPr lang="fr-FR" sz="2800" err="1"/>
              <a:t>loss</a:t>
            </a:r>
            <a:r>
              <a:rPr lang="fr-FR" sz="2800"/>
              <a:t>( f(X), Y  )  )</a:t>
            </a:r>
          </a:p>
        </p:txBody>
      </p:sp>
      <p:sp>
        <p:nvSpPr>
          <p:cNvPr id="3" name="Title 1">
            <a:extLst>
              <a:ext uri="{FF2B5EF4-FFF2-40B4-BE49-F238E27FC236}">
                <a16:creationId xmlns:a16="http://schemas.microsoft.com/office/drawing/2014/main" id="{875725B8-E8DC-4204-81A5-7DCC3E98267B}"/>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Supervised learning reminders</a:t>
            </a:r>
          </a:p>
        </p:txBody>
      </p:sp>
      <p:sp>
        <p:nvSpPr>
          <p:cNvPr id="4" name="Rectangle 3">
            <a:extLst>
              <a:ext uri="{FF2B5EF4-FFF2-40B4-BE49-F238E27FC236}">
                <a16:creationId xmlns:a16="http://schemas.microsoft.com/office/drawing/2014/main" id="{F95DC846-3D3F-493F-A90D-2591612B6602}"/>
              </a:ext>
            </a:extLst>
          </p:cNvPr>
          <p:cNvSpPr/>
          <p:nvPr/>
        </p:nvSpPr>
        <p:spPr>
          <a:xfrm>
            <a:off x="9985235" y="311150"/>
            <a:ext cx="106680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X</a:t>
            </a:r>
          </a:p>
        </p:txBody>
      </p:sp>
      <p:sp>
        <p:nvSpPr>
          <p:cNvPr id="5" name="object 2">
            <a:extLst>
              <a:ext uri="{FF2B5EF4-FFF2-40B4-BE49-F238E27FC236}">
                <a16:creationId xmlns:a16="http://schemas.microsoft.com/office/drawing/2014/main" id="{D07D343F-1D51-47B4-B40A-F85DA0D02EB7}"/>
              </a:ext>
            </a:extLst>
          </p:cNvPr>
          <p:cNvSpPr txBox="1"/>
          <p:nvPr/>
        </p:nvSpPr>
        <p:spPr>
          <a:xfrm rot="16200000">
            <a:off x="8769731" y="831282"/>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n </a:t>
            </a:r>
            <a:r>
              <a:rPr lang="fr-FR" err="1">
                <a:latin typeface="Verdana" panose="020B0604030504040204" pitchFamily="34" charset="0"/>
                <a:ea typeface="Verdana" panose="020B0604030504040204" pitchFamily="34" charset="0"/>
              </a:rPr>
              <a:t>examples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6" name="object 2">
            <a:extLst>
              <a:ext uri="{FF2B5EF4-FFF2-40B4-BE49-F238E27FC236}">
                <a16:creationId xmlns:a16="http://schemas.microsoft.com/office/drawing/2014/main" id="{8571B694-C467-4954-9797-393C3C5A6C36}"/>
              </a:ext>
            </a:extLst>
          </p:cNvPr>
          <p:cNvSpPr txBox="1"/>
          <p:nvPr/>
        </p:nvSpPr>
        <p:spPr>
          <a:xfrm>
            <a:off x="9865220" y="2110762"/>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d </a:t>
            </a:r>
            <a:r>
              <a:rPr lang="fr-FR" err="1">
                <a:latin typeface="Verdana" panose="020B0604030504040204" pitchFamily="34" charset="0"/>
                <a:ea typeface="Verdana" panose="020B0604030504040204" pitchFamily="34" charset="0"/>
              </a:rPr>
              <a:t>features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7" name="Rectangle 6">
            <a:extLst>
              <a:ext uri="{FF2B5EF4-FFF2-40B4-BE49-F238E27FC236}">
                <a16:creationId xmlns:a16="http://schemas.microsoft.com/office/drawing/2014/main" id="{D1174067-73D4-4BFE-BBE2-5F508DB2205D}"/>
              </a:ext>
            </a:extLst>
          </p:cNvPr>
          <p:cNvSpPr/>
          <p:nvPr/>
        </p:nvSpPr>
        <p:spPr>
          <a:xfrm>
            <a:off x="11331752" y="325872"/>
            <a:ext cx="25527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Y</a:t>
            </a:r>
          </a:p>
        </p:txBody>
      </p:sp>
      <p:sp>
        <p:nvSpPr>
          <p:cNvPr id="11" name="Rectangle: Rounded Corners 10">
            <a:extLst>
              <a:ext uri="{FF2B5EF4-FFF2-40B4-BE49-F238E27FC236}">
                <a16:creationId xmlns:a16="http://schemas.microsoft.com/office/drawing/2014/main" id="{AE9925D2-D6BB-4AB3-B36C-055BA2C7EB98}"/>
              </a:ext>
            </a:extLst>
          </p:cNvPr>
          <p:cNvSpPr/>
          <p:nvPr/>
        </p:nvSpPr>
        <p:spPr>
          <a:xfrm>
            <a:off x="564670" y="2213438"/>
            <a:ext cx="3450850" cy="10149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Not realistic to find minimizer among all possible functions!</a:t>
            </a:r>
          </a:p>
        </p:txBody>
      </p:sp>
      <p:cxnSp>
        <p:nvCxnSpPr>
          <p:cNvPr id="15" name="Straight Arrow Connector 14">
            <a:extLst>
              <a:ext uri="{FF2B5EF4-FFF2-40B4-BE49-F238E27FC236}">
                <a16:creationId xmlns:a16="http://schemas.microsoft.com/office/drawing/2014/main" id="{E1D9EB56-8207-4FFD-9D30-A5742EBE36D5}"/>
              </a:ext>
            </a:extLst>
          </p:cNvPr>
          <p:cNvCxnSpPr>
            <a:cxnSpLocks/>
            <a:stCxn id="11" idx="0"/>
          </p:cNvCxnSpPr>
          <p:nvPr/>
        </p:nvCxnSpPr>
        <p:spPr>
          <a:xfrm flipV="1">
            <a:off x="2290095" y="1733513"/>
            <a:ext cx="1373855" cy="479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bject 2">
            <a:extLst>
              <a:ext uri="{FF2B5EF4-FFF2-40B4-BE49-F238E27FC236}">
                <a16:creationId xmlns:a16="http://schemas.microsoft.com/office/drawing/2014/main" id="{2D2E5F40-1510-4FC0-8249-E566EF4BB22E}"/>
              </a:ext>
            </a:extLst>
          </p:cNvPr>
          <p:cNvSpPr txBox="1"/>
          <p:nvPr/>
        </p:nvSpPr>
        <p:spPr>
          <a:xfrm>
            <a:off x="82551" y="3656293"/>
            <a:ext cx="4572000" cy="2021707"/>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400" dirty="0" err="1"/>
              <a:t>Instead</a:t>
            </a:r>
            <a:r>
              <a:rPr lang="fr-FR" sz="2400" dirty="0"/>
              <a:t>, </a:t>
            </a:r>
            <a:r>
              <a:rPr lang="fr-FR" sz="2400" dirty="0" err="1"/>
              <a:t>minimize</a:t>
            </a:r>
            <a:r>
              <a:rPr lang="fr-FR" sz="2400" dirty="0"/>
              <a:t> in a class </a:t>
            </a:r>
            <a:r>
              <a:rPr lang="en-US" sz="2400" dirty="0"/>
              <a:t>ℱ of parametric functions</a:t>
            </a:r>
          </a:p>
          <a:p>
            <a:pPr marL="342900" indent="-342900">
              <a:spcBef>
                <a:spcPts val="55"/>
              </a:spcBef>
              <a:buFont typeface="Arial" panose="020B0604020202020204" pitchFamily="34" charset="0"/>
              <a:buChar char="•"/>
            </a:pPr>
            <a:r>
              <a:rPr lang="fr-FR" sz="2400" dirty="0"/>
              <a:t> f</a:t>
            </a:r>
            <a:r>
              <a:rPr lang="fr-FR" sz="2400" baseline="30000" dirty="0"/>
              <a:t>*</a:t>
            </a:r>
            <a:r>
              <a:rPr lang="en-US" sz="2400" baseline="-25000" dirty="0"/>
              <a:t>ℱ</a:t>
            </a:r>
            <a:r>
              <a:rPr lang="fr-FR" sz="2400" dirty="0"/>
              <a:t> :=  </a:t>
            </a:r>
            <a:r>
              <a:rPr lang="fr-FR" sz="2400" dirty="0" err="1"/>
              <a:t>Argmin</a:t>
            </a:r>
            <a:r>
              <a:rPr lang="fr-FR" sz="2400" dirty="0"/>
              <a:t> (</a:t>
            </a:r>
            <a:r>
              <a:rPr lang="en-US" sz="2400" dirty="0"/>
              <a:t>𝔼</a:t>
            </a:r>
            <a:r>
              <a:rPr lang="fr-FR" sz="2400" dirty="0"/>
              <a:t>( </a:t>
            </a:r>
            <a:r>
              <a:rPr lang="fr-FR" sz="2400" dirty="0" err="1"/>
              <a:t>loss</a:t>
            </a:r>
            <a:r>
              <a:rPr lang="fr-FR" sz="2400" dirty="0"/>
              <a:t>( f(X), Y))</a:t>
            </a:r>
          </a:p>
          <a:p>
            <a:pPr marL="342900" indent="-342900">
              <a:lnSpc>
                <a:spcPct val="100000"/>
              </a:lnSpc>
              <a:spcBef>
                <a:spcPts val="55"/>
              </a:spcBef>
              <a:buFont typeface="Arial" panose="020B0604020202020204" pitchFamily="34" charset="0"/>
              <a:buChar char="•"/>
            </a:pPr>
            <a:endParaRPr lang="en-US" sz="2800" dirty="0"/>
          </a:p>
          <a:p>
            <a:pPr marL="342900" indent="-342900">
              <a:lnSpc>
                <a:spcPct val="100000"/>
              </a:lnSpc>
              <a:spcBef>
                <a:spcPts val="55"/>
              </a:spcBef>
              <a:buFont typeface="Arial" panose="020B0604020202020204" pitchFamily="34" charset="0"/>
              <a:buChar char="•"/>
            </a:pPr>
            <a:endParaRPr lang="fr-FR" sz="2800" dirty="0"/>
          </a:p>
        </p:txBody>
      </p:sp>
      <p:sp>
        <p:nvSpPr>
          <p:cNvPr id="24" name="Rectangle: Rounded Corners 23">
            <a:extLst>
              <a:ext uri="{FF2B5EF4-FFF2-40B4-BE49-F238E27FC236}">
                <a16:creationId xmlns:a16="http://schemas.microsoft.com/office/drawing/2014/main" id="{6183D0C4-10EB-4A64-9D37-9375C17CEC26}"/>
              </a:ext>
            </a:extLst>
          </p:cNvPr>
          <p:cNvSpPr/>
          <p:nvPr/>
        </p:nvSpPr>
        <p:spPr>
          <a:xfrm>
            <a:off x="4949320" y="2225305"/>
            <a:ext cx="3450850" cy="10149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Cannot compute!  The true distribution is unknown.</a:t>
            </a:r>
          </a:p>
        </p:txBody>
      </p:sp>
      <p:cxnSp>
        <p:nvCxnSpPr>
          <p:cNvPr id="25" name="Straight Arrow Connector 24">
            <a:extLst>
              <a:ext uri="{FF2B5EF4-FFF2-40B4-BE49-F238E27FC236}">
                <a16:creationId xmlns:a16="http://schemas.microsoft.com/office/drawing/2014/main" id="{E229B4F8-EDFB-4864-BE07-8A8C11FE5AFC}"/>
              </a:ext>
            </a:extLst>
          </p:cNvPr>
          <p:cNvCxnSpPr>
            <a:cxnSpLocks/>
            <a:stCxn id="24" idx="0"/>
          </p:cNvCxnSpPr>
          <p:nvPr/>
        </p:nvCxnSpPr>
        <p:spPr>
          <a:xfrm flipH="1" flipV="1">
            <a:off x="4679197" y="1733343"/>
            <a:ext cx="1995548" cy="491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bject 2">
            <a:extLst>
              <a:ext uri="{FF2B5EF4-FFF2-40B4-BE49-F238E27FC236}">
                <a16:creationId xmlns:a16="http://schemas.microsoft.com/office/drawing/2014/main" id="{F7DBE223-61A8-4EDE-9918-3168DF526FBD}"/>
              </a:ext>
            </a:extLst>
          </p:cNvPr>
          <p:cNvSpPr txBox="1"/>
          <p:nvPr/>
        </p:nvSpPr>
        <p:spPr>
          <a:xfrm>
            <a:off x="5676971" y="3412572"/>
            <a:ext cx="6445178" cy="2219197"/>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400" err="1"/>
              <a:t>Instead</a:t>
            </a:r>
            <a:r>
              <a:rPr lang="fr-FR" sz="2400"/>
              <a:t>, </a:t>
            </a:r>
            <a:r>
              <a:rPr lang="fr-FR" sz="2400" err="1"/>
              <a:t>approximate</a:t>
            </a:r>
            <a:r>
              <a:rPr lang="fr-FR" sz="2400"/>
              <a:t> by </a:t>
            </a:r>
            <a:r>
              <a:rPr lang="fr-FR" sz="2400" err="1"/>
              <a:t>average</a:t>
            </a:r>
            <a:r>
              <a:rPr lang="fr-FR" sz="2400"/>
              <a:t> on training set:</a:t>
            </a:r>
          </a:p>
          <a:p>
            <a:pPr lvl="1">
              <a:spcBef>
                <a:spcPts val="55"/>
              </a:spcBef>
            </a:pPr>
            <a:r>
              <a:rPr lang="en-US" sz="2400"/>
              <a:t>𝔼</a:t>
            </a:r>
            <a:r>
              <a:rPr lang="fr-FR" sz="2400"/>
              <a:t>( </a:t>
            </a:r>
            <a:r>
              <a:rPr lang="fr-FR" sz="2400" err="1"/>
              <a:t>loss</a:t>
            </a:r>
            <a:r>
              <a:rPr lang="fr-FR" sz="2400"/>
              <a:t>( f(X), Y  )  ) </a:t>
            </a:r>
            <a:r>
              <a:rPr lang="en-US" sz="2400"/>
              <a:t>≈ 1/n </a:t>
            </a:r>
            <a:r>
              <a:rPr lang="el-GR" sz="3200" b="0" i="0">
                <a:solidFill>
                  <a:srgbClr val="4D5156"/>
                </a:solidFill>
                <a:effectLst/>
                <a:latin typeface="arial" panose="020B0604020202020204" pitchFamily="34" charset="0"/>
              </a:rPr>
              <a:t>Σ</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a:t>
            </a:r>
            <a:r>
              <a:rPr lang="fr-FR" sz="2400" b="0" i="0" err="1">
                <a:solidFill>
                  <a:srgbClr val="4D5156"/>
                </a:solidFill>
                <a:effectLst/>
                <a:latin typeface="arial" panose="020B0604020202020204" pitchFamily="34" charset="0"/>
              </a:rPr>
              <a:t>loss</a:t>
            </a:r>
            <a:r>
              <a:rPr lang="fr-FR" sz="2400" b="0" i="0">
                <a:solidFill>
                  <a:srgbClr val="4D5156"/>
                </a:solidFill>
                <a:effectLst/>
                <a:latin typeface="arial" panose="020B0604020202020204" pitchFamily="34" charset="0"/>
              </a:rPr>
              <a:t>( f(X</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Y</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a:t>
            </a:r>
          </a:p>
          <a:p>
            <a:pPr marL="342900" indent="-342900">
              <a:spcBef>
                <a:spcPts val="55"/>
              </a:spcBef>
              <a:buFont typeface="Arial" panose="020B0604020202020204" pitchFamily="34" charset="0"/>
              <a:buChar char="•"/>
            </a:pPr>
            <a:r>
              <a:rPr lang="fr-FR" sz="2400" err="1"/>
              <a:t>f</a:t>
            </a:r>
            <a:r>
              <a:rPr lang="fr-FR" sz="2400" baseline="-25000" err="1"/>
              <a:t>n</a:t>
            </a:r>
            <a:r>
              <a:rPr lang="fr-FR" sz="2400" baseline="-25000"/>
              <a:t> </a:t>
            </a:r>
            <a:r>
              <a:rPr lang="fr-FR" sz="2400"/>
              <a:t>:=  </a:t>
            </a:r>
            <a:r>
              <a:rPr lang="fr-FR" sz="2400" err="1"/>
              <a:t>Argmin</a:t>
            </a:r>
            <a:r>
              <a:rPr lang="fr-FR" sz="2400"/>
              <a:t> (</a:t>
            </a:r>
            <a:r>
              <a:rPr lang="en-US" sz="2400"/>
              <a:t>1/n</a:t>
            </a:r>
            <a:r>
              <a:rPr lang="fr-FR" sz="2400"/>
              <a:t> </a:t>
            </a:r>
            <a:r>
              <a:rPr lang="el-GR" sz="3200" b="0" i="0">
                <a:solidFill>
                  <a:srgbClr val="4D5156"/>
                </a:solidFill>
                <a:effectLst/>
                <a:latin typeface="arial" panose="020B0604020202020204" pitchFamily="34" charset="0"/>
              </a:rPr>
              <a:t>Σ</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a:t>
            </a:r>
            <a:r>
              <a:rPr lang="fr-FR" sz="2400" b="0" i="0" err="1">
                <a:solidFill>
                  <a:srgbClr val="4D5156"/>
                </a:solidFill>
                <a:effectLst/>
                <a:latin typeface="arial" panose="020B0604020202020204" pitchFamily="34" charset="0"/>
              </a:rPr>
              <a:t>loss</a:t>
            </a:r>
            <a:r>
              <a:rPr lang="fr-FR" sz="2400" b="0" i="0">
                <a:solidFill>
                  <a:srgbClr val="4D5156"/>
                </a:solidFill>
                <a:effectLst/>
                <a:latin typeface="arial" panose="020B0604020202020204" pitchFamily="34" charset="0"/>
              </a:rPr>
              <a:t>( f(X</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Y</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a:t>
            </a:r>
            <a:r>
              <a:rPr lang="fr-FR" sz="2400"/>
              <a:t>  )</a:t>
            </a:r>
          </a:p>
          <a:p>
            <a:pPr marL="342900" indent="-342900">
              <a:lnSpc>
                <a:spcPct val="100000"/>
              </a:lnSpc>
              <a:spcBef>
                <a:spcPts val="55"/>
              </a:spcBef>
              <a:buFont typeface="Arial" panose="020B0604020202020204" pitchFamily="34" charset="0"/>
              <a:buChar char="•"/>
            </a:pPr>
            <a:endParaRPr lang="fr-FR" sz="2400"/>
          </a:p>
          <a:p>
            <a:pPr marL="342900" indent="-342900">
              <a:lnSpc>
                <a:spcPct val="100000"/>
              </a:lnSpc>
              <a:spcBef>
                <a:spcPts val="55"/>
              </a:spcBef>
              <a:buFont typeface="Arial" panose="020B0604020202020204" pitchFamily="34" charset="0"/>
              <a:buChar char="•"/>
            </a:pPr>
            <a:endParaRPr lang="en-US" sz="2800"/>
          </a:p>
        </p:txBody>
      </p:sp>
      <p:sp>
        <p:nvSpPr>
          <p:cNvPr id="29" name="object 2">
            <a:extLst>
              <a:ext uri="{FF2B5EF4-FFF2-40B4-BE49-F238E27FC236}">
                <a16:creationId xmlns:a16="http://schemas.microsoft.com/office/drawing/2014/main" id="{EC574397-F0EB-462D-8BCD-74D730D77585}"/>
              </a:ext>
            </a:extLst>
          </p:cNvPr>
          <p:cNvSpPr txBox="1"/>
          <p:nvPr/>
        </p:nvSpPr>
        <p:spPr>
          <a:xfrm>
            <a:off x="82551" y="5416550"/>
            <a:ext cx="3657599" cy="1652375"/>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400">
                <a:solidFill>
                  <a:schemeClr val="accent1">
                    <a:lumMod val="75000"/>
                  </a:schemeClr>
                </a:solidFill>
              </a:rPr>
              <a:t>Approximation </a:t>
            </a:r>
            <a:r>
              <a:rPr lang="fr-FR" sz="2400" err="1">
                <a:solidFill>
                  <a:schemeClr val="accent1">
                    <a:lumMod val="75000"/>
                  </a:schemeClr>
                </a:solidFill>
              </a:rPr>
              <a:t>error</a:t>
            </a:r>
            <a:r>
              <a:rPr lang="fr-FR" sz="2400">
                <a:solidFill>
                  <a:schemeClr val="accent1">
                    <a:lumMod val="75000"/>
                  </a:schemeClr>
                </a:solidFill>
              </a:rPr>
              <a:t>:</a:t>
            </a:r>
          </a:p>
          <a:p>
            <a:pPr lvl="1">
              <a:spcBef>
                <a:spcPts val="55"/>
              </a:spcBef>
            </a:pPr>
            <a:r>
              <a:rPr lang="en-US" sz="2400"/>
              <a:t>𝔼</a:t>
            </a:r>
            <a:r>
              <a:rPr lang="fr-FR" sz="2400"/>
              <a:t>(</a:t>
            </a:r>
            <a:r>
              <a:rPr lang="fr-FR" sz="2400" err="1"/>
              <a:t>loss</a:t>
            </a:r>
            <a:r>
              <a:rPr lang="fr-FR" sz="2400"/>
              <a:t>(f</a:t>
            </a:r>
            <a:r>
              <a:rPr lang="fr-FR" sz="2400" baseline="30000"/>
              <a:t>*</a:t>
            </a:r>
            <a:r>
              <a:rPr lang="en-US" sz="2400" baseline="-25000"/>
              <a:t>ℱ</a:t>
            </a:r>
            <a:r>
              <a:rPr lang="fr-FR" sz="2400"/>
              <a:t> )) - </a:t>
            </a:r>
            <a:r>
              <a:rPr lang="en-US" sz="2400"/>
              <a:t>𝔼</a:t>
            </a:r>
            <a:r>
              <a:rPr lang="fr-FR" sz="2400"/>
              <a:t>(</a:t>
            </a:r>
            <a:r>
              <a:rPr lang="fr-FR" sz="2400" err="1"/>
              <a:t>loss</a:t>
            </a:r>
            <a:r>
              <a:rPr lang="fr-FR" sz="2400"/>
              <a:t>(f</a:t>
            </a:r>
            <a:r>
              <a:rPr lang="fr-FR" sz="2400" baseline="30000"/>
              <a:t>*</a:t>
            </a:r>
            <a:r>
              <a:rPr lang="fr-FR" sz="2400"/>
              <a:t>))</a:t>
            </a:r>
          </a:p>
          <a:p>
            <a:pPr marL="342900" indent="-342900">
              <a:lnSpc>
                <a:spcPct val="100000"/>
              </a:lnSpc>
              <a:spcBef>
                <a:spcPts val="55"/>
              </a:spcBef>
              <a:buFont typeface="Arial" panose="020B0604020202020204" pitchFamily="34" charset="0"/>
              <a:buChar char="•"/>
            </a:pPr>
            <a:endParaRPr lang="en-US" sz="2800"/>
          </a:p>
          <a:p>
            <a:pPr marL="342900" indent="-342900">
              <a:lnSpc>
                <a:spcPct val="100000"/>
              </a:lnSpc>
              <a:spcBef>
                <a:spcPts val="55"/>
              </a:spcBef>
              <a:buFont typeface="Arial" panose="020B0604020202020204" pitchFamily="34" charset="0"/>
              <a:buChar char="•"/>
            </a:pPr>
            <a:endParaRPr lang="fr-FR" sz="2800"/>
          </a:p>
        </p:txBody>
      </p:sp>
      <p:sp>
        <p:nvSpPr>
          <p:cNvPr id="30" name="object 2">
            <a:extLst>
              <a:ext uri="{FF2B5EF4-FFF2-40B4-BE49-F238E27FC236}">
                <a16:creationId xmlns:a16="http://schemas.microsoft.com/office/drawing/2014/main" id="{1776B9D0-02CA-4D4C-A840-C82DC8CF4533}"/>
              </a:ext>
            </a:extLst>
          </p:cNvPr>
          <p:cNvSpPr txBox="1"/>
          <p:nvPr/>
        </p:nvSpPr>
        <p:spPr>
          <a:xfrm>
            <a:off x="5676971" y="5362404"/>
            <a:ext cx="4082979" cy="1652375"/>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400">
                <a:solidFill>
                  <a:schemeClr val="accent1">
                    <a:lumMod val="75000"/>
                  </a:schemeClr>
                </a:solidFill>
              </a:rPr>
              <a:t>Estimation </a:t>
            </a:r>
            <a:r>
              <a:rPr lang="fr-FR" sz="2400" err="1">
                <a:solidFill>
                  <a:schemeClr val="accent1">
                    <a:lumMod val="75000"/>
                  </a:schemeClr>
                </a:solidFill>
              </a:rPr>
              <a:t>error</a:t>
            </a:r>
            <a:r>
              <a:rPr lang="fr-FR" sz="2400">
                <a:solidFill>
                  <a:schemeClr val="accent1">
                    <a:lumMod val="75000"/>
                  </a:schemeClr>
                </a:solidFill>
              </a:rPr>
              <a:t>:</a:t>
            </a:r>
          </a:p>
          <a:p>
            <a:pPr lvl="1">
              <a:spcBef>
                <a:spcPts val="55"/>
              </a:spcBef>
            </a:pPr>
            <a:r>
              <a:rPr lang="en-US" sz="2400"/>
              <a:t>𝔼</a:t>
            </a:r>
            <a:r>
              <a:rPr lang="fr-FR" sz="2400"/>
              <a:t>( </a:t>
            </a:r>
            <a:r>
              <a:rPr lang="fr-FR" sz="2400" err="1"/>
              <a:t>loss</a:t>
            </a:r>
            <a:r>
              <a:rPr lang="fr-FR" sz="2400"/>
              <a:t>(</a:t>
            </a:r>
            <a:r>
              <a:rPr lang="fr-FR" sz="2400" err="1"/>
              <a:t>f</a:t>
            </a:r>
            <a:r>
              <a:rPr lang="fr-FR" sz="2400" baseline="-25000" err="1"/>
              <a:t>n</a:t>
            </a:r>
            <a:r>
              <a:rPr lang="fr-FR" sz="2400"/>
              <a:t>)) - </a:t>
            </a:r>
            <a:r>
              <a:rPr lang="en-US" sz="2400"/>
              <a:t>𝔼</a:t>
            </a:r>
            <a:r>
              <a:rPr lang="fr-FR" sz="2400"/>
              <a:t>(</a:t>
            </a:r>
            <a:r>
              <a:rPr lang="fr-FR" sz="2400" err="1"/>
              <a:t>loss</a:t>
            </a:r>
            <a:r>
              <a:rPr lang="fr-FR" sz="2400"/>
              <a:t>(f</a:t>
            </a:r>
            <a:r>
              <a:rPr lang="fr-FR" sz="2400" baseline="30000"/>
              <a:t>*</a:t>
            </a:r>
            <a:r>
              <a:rPr lang="en-US" sz="2400" baseline="-25000"/>
              <a:t>ℱ</a:t>
            </a:r>
            <a:r>
              <a:rPr lang="fr-FR" sz="2400" baseline="30000"/>
              <a:t> </a:t>
            </a:r>
            <a:r>
              <a:rPr lang="fr-FR" sz="2400"/>
              <a:t>) )</a:t>
            </a:r>
          </a:p>
          <a:p>
            <a:pPr marL="342900" indent="-342900">
              <a:lnSpc>
                <a:spcPct val="100000"/>
              </a:lnSpc>
              <a:spcBef>
                <a:spcPts val="55"/>
              </a:spcBef>
              <a:buFont typeface="Arial" panose="020B0604020202020204" pitchFamily="34" charset="0"/>
              <a:buChar char="•"/>
            </a:pPr>
            <a:endParaRPr lang="en-US" sz="2800"/>
          </a:p>
          <a:p>
            <a:pPr marL="342900" indent="-342900">
              <a:lnSpc>
                <a:spcPct val="100000"/>
              </a:lnSpc>
              <a:spcBef>
                <a:spcPts val="55"/>
              </a:spcBef>
              <a:buFont typeface="Arial" panose="020B0604020202020204" pitchFamily="34" charset="0"/>
              <a:buChar char="•"/>
            </a:pPr>
            <a:endParaRPr lang="fr-FR" sz="2800"/>
          </a:p>
        </p:txBody>
      </p:sp>
      <p:sp>
        <p:nvSpPr>
          <p:cNvPr id="16" name="object 2">
            <a:extLst>
              <a:ext uri="{FF2B5EF4-FFF2-40B4-BE49-F238E27FC236}">
                <a16:creationId xmlns:a16="http://schemas.microsoft.com/office/drawing/2014/main" id="{22CC9F61-59A0-4731-ADA5-2C6BE7EC0253}"/>
              </a:ext>
            </a:extLst>
          </p:cNvPr>
          <p:cNvSpPr txBox="1"/>
          <p:nvPr/>
        </p:nvSpPr>
        <p:spPr>
          <a:xfrm>
            <a:off x="1454150" y="4804591"/>
            <a:ext cx="1295400" cy="321242"/>
          </a:xfrm>
          <a:prstGeom prst="rect">
            <a:avLst/>
          </a:prstGeom>
        </p:spPr>
        <p:txBody>
          <a:bodyPr vert="horz" wrap="square" lIns="0" tIns="13335" rIns="0" bIns="0" rtlCol="0">
            <a:spAutoFit/>
          </a:bodyPr>
          <a:lstStyle/>
          <a:p>
            <a:pPr>
              <a:lnSpc>
                <a:spcPct val="100000"/>
              </a:lnSpc>
              <a:spcBef>
                <a:spcPts val="55"/>
              </a:spcBef>
            </a:pPr>
            <a:r>
              <a:rPr lang="en-US" sz="2000" b="0" i="0">
                <a:solidFill>
                  <a:srgbClr val="202124"/>
                </a:solidFill>
                <a:effectLst/>
                <a:latin typeface="arial" panose="020B0604020202020204" pitchFamily="34" charset="0"/>
              </a:rPr>
              <a:t>f ∈ </a:t>
            </a:r>
            <a:r>
              <a:rPr lang="en-US" sz="2000"/>
              <a:t>ℱ</a:t>
            </a:r>
            <a:endParaRPr lang="fr-FR" sz="2000"/>
          </a:p>
        </p:txBody>
      </p:sp>
      <p:sp>
        <p:nvSpPr>
          <p:cNvPr id="17" name="object 2">
            <a:extLst>
              <a:ext uri="{FF2B5EF4-FFF2-40B4-BE49-F238E27FC236}">
                <a16:creationId xmlns:a16="http://schemas.microsoft.com/office/drawing/2014/main" id="{4AE788D7-049E-4BF6-AB71-AD1DA87C90F5}"/>
              </a:ext>
            </a:extLst>
          </p:cNvPr>
          <p:cNvSpPr txBox="1"/>
          <p:nvPr/>
        </p:nvSpPr>
        <p:spPr>
          <a:xfrm>
            <a:off x="3044780" y="1763117"/>
            <a:ext cx="1882011" cy="321242"/>
          </a:xfrm>
          <a:prstGeom prst="rect">
            <a:avLst/>
          </a:prstGeom>
        </p:spPr>
        <p:txBody>
          <a:bodyPr vert="horz" wrap="square" lIns="0" tIns="13335" rIns="0" bIns="0" rtlCol="0">
            <a:spAutoFit/>
          </a:bodyPr>
          <a:lstStyle/>
          <a:p>
            <a:pPr>
              <a:lnSpc>
                <a:spcPct val="100000"/>
              </a:lnSpc>
              <a:spcBef>
                <a:spcPts val="55"/>
              </a:spcBef>
            </a:pPr>
            <a:r>
              <a:rPr lang="en-US" sz="2000" b="0" i="0">
                <a:solidFill>
                  <a:srgbClr val="202124"/>
                </a:solidFill>
                <a:effectLst/>
                <a:latin typeface="arial" panose="020B0604020202020204" pitchFamily="34" charset="0"/>
              </a:rPr>
              <a:t>f ∈ </a:t>
            </a:r>
            <a:r>
              <a:rPr lang="en-US" sz="2000"/>
              <a:t>All functions</a:t>
            </a:r>
            <a:endParaRPr lang="fr-FR" sz="2000"/>
          </a:p>
        </p:txBody>
      </p:sp>
      <p:sp>
        <p:nvSpPr>
          <p:cNvPr id="18" name="Rectangle: Rounded Corners 17">
            <a:extLst>
              <a:ext uri="{FF2B5EF4-FFF2-40B4-BE49-F238E27FC236}">
                <a16:creationId xmlns:a16="http://schemas.microsoft.com/office/drawing/2014/main" id="{3209B135-ACB2-4CF6-B781-449B4A751AF6}"/>
              </a:ext>
            </a:extLst>
          </p:cNvPr>
          <p:cNvSpPr/>
          <p:nvPr/>
        </p:nvSpPr>
        <p:spPr>
          <a:xfrm>
            <a:off x="370147" y="6336372"/>
            <a:ext cx="2944625" cy="3320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Because </a:t>
            </a:r>
            <a:r>
              <a:rPr lang="fr-FR" sz="1800"/>
              <a:t>f</a:t>
            </a:r>
            <a:r>
              <a:rPr lang="fr-FR" sz="1800" baseline="30000"/>
              <a:t>*</a:t>
            </a:r>
            <a:r>
              <a:rPr lang="en-US"/>
              <a:t> not in </a:t>
            </a:r>
            <a:r>
              <a:rPr lang="en-US" sz="1800"/>
              <a:t>ℱ</a:t>
            </a:r>
            <a:endParaRPr lang="en-US"/>
          </a:p>
        </p:txBody>
      </p:sp>
      <p:sp>
        <p:nvSpPr>
          <p:cNvPr id="19" name="Rectangle: Rounded Corners 18">
            <a:extLst>
              <a:ext uri="{FF2B5EF4-FFF2-40B4-BE49-F238E27FC236}">
                <a16:creationId xmlns:a16="http://schemas.microsoft.com/office/drawing/2014/main" id="{1DED3AFC-C5B0-4854-A334-3646775AEFD6}"/>
              </a:ext>
            </a:extLst>
          </p:cNvPr>
          <p:cNvSpPr/>
          <p:nvPr/>
        </p:nvSpPr>
        <p:spPr>
          <a:xfrm>
            <a:off x="5756542" y="6264171"/>
            <a:ext cx="3581400" cy="40343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a:t>Not </a:t>
            </a:r>
            <a:r>
              <a:rPr lang="fr-FR" err="1"/>
              <a:t>enough</a:t>
            </a:r>
            <a:r>
              <a:rPr lang="fr-FR"/>
              <a:t> data to </a:t>
            </a:r>
            <a:r>
              <a:rPr lang="fr-FR" err="1"/>
              <a:t>identify</a:t>
            </a:r>
            <a:r>
              <a:rPr lang="fr-FR"/>
              <a:t> </a:t>
            </a:r>
            <a:r>
              <a:rPr lang="fr-FR" sz="1800"/>
              <a:t>f</a:t>
            </a:r>
            <a:r>
              <a:rPr lang="fr-FR" sz="1800" baseline="30000"/>
              <a:t>*</a:t>
            </a:r>
            <a:r>
              <a:rPr lang="en-US" sz="1800" baseline="-25000"/>
              <a:t>ℱ</a:t>
            </a:r>
            <a:endParaRPr lang="en-US"/>
          </a:p>
        </p:txBody>
      </p:sp>
      <p:sp>
        <p:nvSpPr>
          <p:cNvPr id="21" name="object 2">
            <a:extLst>
              <a:ext uri="{FF2B5EF4-FFF2-40B4-BE49-F238E27FC236}">
                <a16:creationId xmlns:a16="http://schemas.microsoft.com/office/drawing/2014/main" id="{9B0ABD37-03D3-45E2-A3ED-B4D3C2A061BD}"/>
              </a:ext>
            </a:extLst>
          </p:cNvPr>
          <p:cNvSpPr txBox="1"/>
          <p:nvPr/>
        </p:nvSpPr>
        <p:spPr>
          <a:xfrm>
            <a:off x="6788150" y="4794378"/>
            <a:ext cx="1295400" cy="321242"/>
          </a:xfrm>
          <a:prstGeom prst="rect">
            <a:avLst/>
          </a:prstGeom>
        </p:spPr>
        <p:txBody>
          <a:bodyPr vert="horz" wrap="square" lIns="0" tIns="13335" rIns="0" bIns="0" rtlCol="0">
            <a:spAutoFit/>
          </a:bodyPr>
          <a:lstStyle/>
          <a:p>
            <a:pPr>
              <a:lnSpc>
                <a:spcPct val="100000"/>
              </a:lnSpc>
              <a:spcBef>
                <a:spcPts val="55"/>
              </a:spcBef>
            </a:pPr>
            <a:r>
              <a:rPr lang="en-US" sz="2000" b="0" i="0">
                <a:solidFill>
                  <a:srgbClr val="202124"/>
                </a:solidFill>
                <a:effectLst/>
                <a:latin typeface="arial" panose="020B0604020202020204" pitchFamily="34" charset="0"/>
              </a:rPr>
              <a:t>f ∈ </a:t>
            </a:r>
            <a:r>
              <a:rPr lang="en-US" sz="2000"/>
              <a:t>ℱ</a:t>
            </a:r>
            <a:endParaRPr lang="fr-FR" sz="2000"/>
          </a:p>
        </p:txBody>
      </p:sp>
    </p:spTree>
    <p:extLst>
      <p:ext uri="{BB962C8B-B14F-4D97-AF65-F5344CB8AC3E}">
        <p14:creationId xmlns:p14="http://schemas.microsoft.com/office/powerpoint/2010/main" val="394614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21550" y="368284"/>
            <a:ext cx="4959350" cy="1590820"/>
          </a:xfrm>
          <a:prstGeom prst="rect">
            <a:avLst/>
          </a:prstGeom>
        </p:spPr>
        <p:txBody>
          <a:bodyPr vert="horz" wrap="square" lIns="0" tIns="13335" rIns="0" bIns="0" rtlCol="0">
            <a:spAutoFit/>
          </a:bodyPr>
          <a:lstStyle/>
          <a:p>
            <a:pPr>
              <a:spcBef>
                <a:spcPts val="55"/>
              </a:spcBef>
            </a:pPr>
            <a:r>
              <a:rPr lang="fr-FR" sz="2400"/>
              <a:t>f</a:t>
            </a:r>
            <a:r>
              <a:rPr lang="fr-FR" sz="2400" baseline="30000"/>
              <a:t>*</a:t>
            </a:r>
            <a:r>
              <a:rPr lang="fr-FR" sz="2400"/>
              <a:t> :=  </a:t>
            </a:r>
            <a:r>
              <a:rPr lang="fr-FR" sz="2400" err="1"/>
              <a:t>Argmin</a:t>
            </a:r>
            <a:r>
              <a:rPr lang="fr-FR" sz="2400"/>
              <a:t> (</a:t>
            </a:r>
            <a:r>
              <a:rPr lang="en-US" sz="2400"/>
              <a:t>𝔼</a:t>
            </a:r>
            <a:r>
              <a:rPr lang="fr-FR" sz="2400"/>
              <a:t>( </a:t>
            </a:r>
            <a:r>
              <a:rPr lang="fr-FR" sz="2400" err="1"/>
              <a:t>loss</a:t>
            </a:r>
            <a:r>
              <a:rPr lang="fr-FR" sz="2400"/>
              <a:t>( f(X), Y  )  )</a:t>
            </a:r>
          </a:p>
          <a:p>
            <a:pPr>
              <a:spcBef>
                <a:spcPts val="55"/>
              </a:spcBef>
            </a:pPr>
            <a:r>
              <a:rPr lang="fr-FR" sz="2400"/>
              <a:t> </a:t>
            </a:r>
          </a:p>
          <a:p>
            <a:pPr>
              <a:spcBef>
                <a:spcPts val="55"/>
              </a:spcBef>
            </a:pPr>
            <a:r>
              <a:rPr lang="fr-FR" sz="2400" err="1"/>
              <a:t>f</a:t>
            </a:r>
            <a:r>
              <a:rPr lang="fr-FR" sz="2400" baseline="-25000" err="1"/>
              <a:t>n</a:t>
            </a:r>
            <a:r>
              <a:rPr lang="fr-FR" sz="2400"/>
              <a:t> :=  </a:t>
            </a:r>
            <a:r>
              <a:rPr lang="fr-FR" sz="2400" err="1"/>
              <a:t>Argmin</a:t>
            </a:r>
            <a:r>
              <a:rPr lang="fr-FR" sz="2400"/>
              <a:t> (</a:t>
            </a:r>
            <a:r>
              <a:rPr lang="en-US" sz="2400"/>
              <a:t>1/n</a:t>
            </a:r>
            <a:r>
              <a:rPr lang="fr-FR" sz="2400"/>
              <a:t> </a:t>
            </a:r>
            <a:r>
              <a:rPr lang="el-GR" sz="2400" b="0" i="0">
                <a:solidFill>
                  <a:srgbClr val="4D5156"/>
                </a:solidFill>
                <a:effectLst/>
                <a:latin typeface="arial" panose="020B0604020202020204" pitchFamily="34" charset="0"/>
              </a:rPr>
              <a:t>Σ</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a:t>
            </a:r>
            <a:r>
              <a:rPr lang="fr-FR" sz="2400" b="0" i="0" err="1">
                <a:solidFill>
                  <a:srgbClr val="4D5156"/>
                </a:solidFill>
                <a:effectLst/>
                <a:latin typeface="arial" panose="020B0604020202020204" pitchFamily="34" charset="0"/>
              </a:rPr>
              <a:t>loss</a:t>
            </a:r>
            <a:r>
              <a:rPr lang="fr-FR" sz="2400" b="0" i="0">
                <a:solidFill>
                  <a:srgbClr val="4D5156"/>
                </a:solidFill>
                <a:effectLst/>
                <a:latin typeface="arial" panose="020B0604020202020204" pitchFamily="34" charset="0"/>
              </a:rPr>
              <a:t>( f(X</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Y</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a:t>
            </a:r>
            <a:r>
              <a:rPr lang="fr-FR" sz="2400"/>
              <a:t>  )</a:t>
            </a:r>
          </a:p>
          <a:p>
            <a:pPr>
              <a:lnSpc>
                <a:spcPct val="100000"/>
              </a:lnSpc>
              <a:spcBef>
                <a:spcPts val="55"/>
              </a:spcBef>
            </a:pPr>
            <a:r>
              <a:rPr lang="fr-FR" sz="2800"/>
              <a:t> </a:t>
            </a:r>
          </a:p>
        </p:txBody>
      </p:sp>
      <p:sp>
        <p:nvSpPr>
          <p:cNvPr id="3" name="Title 1">
            <a:extLst>
              <a:ext uri="{FF2B5EF4-FFF2-40B4-BE49-F238E27FC236}">
                <a16:creationId xmlns:a16="http://schemas.microsoft.com/office/drawing/2014/main" id="{875725B8-E8DC-4204-81A5-7DCC3E98267B}"/>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Model selection tradeoffs</a:t>
            </a:r>
          </a:p>
        </p:txBody>
      </p:sp>
      <p:pic>
        <p:nvPicPr>
          <p:cNvPr id="16" name="object 2">
            <a:extLst>
              <a:ext uri="{FF2B5EF4-FFF2-40B4-BE49-F238E27FC236}">
                <a16:creationId xmlns:a16="http://schemas.microsoft.com/office/drawing/2014/main" id="{2D50861F-DB87-471E-8F09-E361916B2466}"/>
              </a:ext>
            </a:extLst>
          </p:cNvPr>
          <p:cNvPicPr/>
          <p:nvPr/>
        </p:nvPicPr>
        <p:blipFill>
          <a:blip r:embed="rId2" cstate="print"/>
          <a:stretch>
            <a:fillRect/>
          </a:stretch>
        </p:blipFill>
        <p:spPr>
          <a:xfrm>
            <a:off x="996950" y="3511550"/>
            <a:ext cx="5943600" cy="2348088"/>
          </a:xfrm>
          <a:prstGeom prst="rect">
            <a:avLst/>
          </a:prstGeom>
        </p:spPr>
      </p:pic>
      <p:sp>
        <p:nvSpPr>
          <p:cNvPr id="17" name="object 2">
            <a:extLst>
              <a:ext uri="{FF2B5EF4-FFF2-40B4-BE49-F238E27FC236}">
                <a16:creationId xmlns:a16="http://schemas.microsoft.com/office/drawing/2014/main" id="{A643A28C-16F5-401A-80EB-031B19C54E75}"/>
              </a:ext>
            </a:extLst>
          </p:cNvPr>
          <p:cNvSpPr txBox="1"/>
          <p:nvPr/>
        </p:nvSpPr>
        <p:spPr>
          <a:xfrm>
            <a:off x="463549" y="1163694"/>
            <a:ext cx="10588485" cy="2798843"/>
          </a:xfrm>
          <a:prstGeom prst="rect">
            <a:avLst/>
          </a:prstGeom>
        </p:spPr>
        <p:txBody>
          <a:bodyPr vert="horz" wrap="square" lIns="0" tIns="13335" rIns="0" bIns="0" rtlCol="0">
            <a:spAutoFit/>
          </a:bodyPr>
          <a:lstStyle/>
          <a:p>
            <a:pPr>
              <a:lnSpc>
                <a:spcPct val="100000"/>
              </a:lnSpc>
              <a:spcBef>
                <a:spcPts val="55"/>
              </a:spcBef>
            </a:pPr>
            <a:r>
              <a:rPr lang="fr-FR" sz="2400" b="1" dirty="0">
                <a:solidFill>
                  <a:srgbClr val="002060"/>
                </a:solidFill>
              </a:rPr>
              <a:t>For a </a:t>
            </a:r>
            <a:r>
              <a:rPr lang="fr-FR" sz="2400" b="1" dirty="0" err="1">
                <a:solidFill>
                  <a:srgbClr val="002060"/>
                </a:solidFill>
              </a:rPr>
              <a:t>given</a:t>
            </a:r>
            <a:r>
              <a:rPr lang="fr-FR" sz="2400" b="1" dirty="0">
                <a:solidFill>
                  <a:srgbClr val="002060"/>
                </a:solidFill>
              </a:rPr>
              <a:t> </a:t>
            </a:r>
            <a:r>
              <a:rPr lang="fr-FR" sz="2400" b="1" dirty="0" err="1">
                <a:solidFill>
                  <a:srgbClr val="002060"/>
                </a:solidFill>
              </a:rPr>
              <a:t>dataset</a:t>
            </a:r>
            <a:r>
              <a:rPr lang="fr-FR" sz="2400" b="1" dirty="0">
                <a:solidFill>
                  <a:srgbClr val="002060"/>
                </a:solidFill>
              </a:rPr>
              <a:t> of size n</a:t>
            </a:r>
          </a:p>
          <a:p>
            <a:pPr>
              <a:lnSpc>
                <a:spcPct val="100000"/>
              </a:lnSpc>
              <a:spcBef>
                <a:spcPts val="55"/>
              </a:spcBef>
            </a:pPr>
            <a:r>
              <a:rPr lang="fr-FR" sz="2400" dirty="0" err="1">
                <a:solidFill>
                  <a:srgbClr val="002060"/>
                </a:solidFill>
              </a:rPr>
              <a:t>Error</a:t>
            </a:r>
            <a:r>
              <a:rPr lang="fr-FR" sz="2400" dirty="0">
                <a:solidFill>
                  <a:srgbClr val="002060"/>
                </a:solidFill>
              </a:rPr>
              <a:t> </a:t>
            </a:r>
            <a:r>
              <a:rPr lang="fr-FR" sz="2400" dirty="0" err="1">
                <a:solidFill>
                  <a:srgbClr val="002060"/>
                </a:solidFill>
              </a:rPr>
              <a:t>decomposition</a:t>
            </a:r>
            <a:r>
              <a:rPr lang="fr-FR" sz="2400" dirty="0">
                <a:solidFill>
                  <a:srgbClr val="002060"/>
                </a:solidFill>
              </a:rPr>
              <a:t>:</a:t>
            </a:r>
          </a:p>
          <a:p>
            <a:pPr>
              <a:lnSpc>
                <a:spcPct val="100000"/>
              </a:lnSpc>
              <a:spcBef>
                <a:spcPts val="55"/>
              </a:spcBef>
            </a:pPr>
            <a:endParaRPr lang="fr-FR" sz="2400" dirty="0"/>
          </a:p>
          <a:p>
            <a:pPr>
              <a:lnSpc>
                <a:spcPct val="100000"/>
              </a:lnSpc>
              <a:spcBef>
                <a:spcPts val="55"/>
              </a:spcBef>
            </a:pPr>
            <a:r>
              <a:rPr lang="en-US" sz="2400" dirty="0"/>
              <a:t>| 𝔼</a:t>
            </a:r>
            <a:r>
              <a:rPr lang="fr-FR" sz="2400" dirty="0"/>
              <a:t>(</a:t>
            </a:r>
            <a:r>
              <a:rPr lang="fr-FR" sz="2400" dirty="0" err="1"/>
              <a:t>loss</a:t>
            </a:r>
            <a:r>
              <a:rPr lang="fr-FR" sz="2400" dirty="0"/>
              <a:t>( </a:t>
            </a:r>
            <a:r>
              <a:rPr lang="fr-FR" sz="2400" dirty="0" err="1"/>
              <a:t>f</a:t>
            </a:r>
            <a:r>
              <a:rPr lang="fr-FR" sz="2400" baseline="-25000" dirty="0" err="1"/>
              <a:t>n</a:t>
            </a:r>
            <a:r>
              <a:rPr lang="fr-FR" sz="2400" dirty="0"/>
              <a:t> )) - </a:t>
            </a:r>
            <a:r>
              <a:rPr lang="en-US" sz="2400" dirty="0"/>
              <a:t>𝔼</a:t>
            </a:r>
            <a:r>
              <a:rPr lang="fr-FR" sz="2400" dirty="0"/>
              <a:t>(</a:t>
            </a:r>
            <a:r>
              <a:rPr lang="fr-FR" sz="2400" dirty="0" err="1"/>
              <a:t>loss</a:t>
            </a:r>
            <a:r>
              <a:rPr lang="fr-FR" sz="2400" dirty="0"/>
              <a:t>( f</a:t>
            </a:r>
            <a:r>
              <a:rPr lang="fr-FR" sz="2400" baseline="30000" dirty="0"/>
              <a:t>* </a:t>
            </a:r>
            <a:r>
              <a:rPr lang="fr-FR" sz="2400" dirty="0"/>
              <a:t>)) |  = </a:t>
            </a:r>
            <a:r>
              <a:rPr lang="en-US" sz="2400" dirty="0">
                <a:solidFill>
                  <a:schemeClr val="accent1">
                    <a:lumMod val="75000"/>
                  </a:schemeClr>
                </a:solidFill>
              </a:rPr>
              <a:t>| 𝔼</a:t>
            </a:r>
            <a:r>
              <a:rPr lang="fr-FR" sz="2400" dirty="0">
                <a:solidFill>
                  <a:schemeClr val="accent1">
                    <a:lumMod val="75000"/>
                  </a:schemeClr>
                </a:solidFill>
              </a:rPr>
              <a:t>(</a:t>
            </a:r>
            <a:r>
              <a:rPr lang="fr-FR" sz="2400" dirty="0" err="1">
                <a:solidFill>
                  <a:schemeClr val="accent1">
                    <a:lumMod val="75000"/>
                  </a:schemeClr>
                </a:solidFill>
              </a:rPr>
              <a:t>loss</a:t>
            </a:r>
            <a:r>
              <a:rPr lang="fr-FR" sz="2400" dirty="0">
                <a:solidFill>
                  <a:schemeClr val="accent1">
                    <a:lumMod val="75000"/>
                  </a:schemeClr>
                </a:solidFill>
              </a:rPr>
              <a:t>( f</a:t>
            </a:r>
            <a:r>
              <a:rPr lang="fr-FR" sz="2400" baseline="30000" dirty="0">
                <a:solidFill>
                  <a:schemeClr val="accent1">
                    <a:lumMod val="75000"/>
                  </a:schemeClr>
                </a:solidFill>
              </a:rPr>
              <a:t>*</a:t>
            </a:r>
            <a:r>
              <a:rPr lang="en-US" sz="2400" baseline="-25000" dirty="0">
                <a:solidFill>
                  <a:schemeClr val="accent1">
                    <a:lumMod val="75000"/>
                  </a:schemeClr>
                </a:solidFill>
              </a:rPr>
              <a:t>ℱ</a:t>
            </a:r>
            <a:r>
              <a:rPr lang="fr-FR" sz="2400" dirty="0">
                <a:solidFill>
                  <a:schemeClr val="accent1">
                    <a:lumMod val="75000"/>
                  </a:schemeClr>
                </a:solidFill>
              </a:rPr>
              <a:t> )) - </a:t>
            </a:r>
            <a:r>
              <a:rPr lang="en-US" sz="2400" dirty="0">
                <a:solidFill>
                  <a:schemeClr val="accent1">
                    <a:lumMod val="75000"/>
                  </a:schemeClr>
                </a:solidFill>
              </a:rPr>
              <a:t>𝔼</a:t>
            </a:r>
            <a:r>
              <a:rPr lang="fr-FR" sz="2400" dirty="0">
                <a:solidFill>
                  <a:schemeClr val="accent1">
                    <a:lumMod val="75000"/>
                  </a:schemeClr>
                </a:solidFill>
              </a:rPr>
              <a:t>(</a:t>
            </a:r>
            <a:r>
              <a:rPr lang="fr-FR" sz="2400" dirty="0" err="1">
                <a:solidFill>
                  <a:schemeClr val="accent1">
                    <a:lumMod val="75000"/>
                  </a:schemeClr>
                </a:solidFill>
              </a:rPr>
              <a:t>loss</a:t>
            </a:r>
            <a:r>
              <a:rPr lang="fr-FR" sz="2400" dirty="0">
                <a:solidFill>
                  <a:schemeClr val="accent1">
                    <a:lumMod val="75000"/>
                  </a:schemeClr>
                </a:solidFill>
              </a:rPr>
              <a:t>(f</a:t>
            </a:r>
            <a:r>
              <a:rPr lang="fr-FR" sz="2400" baseline="30000" dirty="0">
                <a:solidFill>
                  <a:schemeClr val="accent1">
                    <a:lumMod val="75000"/>
                  </a:schemeClr>
                </a:solidFill>
              </a:rPr>
              <a:t>*</a:t>
            </a:r>
            <a:r>
              <a:rPr lang="fr-FR" sz="2400" dirty="0">
                <a:solidFill>
                  <a:schemeClr val="accent1">
                    <a:lumMod val="75000"/>
                  </a:schemeClr>
                </a:solidFill>
              </a:rPr>
              <a:t> )) |    Approximation </a:t>
            </a:r>
            <a:r>
              <a:rPr lang="fr-FR" sz="2400" dirty="0" err="1">
                <a:solidFill>
                  <a:schemeClr val="accent1">
                    <a:lumMod val="75000"/>
                  </a:schemeClr>
                </a:solidFill>
              </a:rPr>
              <a:t>error</a:t>
            </a:r>
            <a:endParaRPr lang="fr-FR" sz="2400" dirty="0">
              <a:solidFill>
                <a:schemeClr val="accent1">
                  <a:lumMod val="75000"/>
                </a:schemeClr>
              </a:solidFill>
            </a:endParaRPr>
          </a:p>
          <a:p>
            <a:pPr lvl="1">
              <a:spcBef>
                <a:spcPts val="55"/>
              </a:spcBef>
            </a:pPr>
            <a:r>
              <a:rPr lang="fr-FR" sz="2400" dirty="0">
                <a:solidFill>
                  <a:schemeClr val="accent6">
                    <a:lumMod val="50000"/>
                  </a:schemeClr>
                </a:solidFill>
              </a:rPr>
              <a:t>                                            + </a:t>
            </a:r>
            <a:r>
              <a:rPr lang="en-US" sz="2400" dirty="0">
                <a:solidFill>
                  <a:schemeClr val="accent6">
                    <a:lumMod val="50000"/>
                  </a:schemeClr>
                </a:solidFill>
              </a:rPr>
              <a:t>| 𝔼</a:t>
            </a:r>
            <a:r>
              <a:rPr lang="fr-FR" sz="2400" dirty="0">
                <a:solidFill>
                  <a:schemeClr val="accent6">
                    <a:lumMod val="50000"/>
                  </a:schemeClr>
                </a:solidFill>
              </a:rPr>
              <a:t>(</a:t>
            </a:r>
            <a:r>
              <a:rPr lang="fr-FR" sz="2400" dirty="0" err="1">
                <a:solidFill>
                  <a:schemeClr val="accent6">
                    <a:lumMod val="50000"/>
                  </a:schemeClr>
                </a:solidFill>
              </a:rPr>
              <a:t>loss</a:t>
            </a:r>
            <a:r>
              <a:rPr lang="fr-FR" sz="2400" dirty="0">
                <a:solidFill>
                  <a:schemeClr val="accent6">
                    <a:lumMod val="50000"/>
                  </a:schemeClr>
                </a:solidFill>
              </a:rPr>
              <a:t>(</a:t>
            </a:r>
            <a:r>
              <a:rPr lang="fr-FR" sz="2400" dirty="0" err="1">
                <a:solidFill>
                  <a:schemeClr val="accent6">
                    <a:lumMod val="50000"/>
                  </a:schemeClr>
                </a:solidFill>
              </a:rPr>
              <a:t>f</a:t>
            </a:r>
            <a:r>
              <a:rPr lang="fr-FR" sz="2400" baseline="-25000" dirty="0" err="1">
                <a:solidFill>
                  <a:schemeClr val="accent6">
                    <a:lumMod val="50000"/>
                  </a:schemeClr>
                </a:solidFill>
              </a:rPr>
              <a:t>n</a:t>
            </a:r>
            <a:r>
              <a:rPr lang="fr-FR" sz="2400" baseline="-25000" dirty="0">
                <a:solidFill>
                  <a:schemeClr val="accent6">
                    <a:lumMod val="50000"/>
                  </a:schemeClr>
                </a:solidFill>
              </a:rPr>
              <a:t> </a:t>
            </a:r>
            <a:r>
              <a:rPr lang="fr-FR" sz="2400" dirty="0">
                <a:solidFill>
                  <a:schemeClr val="accent6">
                    <a:lumMod val="50000"/>
                  </a:schemeClr>
                </a:solidFill>
              </a:rPr>
              <a:t>)) - </a:t>
            </a:r>
            <a:r>
              <a:rPr lang="en-US" sz="2400" dirty="0">
                <a:solidFill>
                  <a:schemeClr val="accent6">
                    <a:lumMod val="50000"/>
                  </a:schemeClr>
                </a:solidFill>
              </a:rPr>
              <a:t>𝔼</a:t>
            </a:r>
            <a:r>
              <a:rPr lang="fr-FR" sz="2400" dirty="0">
                <a:solidFill>
                  <a:schemeClr val="accent6">
                    <a:lumMod val="50000"/>
                  </a:schemeClr>
                </a:solidFill>
              </a:rPr>
              <a:t>(</a:t>
            </a:r>
            <a:r>
              <a:rPr lang="fr-FR" sz="2400" dirty="0" err="1">
                <a:solidFill>
                  <a:schemeClr val="accent6">
                    <a:lumMod val="50000"/>
                  </a:schemeClr>
                </a:solidFill>
              </a:rPr>
              <a:t>loss</a:t>
            </a:r>
            <a:r>
              <a:rPr lang="fr-FR" sz="2400" dirty="0">
                <a:solidFill>
                  <a:schemeClr val="accent6">
                    <a:lumMod val="50000"/>
                  </a:schemeClr>
                </a:solidFill>
              </a:rPr>
              <a:t>( f</a:t>
            </a:r>
            <a:r>
              <a:rPr lang="fr-FR" sz="2400" baseline="30000" dirty="0">
                <a:solidFill>
                  <a:schemeClr val="accent6">
                    <a:lumMod val="50000"/>
                  </a:schemeClr>
                </a:solidFill>
              </a:rPr>
              <a:t>*</a:t>
            </a:r>
            <a:r>
              <a:rPr lang="en-US" sz="2400" baseline="-25000" dirty="0">
                <a:solidFill>
                  <a:schemeClr val="accent6">
                    <a:lumMod val="50000"/>
                  </a:schemeClr>
                </a:solidFill>
              </a:rPr>
              <a:t>ℱ</a:t>
            </a:r>
            <a:r>
              <a:rPr lang="fr-FR" sz="2400" dirty="0">
                <a:solidFill>
                  <a:schemeClr val="accent6">
                    <a:lumMod val="50000"/>
                  </a:schemeClr>
                </a:solidFill>
              </a:rPr>
              <a:t> )) |    Estimation </a:t>
            </a:r>
            <a:r>
              <a:rPr lang="fr-FR" sz="2400" dirty="0" err="1">
                <a:solidFill>
                  <a:schemeClr val="accent6">
                    <a:lumMod val="50000"/>
                  </a:schemeClr>
                </a:solidFill>
              </a:rPr>
              <a:t>error</a:t>
            </a:r>
            <a:endParaRPr lang="fr-FR" sz="2400" dirty="0">
              <a:solidFill>
                <a:schemeClr val="accent6">
                  <a:lumMod val="50000"/>
                </a:schemeClr>
              </a:solidFill>
            </a:endParaRPr>
          </a:p>
          <a:p>
            <a:pPr marL="342900" indent="-342900">
              <a:lnSpc>
                <a:spcPct val="100000"/>
              </a:lnSpc>
              <a:spcBef>
                <a:spcPts val="55"/>
              </a:spcBef>
              <a:buFont typeface="Arial" panose="020B0604020202020204" pitchFamily="34" charset="0"/>
              <a:buChar char="•"/>
            </a:pPr>
            <a:endParaRPr lang="en-US" sz="2800" dirty="0"/>
          </a:p>
          <a:p>
            <a:pPr marL="342900" indent="-342900">
              <a:lnSpc>
                <a:spcPct val="100000"/>
              </a:lnSpc>
              <a:spcBef>
                <a:spcPts val="55"/>
              </a:spcBef>
              <a:buFont typeface="Arial" panose="020B0604020202020204" pitchFamily="34" charset="0"/>
              <a:buChar char="•"/>
            </a:pPr>
            <a:endParaRPr lang="fr-FR" sz="2800" dirty="0"/>
          </a:p>
        </p:txBody>
      </p:sp>
      <p:sp>
        <p:nvSpPr>
          <p:cNvPr id="18" name="object 4">
            <a:extLst>
              <a:ext uri="{FF2B5EF4-FFF2-40B4-BE49-F238E27FC236}">
                <a16:creationId xmlns:a16="http://schemas.microsoft.com/office/drawing/2014/main" id="{57DF2DEC-4C5E-4B45-BA09-05B1C37ED70E}"/>
              </a:ext>
            </a:extLst>
          </p:cNvPr>
          <p:cNvSpPr txBox="1"/>
          <p:nvPr/>
        </p:nvSpPr>
        <p:spPr>
          <a:xfrm>
            <a:off x="845423" y="6334421"/>
            <a:ext cx="5794375" cy="335989"/>
          </a:xfrm>
          <a:prstGeom prst="rect">
            <a:avLst/>
          </a:prstGeom>
        </p:spPr>
        <p:txBody>
          <a:bodyPr vert="horz" wrap="square" lIns="0" tIns="12700" rIns="0" bIns="0" rtlCol="0">
            <a:spAutoFit/>
          </a:bodyPr>
          <a:lstStyle/>
          <a:p>
            <a:pPr marL="12700">
              <a:lnSpc>
                <a:spcPct val="100000"/>
              </a:lnSpc>
            </a:pPr>
            <a:r>
              <a:rPr sz="2100" spc="-10">
                <a:solidFill>
                  <a:srgbClr val="4471C4"/>
                </a:solidFill>
                <a:latin typeface="Calibri"/>
                <a:cs typeface="Calibri"/>
              </a:rPr>
              <a:t>How</a:t>
            </a:r>
            <a:r>
              <a:rPr sz="2100" spc="10">
                <a:solidFill>
                  <a:srgbClr val="4471C4"/>
                </a:solidFill>
                <a:latin typeface="Calibri"/>
                <a:cs typeface="Calibri"/>
              </a:rPr>
              <a:t> </a:t>
            </a:r>
            <a:r>
              <a:rPr sz="2100" spc="-15">
                <a:solidFill>
                  <a:srgbClr val="4471C4"/>
                </a:solidFill>
                <a:latin typeface="Calibri"/>
                <a:cs typeface="Calibri"/>
              </a:rPr>
              <a:t>complex</a:t>
            </a:r>
            <a:r>
              <a:rPr sz="2100" spc="15">
                <a:solidFill>
                  <a:srgbClr val="4471C4"/>
                </a:solidFill>
                <a:latin typeface="Calibri"/>
                <a:cs typeface="Calibri"/>
              </a:rPr>
              <a:t> </a:t>
            </a:r>
            <a:r>
              <a:rPr sz="2100">
                <a:solidFill>
                  <a:srgbClr val="4471C4"/>
                </a:solidFill>
                <a:latin typeface="Calibri"/>
                <a:cs typeface="Calibri"/>
              </a:rPr>
              <a:t>a</a:t>
            </a:r>
            <a:r>
              <a:rPr sz="2100" spc="-20">
                <a:solidFill>
                  <a:srgbClr val="4471C4"/>
                </a:solidFill>
                <a:latin typeface="Calibri"/>
                <a:cs typeface="Calibri"/>
              </a:rPr>
              <a:t> </a:t>
            </a:r>
            <a:r>
              <a:rPr sz="2100">
                <a:solidFill>
                  <a:srgbClr val="4471C4"/>
                </a:solidFill>
                <a:latin typeface="Calibri"/>
                <a:cs typeface="Calibri"/>
              </a:rPr>
              <a:t>model</a:t>
            </a:r>
            <a:r>
              <a:rPr sz="2100" spc="10">
                <a:solidFill>
                  <a:srgbClr val="4471C4"/>
                </a:solidFill>
                <a:latin typeface="Calibri"/>
                <a:cs typeface="Calibri"/>
              </a:rPr>
              <a:t> </a:t>
            </a:r>
            <a:r>
              <a:rPr sz="2100" spc="-5">
                <a:solidFill>
                  <a:srgbClr val="4471C4"/>
                </a:solidFill>
                <a:latin typeface="Calibri"/>
                <a:cs typeface="Calibri"/>
              </a:rPr>
              <a:t>can</a:t>
            </a:r>
            <a:r>
              <a:rPr sz="2100" spc="-20">
                <a:solidFill>
                  <a:srgbClr val="4471C4"/>
                </a:solidFill>
                <a:latin typeface="Calibri"/>
                <a:cs typeface="Calibri"/>
              </a:rPr>
              <a:t> </a:t>
            </a:r>
            <a:r>
              <a:rPr sz="2100" spc="-15">
                <a:solidFill>
                  <a:srgbClr val="4471C4"/>
                </a:solidFill>
                <a:latin typeface="Calibri"/>
                <a:cs typeface="Calibri"/>
              </a:rPr>
              <a:t>you</a:t>
            </a:r>
            <a:r>
              <a:rPr sz="2100" spc="-5">
                <a:solidFill>
                  <a:srgbClr val="4471C4"/>
                </a:solidFill>
                <a:latin typeface="Calibri"/>
                <a:cs typeface="Calibri"/>
              </a:rPr>
              <a:t> </a:t>
            </a:r>
            <a:r>
              <a:rPr sz="2100" spc="-25">
                <a:solidFill>
                  <a:srgbClr val="4471C4"/>
                </a:solidFill>
                <a:latin typeface="Calibri"/>
                <a:cs typeface="Calibri"/>
              </a:rPr>
              <a:t>afford</a:t>
            </a:r>
            <a:r>
              <a:rPr sz="2100" spc="15">
                <a:solidFill>
                  <a:srgbClr val="4471C4"/>
                </a:solidFill>
                <a:latin typeface="Calibri"/>
                <a:cs typeface="Calibri"/>
              </a:rPr>
              <a:t> </a:t>
            </a:r>
            <a:r>
              <a:rPr sz="2100">
                <a:solidFill>
                  <a:srgbClr val="4471C4"/>
                </a:solidFill>
                <a:latin typeface="Calibri"/>
                <a:cs typeface="Calibri"/>
              </a:rPr>
              <a:t>with </a:t>
            </a:r>
            <a:r>
              <a:rPr sz="2100" spc="-15">
                <a:solidFill>
                  <a:srgbClr val="4471C4"/>
                </a:solidFill>
                <a:latin typeface="Calibri"/>
                <a:cs typeface="Calibri"/>
              </a:rPr>
              <a:t>your</a:t>
            </a:r>
            <a:r>
              <a:rPr sz="2100" spc="-5">
                <a:solidFill>
                  <a:srgbClr val="4471C4"/>
                </a:solidFill>
                <a:latin typeface="Calibri"/>
                <a:cs typeface="Calibri"/>
              </a:rPr>
              <a:t> </a:t>
            </a:r>
            <a:r>
              <a:rPr sz="2100" spc="-10">
                <a:solidFill>
                  <a:srgbClr val="4471C4"/>
                </a:solidFill>
                <a:latin typeface="Calibri"/>
                <a:cs typeface="Calibri"/>
              </a:rPr>
              <a:t>data?</a:t>
            </a:r>
            <a:endParaRPr sz="2100">
              <a:latin typeface="Calibri"/>
              <a:cs typeface="Calibri"/>
            </a:endParaRPr>
          </a:p>
        </p:txBody>
      </p:sp>
      <p:sp>
        <p:nvSpPr>
          <p:cNvPr id="19" name="object 4">
            <a:extLst>
              <a:ext uri="{FF2B5EF4-FFF2-40B4-BE49-F238E27FC236}">
                <a16:creationId xmlns:a16="http://schemas.microsoft.com/office/drawing/2014/main" id="{12DA5F4F-D96A-4390-8919-3017D3787595}"/>
              </a:ext>
            </a:extLst>
          </p:cNvPr>
          <p:cNvSpPr txBox="1"/>
          <p:nvPr/>
        </p:nvSpPr>
        <p:spPr>
          <a:xfrm>
            <a:off x="4730750" y="5638414"/>
            <a:ext cx="3200400" cy="579646"/>
          </a:xfrm>
          <a:prstGeom prst="rect">
            <a:avLst/>
          </a:prstGeom>
        </p:spPr>
        <p:txBody>
          <a:bodyPr vert="horz" wrap="square" lIns="0" tIns="12700" rIns="0" bIns="0" rtlCol="0">
            <a:spAutoFit/>
          </a:bodyPr>
          <a:lstStyle/>
          <a:p>
            <a:pPr marR="299085" algn="ctr">
              <a:lnSpc>
                <a:spcPct val="100000"/>
              </a:lnSpc>
              <a:spcBef>
                <a:spcPts val="100"/>
              </a:spcBef>
            </a:pPr>
            <a:r>
              <a:rPr lang="fr-FR" sz="1800">
                <a:latin typeface="Cambria Math"/>
                <a:cs typeface="Cambria Math"/>
              </a:rPr>
              <a:t>Size of </a:t>
            </a:r>
            <a:r>
              <a:rPr sz="1800">
                <a:latin typeface="Cambria Math"/>
                <a:cs typeface="Cambria Math"/>
              </a:rPr>
              <a:t>ℱ</a:t>
            </a:r>
            <a:r>
              <a:rPr lang="fr-FR" sz="1800">
                <a:latin typeface="Cambria Math"/>
                <a:cs typeface="Cambria Math"/>
              </a:rPr>
              <a:t>  </a:t>
            </a:r>
          </a:p>
          <a:p>
            <a:pPr marR="299085" algn="ctr">
              <a:lnSpc>
                <a:spcPct val="100000"/>
              </a:lnSpc>
              <a:spcBef>
                <a:spcPts val="100"/>
              </a:spcBef>
            </a:pPr>
            <a:r>
              <a:rPr lang="fr-FR" sz="1800">
                <a:latin typeface="Cambria Math"/>
                <a:cs typeface="Cambria Math"/>
              </a:rPr>
              <a:t>(</a:t>
            </a:r>
            <a:r>
              <a:rPr lang="fr-FR" sz="1800" err="1">
                <a:latin typeface="Cambria Math"/>
                <a:cs typeface="Cambria Math"/>
              </a:rPr>
              <a:t>ie</a:t>
            </a:r>
            <a:r>
              <a:rPr lang="fr-FR" sz="1800">
                <a:latin typeface="Cambria Math"/>
                <a:cs typeface="Cambria Math"/>
              </a:rPr>
              <a:t> </a:t>
            </a:r>
            <a:r>
              <a:rPr lang="fr-FR" sz="1800" err="1">
                <a:latin typeface="Cambria Math"/>
                <a:cs typeface="Cambria Math"/>
              </a:rPr>
              <a:t>complexity</a:t>
            </a:r>
            <a:r>
              <a:rPr lang="fr-FR" sz="1800">
                <a:latin typeface="Cambria Math"/>
                <a:cs typeface="Cambria Math"/>
              </a:rPr>
              <a:t> of the model)</a:t>
            </a:r>
            <a:endParaRPr sz="2100">
              <a:latin typeface="Calibri"/>
              <a:cs typeface="Calibri"/>
            </a:endParaRPr>
          </a:p>
        </p:txBody>
      </p:sp>
      <p:sp>
        <p:nvSpPr>
          <p:cNvPr id="21" name="object 2">
            <a:extLst>
              <a:ext uri="{FF2B5EF4-FFF2-40B4-BE49-F238E27FC236}">
                <a16:creationId xmlns:a16="http://schemas.microsoft.com/office/drawing/2014/main" id="{B8A0F027-DEAF-4989-9C0A-281B43448BCD}"/>
              </a:ext>
            </a:extLst>
          </p:cNvPr>
          <p:cNvSpPr txBox="1"/>
          <p:nvPr/>
        </p:nvSpPr>
        <p:spPr>
          <a:xfrm>
            <a:off x="8159750" y="1505924"/>
            <a:ext cx="1295400" cy="321242"/>
          </a:xfrm>
          <a:prstGeom prst="rect">
            <a:avLst/>
          </a:prstGeom>
        </p:spPr>
        <p:txBody>
          <a:bodyPr vert="horz" wrap="square" lIns="0" tIns="13335" rIns="0" bIns="0" rtlCol="0">
            <a:spAutoFit/>
          </a:bodyPr>
          <a:lstStyle/>
          <a:p>
            <a:pPr>
              <a:lnSpc>
                <a:spcPct val="100000"/>
              </a:lnSpc>
              <a:spcBef>
                <a:spcPts val="55"/>
              </a:spcBef>
            </a:pPr>
            <a:r>
              <a:rPr lang="en-US" sz="2000" b="0" i="0">
                <a:solidFill>
                  <a:srgbClr val="202124"/>
                </a:solidFill>
                <a:effectLst/>
                <a:latin typeface="arial" panose="020B0604020202020204" pitchFamily="34" charset="0"/>
              </a:rPr>
              <a:t>f ∈ </a:t>
            </a:r>
            <a:r>
              <a:rPr lang="en-US" sz="2000"/>
              <a:t>ℱ</a:t>
            </a:r>
            <a:endParaRPr lang="fr-FR" sz="2000"/>
          </a:p>
        </p:txBody>
      </p:sp>
      <p:cxnSp>
        <p:nvCxnSpPr>
          <p:cNvPr id="6" name="Connecteur droit avec flèche 5">
            <a:extLst>
              <a:ext uri="{FF2B5EF4-FFF2-40B4-BE49-F238E27FC236}">
                <a16:creationId xmlns:a16="http://schemas.microsoft.com/office/drawing/2014/main" id="{3C4BE5E7-4BB5-05D7-D2FD-10E4D3002847}"/>
              </a:ext>
            </a:extLst>
          </p:cNvPr>
          <p:cNvCxnSpPr/>
          <p:nvPr/>
        </p:nvCxnSpPr>
        <p:spPr>
          <a:xfrm>
            <a:off x="3980325" y="1386819"/>
            <a:ext cx="3195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9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68950" y="1216219"/>
            <a:ext cx="4730750" cy="1208664"/>
          </a:xfrm>
          <a:prstGeom prst="rect">
            <a:avLst/>
          </a:prstGeom>
        </p:spPr>
        <p:txBody>
          <a:bodyPr vert="horz" wrap="square" lIns="0" tIns="13335" rIns="0" bIns="0" rtlCol="0">
            <a:spAutoFit/>
          </a:bodyPr>
          <a:lstStyle/>
          <a:p>
            <a:pPr>
              <a:spcBef>
                <a:spcPts val="55"/>
              </a:spcBef>
            </a:pPr>
            <a:r>
              <a:rPr lang="fr-FR" sz="2400"/>
              <a:t> </a:t>
            </a:r>
          </a:p>
          <a:p>
            <a:pPr>
              <a:spcBef>
                <a:spcPts val="55"/>
              </a:spcBef>
            </a:pPr>
            <a:r>
              <a:rPr lang="fr-FR" sz="2400" err="1"/>
              <a:t>f</a:t>
            </a:r>
            <a:r>
              <a:rPr lang="fr-FR" sz="2400" baseline="-25000" err="1"/>
              <a:t>n</a:t>
            </a:r>
            <a:r>
              <a:rPr lang="fr-FR" sz="2400"/>
              <a:t> :=  </a:t>
            </a:r>
            <a:r>
              <a:rPr lang="fr-FR" sz="2400" err="1"/>
              <a:t>Argmin</a:t>
            </a:r>
            <a:r>
              <a:rPr lang="fr-FR" sz="2400"/>
              <a:t> (</a:t>
            </a:r>
            <a:r>
              <a:rPr lang="en-US" sz="2400"/>
              <a:t>1/n</a:t>
            </a:r>
            <a:r>
              <a:rPr lang="fr-FR" sz="2400"/>
              <a:t> </a:t>
            </a:r>
            <a:r>
              <a:rPr lang="el-GR" sz="2400" b="0" i="0">
                <a:solidFill>
                  <a:srgbClr val="4D5156"/>
                </a:solidFill>
                <a:effectLst/>
                <a:latin typeface="arial" panose="020B0604020202020204" pitchFamily="34" charset="0"/>
              </a:rPr>
              <a:t>Σ</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a:t>
            </a:r>
            <a:r>
              <a:rPr lang="fr-FR" sz="2400" b="0" i="0" err="1">
                <a:solidFill>
                  <a:srgbClr val="4D5156"/>
                </a:solidFill>
                <a:effectLst/>
                <a:latin typeface="arial" panose="020B0604020202020204" pitchFamily="34" charset="0"/>
              </a:rPr>
              <a:t>loss</a:t>
            </a:r>
            <a:r>
              <a:rPr lang="fr-FR" sz="2400" b="0" i="0">
                <a:solidFill>
                  <a:srgbClr val="4D5156"/>
                </a:solidFill>
                <a:effectLst/>
                <a:latin typeface="arial" panose="020B0604020202020204" pitchFamily="34" charset="0"/>
              </a:rPr>
              <a:t>( f(X</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Y</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a:t>
            </a:r>
            <a:r>
              <a:rPr lang="fr-FR" sz="2400"/>
              <a:t>  )</a:t>
            </a:r>
          </a:p>
          <a:p>
            <a:pPr>
              <a:lnSpc>
                <a:spcPct val="100000"/>
              </a:lnSpc>
              <a:spcBef>
                <a:spcPts val="55"/>
              </a:spcBef>
            </a:pPr>
            <a:r>
              <a:rPr lang="fr-FR" sz="2800"/>
              <a:t> </a:t>
            </a:r>
          </a:p>
        </p:txBody>
      </p:sp>
      <p:sp>
        <p:nvSpPr>
          <p:cNvPr id="3" name="Title 1">
            <a:extLst>
              <a:ext uri="{FF2B5EF4-FFF2-40B4-BE49-F238E27FC236}">
                <a16:creationId xmlns:a16="http://schemas.microsoft.com/office/drawing/2014/main" id="{875725B8-E8DC-4204-81A5-7DCC3E98267B}"/>
              </a:ext>
            </a:extLst>
          </p:cNvPr>
          <p:cNvSpPr txBox="1">
            <a:spLocks/>
          </p:cNvSpPr>
          <p:nvPr/>
        </p:nvSpPr>
        <p:spPr>
          <a:xfrm>
            <a:off x="539750" y="500222"/>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Learning with approximate optimization</a:t>
            </a:r>
          </a:p>
          <a:p>
            <a:endParaRPr lang="en-US" sz="3600">
              <a:latin typeface="Verdana" panose="020B0604030504040204" pitchFamily="34" charset="0"/>
              <a:ea typeface="Verdana" panose="020B0604030504040204" pitchFamily="34" charset="0"/>
            </a:endParaRPr>
          </a:p>
        </p:txBody>
      </p:sp>
      <p:sp>
        <p:nvSpPr>
          <p:cNvPr id="17" name="object 2">
            <a:extLst>
              <a:ext uri="{FF2B5EF4-FFF2-40B4-BE49-F238E27FC236}">
                <a16:creationId xmlns:a16="http://schemas.microsoft.com/office/drawing/2014/main" id="{A643A28C-16F5-401A-80EB-031B19C54E75}"/>
              </a:ext>
            </a:extLst>
          </p:cNvPr>
          <p:cNvSpPr txBox="1"/>
          <p:nvPr/>
        </p:nvSpPr>
        <p:spPr>
          <a:xfrm>
            <a:off x="576579" y="3524906"/>
            <a:ext cx="10588485" cy="2798843"/>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400" err="1"/>
              <a:t>Error</a:t>
            </a:r>
            <a:r>
              <a:rPr lang="fr-FR" sz="2400"/>
              <a:t> </a:t>
            </a:r>
            <a:r>
              <a:rPr lang="fr-FR" sz="2400" err="1"/>
              <a:t>decomposition</a:t>
            </a:r>
            <a:r>
              <a:rPr lang="fr-FR" sz="2400"/>
              <a:t>:</a:t>
            </a:r>
          </a:p>
          <a:p>
            <a:pPr>
              <a:lnSpc>
                <a:spcPct val="100000"/>
              </a:lnSpc>
              <a:spcBef>
                <a:spcPts val="55"/>
              </a:spcBef>
            </a:pPr>
            <a:endParaRPr lang="fr-FR" sz="2400"/>
          </a:p>
          <a:p>
            <a:pPr>
              <a:lnSpc>
                <a:spcPct val="100000"/>
              </a:lnSpc>
              <a:spcBef>
                <a:spcPts val="55"/>
              </a:spcBef>
            </a:pPr>
            <a:r>
              <a:rPr lang="en-US" sz="2400"/>
              <a:t>| 𝔼</a:t>
            </a:r>
            <a:r>
              <a:rPr lang="fr-FR" sz="2400"/>
              <a:t>(</a:t>
            </a:r>
            <a:r>
              <a:rPr lang="fr-FR" sz="2400" err="1"/>
              <a:t>loss</a:t>
            </a:r>
            <a:r>
              <a:rPr lang="fr-FR" sz="2400"/>
              <a:t>( </a:t>
            </a:r>
            <a:r>
              <a:rPr lang="fr-FR" sz="2400" err="1"/>
              <a:t>f</a:t>
            </a:r>
            <a:r>
              <a:rPr lang="fr-FR" sz="2400" baseline="30000" err="1"/>
              <a:t>^</a:t>
            </a:r>
            <a:r>
              <a:rPr lang="fr-FR" sz="2400" baseline="-25000" err="1"/>
              <a:t>n</a:t>
            </a:r>
            <a:r>
              <a:rPr lang="fr-FR" sz="2400"/>
              <a:t> )) - </a:t>
            </a:r>
            <a:r>
              <a:rPr lang="en-US" sz="2400"/>
              <a:t>𝔼</a:t>
            </a:r>
            <a:r>
              <a:rPr lang="fr-FR" sz="2400"/>
              <a:t>(</a:t>
            </a:r>
            <a:r>
              <a:rPr lang="fr-FR" sz="2400" err="1"/>
              <a:t>loss</a:t>
            </a:r>
            <a:r>
              <a:rPr lang="fr-FR" sz="2400"/>
              <a:t>(f</a:t>
            </a:r>
            <a:r>
              <a:rPr lang="fr-FR" sz="2400" baseline="30000"/>
              <a:t>*</a:t>
            </a:r>
            <a:r>
              <a:rPr lang="fr-FR" sz="2400"/>
              <a:t>)) |  = </a:t>
            </a:r>
            <a:r>
              <a:rPr lang="en-US" sz="2400">
                <a:solidFill>
                  <a:schemeClr val="accent1">
                    <a:lumMod val="75000"/>
                  </a:schemeClr>
                </a:solidFill>
              </a:rPr>
              <a:t>| 𝔼</a:t>
            </a:r>
            <a:r>
              <a:rPr lang="fr-FR" sz="2400">
                <a:solidFill>
                  <a:schemeClr val="accent1">
                    <a:lumMod val="75000"/>
                  </a:schemeClr>
                </a:solidFill>
              </a:rPr>
              <a:t>(</a:t>
            </a:r>
            <a:r>
              <a:rPr lang="fr-FR" sz="2400" err="1">
                <a:solidFill>
                  <a:schemeClr val="accent1">
                    <a:lumMod val="75000"/>
                  </a:schemeClr>
                </a:solidFill>
              </a:rPr>
              <a:t>loss</a:t>
            </a:r>
            <a:r>
              <a:rPr lang="fr-FR" sz="2400">
                <a:solidFill>
                  <a:schemeClr val="accent1">
                    <a:lumMod val="75000"/>
                  </a:schemeClr>
                </a:solidFill>
              </a:rPr>
              <a:t>(f</a:t>
            </a:r>
            <a:r>
              <a:rPr lang="fr-FR" sz="2400" baseline="30000">
                <a:solidFill>
                  <a:schemeClr val="accent1">
                    <a:lumMod val="75000"/>
                  </a:schemeClr>
                </a:solidFill>
              </a:rPr>
              <a:t>*</a:t>
            </a:r>
            <a:r>
              <a:rPr lang="en-US" sz="2400" baseline="-25000">
                <a:solidFill>
                  <a:schemeClr val="accent1">
                    <a:lumMod val="75000"/>
                  </a:schemeClr>
                </a:solidFill>
              </a:rPr>
              <a:t>ℱ</a:t>
            </a:r>
            <a:r>
              <a:rPr lang="fr-FR" sz="2400">
                <a:solidFill>
                  <a:schemeClr val="accent1">
                    <a:lumMod val="75000"/>
                  </a:schemeClr>
                </a:solidFill>
              </a:rPr>
              <a:t> )) - </a:t>
            </a:r>
            <a:r>
              <a:rPr lang="en-US" sz="2400">
                <a:solidFill>
                  <a:schemeClr val="accent1">
                    <a:lumMod val="75000"/>
                  </a:schemeClr>
                </a:solidFill>
              </a:rPr>
              <a:t>𝔼</a:t>
            </a:r>
            <a:r>
              <a:rPr lang="fr-FR" sz="2400">
                <a:solidFill>
                  <a:schemeClr val="accent1">
                    <a:lumMod val="75000"/>
                  </a:schemeClr>
                </a:solidFill>
              </a:rPr>
              <a:t>(</a:t>
            </a:r>
            <a:r>
              <a:rPr lang="fr-FR" sz="2400" err="1">
                <a:solidFill>
                  <a:schemeClr val="accent1">
                    <a:lumMod val="75000"/>
                  </a:schemeClr>
                </a:solidFill>
              </a:rPr>
              <a:t>loss</a:t>
            </a:r>
            <a:r>
              <a:rPr lang="fr-FR" sz="2400">
                <a:solidFill>
                  <a:schemeClr val="accent1">
                    <a:lumMod val="75000"/>
                  </a:schemeClr>
                </a:solidFill>
              </a:rPr>
              <a:t>(f</a:t>
            </a:r>
            <a:r>
              <a:rPr lang="fr-FR" sz="2400" baseline="30000">
                <a:solidFill>
                  <a:schemeClr val="accent1">
                    <a:lumMod val="75000"/>
                  </a:schemeClr>
                </a:solidFill>
              </a:rPr>
              <a:t>*</a:t>
            </a:r>
            <a:r>
              <a:rPr lang="fr-FR" sz="2400">
                <a:solidFill>
                  <a:schemeClr val="accent1">
                    <a:lumMod val="75000"/>
                  </a:schemeClr>
                </a:solidFill>
              </a:rPr>
              <a:t>)) |    Approximation </a:t>
            </a:r>
            <a:r>
              <a:rPr lang="fr-FR" sz="2400" err="1">
                <a:solidFill>
                  <a:schemeClr val="accent1">
                    <a:lumMod val="75000"/>
                  </a:schemeClr>
                </a:solidFill>
              </a:rPr>
              <a:t>error</a:t>
            </a:r>
            <a:endParaRPr lang="fr-FR" sz="2400">
              <a:solidFill>
                <a:schemeClr val="accent1">
                  <a:lumMod val="75000"/>
                </a:schemeClr>
              </a:solidFill>
            </a:endParaRPr>
          </a:p>
          <a:p>
            <a:pPr lvl="1">
              <a:spcBef>
                <a:spcPts val="55"/>
              </a:spcBef>
            </a:pPr>
            <a:r>
              <a:rPr lang="fr-FR" sz="2400">
                <a:solidFill>
                  <a:schemeClr val="accent6">
                    <a:lumMod val="50000"/>
                  </a:schemeClr>
                </a:solidFill>
              </a:rPr>
              <a:t>                                            + </a:t>
            </a:r>
            <a:r>
              <a:rPr lang="en-US" sz="2400">
                <a:solidFill>
                  <a:schemeClr val="accent6">
                    <a:lumMod val="50000"/>
                  </a:schemeClr>
                </a:solidFill>
              </a:rPr>
              <a:t>| 𝔼</a:t>
            </a:r>
            <a:r>
              <a:rPr lang="fr-FR" sz="2400">
                <a:solidFill>
                  <a:schemeClr val="accent6">
                    <a:lumMod val="50000"/>
                  </a:schemeClr>
                </a:solidFill>
              </a:rPr>
              <a:t>(</a:t>
            </a:r>
            <a:r>
              <a:rPr lang="fr-FR" sz="2400" err="1">
                <a:solidFill>
                  <a:schemeClr val="accent6">
                    <a:lumMod val="50000"/>
                  </a:schemeClr>
                </a:solidFill>
              </a:rPr>
              <a:t>loss</a:t>
            </a:r>
            <a:r>
              <a:rPr lang="fr-FR" sz="2400">
                <a:solidFill>
                  <a:schemeClr val="accent6">
                    <a:lumMod val="50000"/>
                  </a:schemeClr>
                </a:solidFill>
              </a:rPr>
              <a:t>(</a:t>
            </a:r>
            <a:r>
              <a:rPr lang="fr-FR" sz="2400" err="1">
                <a:solidFill>
                  <a:schemeClr val="accent6">
                    <a:lumMod val="50000"/>
                  </a:schemeClr>
                </a:solidFill>
              </a:rPr>
              <a:t>f</a:t>
            </a:r>
            <a:r>
              <a:rPr lang="fr-FR" sz="2400" baseline="-25000" err="1">
                <a:solidFill>
                  <a:schemeClr val="accent6">
                    <a:lumMod val="50000"/>
                  </a:schemeClr>
                </a:solidFill>
              </a:rPr>
              <a:t>n</a:t>
            </a:r>
            <a:r>
              <a:rPr lang="fr-FR" sz="2400">
                <a:solidFill>
                  <a:schemeClr val="accent6">
                    <a:lumMod val="50000"/>
                  </a:schemeClr>
                </a:solidFill>
              </a:rPr>
              <a:t> )) - </a:t>
            </a:r>
            <a:r>
              <a:rPr lang="en-US" sz="2400">
                <a:solidFill>
                  <a:schemeClr val="accent6">
                    <a:lumMod val="50000"/>
                  </a:schemeClr>
                </a:solidFill>
              </a:rPr>
              <a:t>𝔼</a:t>
            </a:r>
            <a:r>
              <a:rPr lang="fr-FR" sz="2400">
                <a:solidFill>
                  <a:schemeClr val="accent6">
                    <a:lumMod val="50000"/>
                  </a:schemeClr>
                </a:solidFill>
              </a:rPr>
              <a:t>(</a:t>
            </a:r>
            <a:r>
              <a:rPr lang="fr-FR" sz="2400" err="1">
                <a:solidFill>
                  <a:schemeClr val="accent6">
                    <a:lumMod val="50000"/>
                  </a:schemeClr>
                </a:solidFill>
              </a:rPr>
              <a:t>loss</a:t>
            </a:r>
            <a:r>
              <a:rPr lang="fr-FR" sz="2400">
                <a:solidFill>
                  <a:schemeClr val="accent6">
                    <a:lumMod val="50000"/>
                  </a:schemeClr>
                </a:solidFill>
              </a:rPr>
              <a:t>(f</a:t>
            </a:r>
            <a:r>
              <a:rPr lang="fr-FR" sz="2400" baseline="30000">
                <a:solidFill>
                  <a:schemeClr val="accent6">
                    <a:lumMod val="50000"/>
                  </a:schemeClr>
                </a:solidFill>
              </a:rPr>
              <a:t>*</a:t>
            </a:r>
            <a:r>
              <a:rPr lang="en-US" sz="2400" baseline="-25000">
                <a:solidFill>
                  <a:schemeClr val="accent6">
                    <a:lumMod val="50000"/>
                  </a:schemeClr>
                </a:solidFill>
              </a:rPr>
              <a:t>ℱ</a:t>
            </a:r>
            <a:r>
              <a:rPr lang="fr-FR" sz="2400">
                <a:solidFill>
                  <a:schemeClr val="accent6">
                    <a:lumMod val="50000"/>
                  </a:schemeClr>
                </a:solidFill>
              </a:rPr>
              <a:t>)) |    Estimation </a:t>
            </a:r>
            <a:r>
              <a:rPr lang="fr-FR" sz="2400" err="1">
                <a:solidFill>
                  <a:schemeClr val="accent6">
                    <a:lumMod val="50000"/>
                  </a:schemeClr>
                </a:solidFill>
              </a:rPr>
              <a:t>error</a:t>
            </a:r>
            <a:endParaRPr lang="fr-FR" sz="2400">
              <a:solidFill>
                <a:schemeClr val="accent6">
                  <a:lumMod val="50000"/>
                </a:schemeClr>
              </a:solidFill>
            </a:endParaRPr>
          </a:p>
          <a:p>
            <a:pPr lvl="1">
              <a:spcBef>
                <a:spcPts val="55"/>
              </a:spcBef>
            </a:pPr>
            <a:r>
              <a:rPr lang="fr-FR" sz="2400">
                <a:solidFill>
                  <a:schemeClr val="accent6">
                    <a:lumMod val="50000"/>
                  </a:schemeClr>
                </a:solidFill>
              </a:rPr>
              <a:t>                                            </a:t>
            </a:r>
            <a:r>
              <a:rPr lang="fr-FR" sz="2400">
                <a:solidFill>
                  <a:srgbClr val="00B050"/>
                </a:solidFill>
              </a:rPr>
              <a:t>+ </a:t>
            </a:r>
            <a:r>
              <a:rPr lang="en-US" sz="2400">
                <a:solidFill>
                  <a:srgbClr val="00B050"/>
                </a:solidFill>
              </a:rPr>
              <a:t>| 𝔼</a:t>
            </a:r>
            <a:r>
              <a:rPr lang="fr-FR" sz="2400">
                <a:solidFill>
                  <a:srgbClr val="00B050"/>
                </a:solidFill>
              </a:rPr>
              <a:t>(</a:t>
            </a:r>
            <a:r>
              <a:rPr lang="fr-FR" sz="2400" err="1">
                <a:solidFill>
                  <a:srgbClr val="00B050"/>
                </a:solidFill>
              </a:rPr>
              <a:t>loss</a:t>
            </a:r>
            <a:r>
              <a:rPr lang="fr-FR" sz="2400">
                <a:solidFill>
                  <a:srgbClr val="00B050"/>
                </a:solidFill>
              </a:rPr>
              <a:t>(</a:t>
            </a:r>
            <a:r>
              <a:rPr lang="fr-FR" sz="2400" err="1">
                <a:solidFill>
                  <a:srgbClr val="00B050"/>
                </a:solidFill>
              </a:rPr>
              <a:t>f</a:t>
            </a:r>
            <a:r>
              <a:rPr lang="fr-FR" sz="2400" baseline="30000" err="1">
                <a:solidFill>
                  <a:srgbClr val="00B050"/>
                </a:solidFill>
              </a:rPr>
              <a:t>^</a:t>
            </a:r>
            <a:r>
              <a:rPr lang="fr-FR" sz="2400" baseline="-25000" err="1">
                <a:solidFill>
                  <a:srgbClr val="00B050"/>
                </a:solidFill>
              </a:rPr>
              <a:t>n</a:t>
            </a:r>
            <a:r>
              <a:rPr lang="fr-FR" sz="2400" baseline="-25000">
                <a:solidFill>
                  <a:srgbClr val="00B050"/>
                </a:solidFill>
              </a:rPr>
              <a:t> </a:t>
            </a:r>
            <a:r>
              <a:rPr lang="fr-FR" sz="2400">
                <a:solidFill>
                  <a:srgbClr val="00B050"/>
                </a:solidFill>
              </a:rPr>
              <a:t>)) - </a:t>
            </a:r>
            <a:r>
              <a:rPr lang="en-US" sz="2400">
                <a:solidFill>
                  <a:srgbClr val="00B050"/>
                </a:solidFill>
              </a:rPr>
              <a:t>𝔼</a:t>
            </a:r>
            <a:r>
              <a:rPr lang="fr-FR" sz="2400">
                <a:solidFill>
                  <a:srgbClr val="00B050"/>
                </a:solidFill>
              </a:rPr>
              <a:t>(</a:t>
            </a:r>
            <a:r>
              <a:rPr lang="fr-FR" sz="2400" err="1">
                <a:solidFill>
                  <a:srgbClr val="00B050"/>
                </a:solidFill>
              </a:rPr>
              <a:t>loss</a:t>
            </a:r>
            <a:r>
              <a:rPr lang="fr-FR" sz="2400">
                <a:solidFill>
                  <a:srgbClr val="00B050"/>
                </a:solidFill>
              </a:rPr>
              <a:t>(</a:t>
            </a:r>
            <a:r>
              <a:rPr lang="fr-FR" sz="2400" err="1">
                <a:solidFill>
                  <a:srgbClr val="00B050"/>
                </a:solidFill>
              </a:rPr>
              <a:t>f</a:t>
            </a:r>
            <a:r>
              <a:rPr lang="fr-FR" sz="2400" baseline="-25000" err="1">
                <a:solidFill>
                  <a:srgbClr val="00B050"/>
                </a:solidFill>
              </a:rPr>
              <a:t>n</a:t>
            </a:r>
            <a:r>
              <a:rPr lang="fr-FR" sz="2400">
                <a:solidFill>
                  <a:srgbClr val="00B050"/>
                </a:solidFill>
              </a:rPr>
              <a:t>)) |    </a:t>
            </a:r>
            <a:r>
              <a:rPr lang="fr-FR" sz="2400" err="1">
                <a:solidFill>
                  <a:srgbClr val="00B050"/>
                </a:solidFill>
              </a:rPr>
              <a:t>Optimization</a:t>
            </a:r>
            <a:r>
              <a:rPr lang="fr-FR" sz="2400">
                <a:solidFill>
                  <a:srgbClr val="00B050"/>
                </a:solidFill>
              </a:rPr>
              <a:t> </a:t>
            </a:r>
            <a:r>
              <a:rPr lang="fr-FR" sz="2400" err="1">
                <a:solidFill>
                  <a:srgbClr val="00B050"/>
                </a:solidFill>
              </a:rPr>
              <a:t>error</a:t>
            </a:r>
            <a:endParaRPr lang="fr-FR" sz="2400">
              <a:solidFill>
                <a:srgbClr val="00B050"/>
              </a:solidFill>
            </a:endParaRPr>
          </a:p>
          <a:p>
            <a:pPr marL="342900" indent="-342900">
              <a:lnSpc>
                <a:spcPct val="100000"/>
              </a:lnSpc>
              <a:spcBef>
                <a:spcPts val="55"/>
              </a:spcBef>
              <a:buFont typeface="Arial" panose="020B0604020202020204" pitchFamily="34" charset="0"/>
              <a:buChar char="•"/>
            </a:pPr>
            <a:endParaRPr lang="en-US" sz="2800"/>
          </a:p>
          <a:p>
            <a:pPr marL="342900" indent="-342900">
              <a:lnSpc>
                <a:spcPct val="100000"/>
              </a:lnSpc>
              <a:spcBef>
                <a:spcPts val="55"/>
              </a:spcBef>
              <a:buFont typeface="Arial" panose="020B0604020202020204" pitchFamily="34" charset="0"/>
              <a:buChar char="•"/>
            </a:pPr>
            <a:endParaRPr lang="fr-FR" sz="2800"/>
          </a:p>
        </p:txBody>
      </p:sp>
      <p:sp>
        <p:nvSpPr>
          <p:cNvPr id="7" name="Rectangle: Rounded Corners 6">
            <a:extLst>
              <a:ext uri="{FF2B5EF4-FFF2-40B4-BE49-F238E27FC236}">
                <a16:creationId xmlns:a16="http://schemas.microsoft.com/office/drawing/2014/main" id="{18BC8FDB-ADD4-497F-BC29-E48830B819F3}"/>
              </a:ext>
            </a:extLst>
          </p:cNvPr>
          <p:cNvSpPr/>
          <p:nvPr/>
        </p:nvSpPr>
        <p:spPr>
          <a:xfrm>
            <a:off x="907523" y="1409943"/>
            <a:ext cx="3505200" cy="10149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Optimization problem. </a:t>
            </a:r>
          </a:p>
          <a:p>
            <a:pPr algn="ctr"/>
            <a:r>
              <a:rPr lang="en-US"/>
              <a:t>Costly to solve accurately.</a:t>
            </a:r>
          </a:p>
        </p:txBody>
      </p:sp>
      <p:cxnSp>
        <p:nvCxnSpPr>
          <p:cNvPr id="8" name="Straight Arrow Connector 7">
            <a:extLst>
              <a:ext uri="{FF2B5EF4-FFF2-40B4-BE49-F238E27FC236}">
                <a16:creationId xmlns:a16="http://schemas.microsoft.com/office/drawing/2014/main" id="{2DB6F676-6841-46B4-9D09-D89BDCBDB232}"/>
              </a:ext>
            </a:extLst>
          </p:cNvPr>
          <p:cNvCxnSpPr>
            <a:cxnSpLocks/>
          </p:cNvCxnSpPr>
          <p:nvPr/>
        </p:nvCxnSpPr>
        <p:spPr>
          <a:xfrm flipV="1">
            <a:off x="4412723" y="2039815"/>
            <a:ext cx="1689627" cy="371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bject 2">
            <a:extLst>
              <a:ext uri="{FF2B5EF4-FFF2-40B4-BE49-F238E27FC236}">
                <a16:creationId xmlns:a16="http://schemas.microsoft.com/office/drawing/2014/main" id="{61F8489D-2A02-439C-916A-C1E76314A5AE}"/>
              </a:ext>
            </a:extLst>
          </p:cNvPr>
          <p:cNvSpPr txBox="1"/>
          <p:nvPr/>
        </p:nvSpPr>
        <p:spPr>
          <a:xfrm>
            <a:off x="576580" y="2637532"/>
            <a:ext cx="10588485" cy="764953"/>
          </a:xfrm>
          <a:prstGeom prst="rect">
            <a:avLst/>
          </a:prstGeom>
        </p:spPr>
        <p:txBody>
          <a:bodyPr vert="horz" wrap="square" lIns="0" tIns="13335" rIns="0" bIns="0" rtlCol="0">
            <a:spAutoFit/>
          </a:bodyPr>
          <a:lstStyle/>
          <a:p>
            <a:pPr marL="342900" indent="-342900">
              <a:lnSpc>
                <a:spcPct val="100000"/>
              </a:lnSpc>
              <a:spcBef>
                <a:spcPts val="55"/>
              </a:spcBef>
              <a:buFont typeface="Arial" panose="020B0604020202020204" pitchFamily="34" charset="0"/>
              <a:buChar char="•"/>
            </a:pPr>
            <a:r>
              <a:rPr lang="fr-FR" sz="2400" err="1"/>
              <a:t>Instead</a:t>
            </a:r>
            <a:r>
              <a:rPr lang="fr-FR" sz="2400"/>
              <a:t>: </a:t>
            </a:r>
            <a:r>
              <a:rPr lang="fr-FR" sz="2400" err="1"/>
              <a:t>define</a:t>
            </a:r>
            <a:r>
              <a:rPr lang="fr-FR" sz="2400"/>
              <a:t> </a:t>
            </a:r>
            <a:r>
              <a:rPr lang="fr-FR" sz="2400" err="1"/>
              <a:t>stopping</a:t>
            </a:r>
            <a:r>
              <a:rPr lang="fr-FR" sz="2400"/>
              <a:t> </a:t>
            </a:r>
            <a:r>
              <a:rPr lang="fr-FR" sz="2400" err="1"/>
              <a:t>criteria</a:t>
            </a:r>
            <a:r>
              <a:rPr lang="fr-FR" sz="2400"/>
              <a:t> </a:t>
            </a:r>
            <a:r>
              <a:rPr lang="el-GR" sz="2400"/>
              <a:t>ρ</a:t>
            </a:r>
            <a:endParaRPr lang="fr-FR" sz="2400"/>
          </a:p>
          <a:p>
            <a:pPr marL="342900" indent="-342900">
              <a:lnSpc>
                <a:spcPct val="100000"/>
              </a:lnSpc>
              <a:spcBef>
                <a:spcPts val="55"/>
              </a:spcBef>
              <a:buFont typeface="Arial" panose="020B0604020202020204" pitchFamily="34" charset="0"/>
              <a:buChar char="•"/>
            </a:pPr>
            <a:r>
              <a:rPr lang="fr-FR" sz="2400"/>
              <a:t>Let </a:t>
            </a:r>
            <a:r>
              <a:rPr lang="fr-FR" sz="2400" err="1"/>
              <a:t>f</a:t>
            </a:r>
            <a:r>
              <a:rPr lang="fr-FR" sz="2400" baseline="30000" err="1"/>
              <a:t>^</a:t>
            </a:r>
            <a:r>
              <a:rPr lang="fr-FR" sz="2400" baseline="-25000" err="1"/>
              <a:t>n</a:t>
            </a:r>
            <a:r>
              <a:rPr lang="fr-FR" sz="2400"/>
              <a:t> the </a:t>
            </a:r>
            <a:r>
              <a:rPr lang="fr-FR" sz="2400" err="1"/>
              <a:t>approximate</a:t>
            </a:r>
            <a:r>
              <a:rPr lang="fr-FR" sz="2400"/>
              <a:t> solution </a:t>
            </a:r>
            <a:r>
              <a:rPr lang="fr-FR" sz="2400" err="1"/>
              <a:t>returned</a:t>
            </a:r>
            <a:r>
              <a:rPr lang="fr-FR" sz="2400"/>
              <a:t> by the </a:t>
            </a:r>
            <a:r>
              <a:rPr lang="fr-FR" sz="2400" err="1"/>
              <a:t>optimizer</a:t>
            </a:r>
            <a:r>
              <a:rPr lang="fr-FR" sz="2400"/>
              <a:t>.</a:t>
            </a:r>
            <a:endParaRPr lang="fr-FR" sz="2800"/>
          </a:p>
        </p:txBody>
      </p:sp>
      <p:sp>
        <p:nvSpPr>
          <p:cNvPr id="19" name="object 2">
            <a:extLst>
              <a:ext uri="{FF2B5EF4-FFF2-40B4-BE49-F238E27FC236}">
                <a16:creationId xmlns:a16="http://schemas.microsoft.com/office/drawing/2014/main" id="{5BD25151-8A31-40B9-81E5-79D5ABD34F04}"/>
              </a:ext>
            </a:extLst>
          </p:cNvPr>
          <p:cNvSpPr txBox="1"/>
          <p:nvPr/>
        </p:nvSpPr>
        <p:spPr>
          <a:xfrm>
            <a:off x="768350" y="5879717"/>
            <a:ext cx="11125200" cy="888064"/>
          </a:xfrm>
          <a:prstGeom prst="rect">
            <a:avLst/>
          </a:prstGeom>
        </p:spPr>
        <p:txBody>
          <a:bodyPr vert="horz" wrap="square" lIns="0" tIns="13335" rIns="0" bIns="0" rtlCol="0">
            <a:spAutoFit/>
          </a:bodyPr>
          <a:lstStyle/>
          <a:p>
            <a:pPr marL="342900" indent="-342900">
              <a:spcBef>
                <a:spcPts val="55"/>
              </a:spcBef>
              <a:buFont typeface="Arial" panose="020B0604020202020204" pitchFamily="34" charset="0"/>
              <a:buChar char="•"/>
            </a:pPr>
            <a:r>
              <a:rPr lang="fr-FR" sz="2800" err="1"/>
              <a:t>Choose</a:t>
            </a:r>
            <a:r>
              <a:rPr lang="fr-FR" sz="2800"/>
              <a:t> </a:t>
            </a:r>
            <a:r>
              <a:rPr lang="en-US" sz="2800"/>
              <a:t>ℱ, n, </a:t>
            </a:r>
            <a:r>
              <a:rPr lang="el-GR" sz="2800"/>
              <a:t>ρ</a:t>
            </a:r>
            <a:r>
              <a:rPr lang="fr-FR" sz="2800"/>
              <a:t>  to </a:t>
            </a:r>
            <a:r>
              <a:rPr lang="fr-FR" sz="2800" err="1"/>
              <a:t>get</a:t>
            </a:r>
            <a:r>
              <a:rPr lang="fr-FR" sz="2800"/>
              <a:t> small total </a:t>
            </a:r>
            <a:r>
              <a:rPr lang="fr-FR" sz="2800" err="1"/>
              <a:t>error</a:t>
            </a:r>
            <a:endParaRPr lang="fr-FR" sz="2800"/>
          </a:p>
          <a:p>
            <a:pPr marL="342900" indent="-342900">
              <a:lnSpc>
                <a:spcPct val="100000"/>
              </a:lnSpc>
              <a:spcBef>
                <a:spcPts val="55"/>
              </a:spcBef>
              <a:buFont typeface="Arial" panose="020B0604020202020204" pitchFamily="34" charset="0"/>
              <a:buChar char="•"/>
            </a:pPr>
            <a:r>
              <a:rPr lang="en-US" sz="2800"/>
              <a:t> Subject to constraints: number of available samples, max compute time.</a:t>
            </a:r>
            <a:endParaRPr lang="fr-FR" sz="2800"/>
          </a:p>
        </p:txBody>
      </p:sp>
      <p:sp>
        <p:nvSpPr>
          <p:cNvPr id="9" name="object 2">
            <a:extLst>
              <a:ext uri="{FF2B5EF4-FFF2-40B4-BE49-F238E27FC236}">
                <a16:creationId xmlns:a16="http://schemas.microsoft.com/office/drawing/2014/main" id="{397C2E9C-DE40-4E29-A238-D497347DFC38}"/>
              </a:ext>
            </a:extLst>
          </p:cNvPr>
          <p:cNvSpPr txBox="1"/>
          <p:nvPr/>
        </p:nvSpPr>
        <p:spPr>
          <a:xfrm>
            <a:off x="6407150" y="1965048"/>
            <a:ext cx="1295400" cy="321242"/>
          </a:xfrm>
          <a:prstGeom prst="rect">
            <a:avLst/>
          </a:prstGeom>
        </p:spPr>
        <p:txBody>
          <a:bodyPr vert="horz" wrap="square" lIns="0" tIns="13335" rIns="0" bIns="0" rtlCol="0">
            <a:spAutoFit/>
          </a:bodyPr>
          <a:lstStyle/>
          <a:p>
            <a:pPr>
              <a:lnSpc>
                <a:spcPct val="100000"/>
              </a:lnSpc>
              <a:spcBef>
                <a:spcPts val="55"/>
              </a:spcBef>
            </a:pPr>
            <a:r>
              <a:rPr lang="en-US" sz="2000" b="0" i="0">
                <a:solidFill>
                  <a:srgbClr val="202124"/>
                </a:solidFill>
                <a:effectLst/>
                <a:latin typeface="arial" panose="020B0604020202020204" pitchFamily="34" charset="0"/>
              </a:rPr>
              <a:t>f ∈ </a:t>
            </a:r>
            <a:r>
              <a:rPr lang="en-US" sz="2000"/>
              <a:t>ℱ</a:t>
            </a:r>
            <a:endParaRPr lang="fr-FR" sz="2000"/>
          </a:p>
        </p:txBody>
      </p:sp>
    </p:spTree>
    <p:extLst>
      <p:ext uri="{BB962C8B-B14F-4D97-AF65-F5344CB8AC3E}">
        <p14:creationId xmlns:p14="http://schemas.microsoft.com/office/powerpoint/2010/main" val="35724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36700" y="2063750"/>
            <a:ext cx="7114355" cy="3032393"/>
          </a:xfrm>
          <a:prstGeom prst="rect">
            <a:avLst/>
          </a:prstGeom>
        </p:spPr>
        <p:txBody>
          <a:bodyPr vert="horz" wrap="square" lIns="0" tIns="12724" rIns="0" bIns="0" rtlCol="0">
            <a:spAutoFit/>
          </a:bodyPr>
          <a:lstStyle/>
          <a:p>
            <a:pPr>
              <a:spcBef>
                <a:spcPts val="25"/>
              </a:spcBef>
            </a:pPr>
            <a:endParaRPr sz="2906">
              <a:latin typeface="Calibri"/>
              <a:cs typeface="Calibri"/>
            </a:endParaRPr>
          </a:p>
          <a:p>
            <a:pPr marL="12724"/>
            <a:r>
              <a:rPr sz="2405" spc="-5">
                <a:solidFill>
                  <a:srgbClr val="4471C4"/>
                </a:solidFill>
                <a:latin typeface="Calibri"/>
                <a:cs typeface="Calibri"/>
              </a:rPr>
              <a:t>Small</a:t>
            </a:r>
            <a:r>
              <a:rPr sz="2405" spc="-35">
                <a:solidFill>
                  <a:srgbClr val="4471C4"/>
                </a:solidFill>
                <a:latin typeface="Calibri"/>
                <a:cs typeface="Calibri"/>
              </a:rPr>
              <a:t> </a:t>
            </a:r>
            <a:r>
              <a:rPr sz="2405" spc="-10">
                <a:solidFill>
                  <a:srgbClr val="4471C4"/>
                </a:solidFill>
                <a:latin typeface="Calibri"/>
                <a:cs typeface="Calibri"/>
              </a:rPr>
              <a:t>scale</a:t>
            </a:r>
            <a:r>
              <a:rPr sz="2405" spc="-5">
                <a:solidFill>
                  <a:srgbClr val="4471C4"/>
                </a:solidFill>
                <a:latin typeface="Calibri"/>
                <a:cs typeface="Calibri"/>
              </a:rPr>
              <a:t> learning</a:t>
            </a:r>
            <a:r>
              <a:rPr sz="2405" spc="-25">
                <a:solidFill>
                  <a:srgbClr val="4471C4"/>
                </a:solidFill>
                <a:latin typeface="Calibri"/>
                <a:cs typeface="Calibri"/>
              </a:rPr>
              <a:t> </a:t>
            </a:r>
            <a:r>
              <a:rPr sz="2405" spc="-10">
                <a:solidFill>
                  <a:srgbClr val="4471C4"/>
                </a:solidFill>
                <a:latin typeface="Calibri"/>
                <a:cs typeface="Calibri"/>
              </a:rPr>
              <a:t>problem</a:t>
            </a:r>
            <a:endParaRPr sz="2405">
              <a:latin typeface="Calibri"/>
              <a:cs typeface="Calibri"/>
            </a:endParaRPr>
          </a:p>
          <a:p>
            <a:pPr marL="185136" indent="-173048">
              <a:lnSpc>
                <a:spcPts val="2400"/>
              </a:lnSpc>
              <a:spcBef>
                <a:spcPts val="566"/>
              </a:spcBef>
              <a:buFont typeface="Arial"/>
              <a:buChar char="•"/>
              <a:tabLst>
                <a:tab pos="185772" algn="l"/>
              </a:tabLst>
            </a:pPr>
            <a:r>
              <a:rPr sz="2104" spc="-35">
                <a:latin typeface="Calibri"/>
                <a:cs typeface="Calibri"/>
              </a:rPr>
              <a:t>We</a:t>
            </a:r>
            <a:r>
              <a:rPr sz="2104" spc="-15">
                <a:latin typeface="Calibri"/>
                <a:cs typeface="Calibri"/>
              </a:rPr>
              <a:t> </a:t>
            </a:r>
            <a:r>
              <a:rPr sz="2104" spc="-20">
                <a:latin typeface="Calibri"/>
                <a:cs typeface="Calibri"/>
              </a:rPr>
              <a:t>have</a:t>
            </a:r>
            <a:r>
              <a:rPr sz="2104" spc="-15">
                <a:latin typeface="Calibri"/>
                <a:cs typeface="Calibri"/>
              </a:rPr>
              <a:t> </a:t>
            </a:r>
            <a:r>
              <a:rPr sz="2104">
                <a:latin typeface="Calibri"/>
                <a:cs typeface="Calibri"/>
              </a:rPr>
              <a:t>a</a:t>
            </a:r>
            <a:r>
              <a:rPr sz="2104" spc="-10">
                <a:latin typeface="Calibri"/>
                <a:cs typeface="Calibri"/>
              </a:rPr>
              <a:t> </a:t>
            </a:r>
            <a:r>
              <a:rPr sz="2104" spc="-5">
                <a:latin typeface="Calibri"/>
                <a:cs typeface="Calibri"/>
              </a:rPr>
              <a:t>small-scale</a:t>
            </a:r>
            <a:r>
              <a:rPr sz="2104" spc="5">
                <a:latin typeface="Calibri"/>
                <a:cs typeface="Calibri"/>
              </a:rPr>
              <a:t> </a:t>
            </a:r>
            <a:r>
              <a:rPr sz="2104">
                <a:latin typeface="Calibri"/>
                <a:cs typeface="Calibri"/>
              </a:rPr>
              <a:t>learning </a:t>
            </a:r>
            <a:r>
              <a:rPr sz="2104" spc="-10">
                <a:latin typeface="Calibri"/>
                <a:cs typeface="Calibri"/>
              </a:rPr>
              <a:t>problem </a:t>
            </a:r>
            <a:r>
              <a:rPr sz="2104">
                <a:latin typeface="Calibri"/>
                <a:cs typeface="Calibri"/>
              </a:rPr>
              <a:t>when</a:t>
            </a:r>
            <a:r>
              <a:rPr sz="2104" spc="-5">
                <a:latin typeface="Calibri"/>
                <a:cs typeface="Calibri"/>
              </a:rPr>
              <a:t> </a:t>
            </a:r>
            <a:r>
              <a:rPr sz="2104">
                <a:latin typeface="Calibri"/>
                <a:cs typeface="Calibri"/>
              </a:rPr>
              <a:t>the</a:t>
            </a:r>
            <a:r>
              <a:rPr sz="2104" spc="5">
                <a:latin typeface="Calibri"/>
                <a:cs typeface="Calibri"/>
              </a:rPr>
              <a:t> </a:t>
            </a:r>
            <a:r>
              <a:rPr sz="2104" spc="-5">
                <a:latin typeface="Calibri"/>
                <a:cs typeface="Calibri"/>
              </a:rPr>
              <a:t>active </a:t>
            </a:r>
            <a:r>
              <a:rPr sz="2104" spc="-10">
                <a:latin typeface="Calibri"/>
                <a:cs typeface="Calibri"/>
              </a:rPr>
              <a:t>budget</a:t>
            </a:r>
            <a:endParaRPr sz="2104">
              <a:latin typeface="Calibri"/>
              <a:cs typeface="Calibri"/>
            </a:endParaRPr>
          </a:p>
          <a:p>
            <a:pPr marL="185136">
              <a:lnSpc>
                <a:spcPts val="2400"/>
              </a:lnSpc>
            </a:pPr>
            <a:r>
              <a:rPr sz="2104" spc="-15">
                <a:latin typeface="Calibri"/>
                <a:cs typeface="Calibri"/>
              </a:rPr>
              <a:t>constraint</a:t>
            </a:r>
            <a:r>
              <a:rPr sz="2104">
                <a:latin typeface="Calibri"/>
                <a:cs typeface="Calibri"/>
              </a:rPr>
              <a:t> is the</a:t>
            </a:r>
            <a:r>
              <a:rPr sz="2104" spc="-5">
                <a:latin typeface="Calibri"/>
                <a:cs typeface="Calibri"/>
              </a:rPr>
              <a:t> number</a:t>
            </a:r>
            <a:r>
              <a:rPr sz="2104" spc="-15">
                <a:latin typeface="Calibri"/>
                <a:cs typeface="Calibri"/>
              </a:rPr>
              <a:t> </a:t>
            </a:r>
            <a:r>
              <a:rPr sz="2104" spc="-5">
                <a:latin typeface="Calibri"/>
                <a:cs typeface="Calibri"/>
              </a:rPr>
              <a:t>of</a:t>
            </a:r>
            <a:r>
              <a:rPr sz="2104" spc="-15">
                <a:latin typeface="Calibri"/>
                <a:cs typeface="Calibri"/>
              </a:rPr>
              <a:t> </a:t>
            </a:r>
            <a:r>
              <a:rPr sz="2104" spc="-10">
                <a:latin typeface="Calibri"/>
                <a:cs typeface="Calibri"/>
              </a:rPr>
              <a:t>examples</a:t>
            </a:r>
            <a:r>
              <a:rPr sz="2104" spc="10">
                <a:latin typeface="Calibri"/>
                <a:cs typeface="Calibri"/>
              </a:rPr>
              <a:t> </a:t>
            </a:r>
            <a:r>
              <a:rPr sz="2104" spc="10">
                <a:latin typeface="Cambria Math"/>
                <a:cs typeface="Cambria Math"/>
              </a:rPr>
              <a:t>𝑛</a:t>
            </a:r>
            <a:r>
              <a:rPr sz="2104" spc="10">
                <a:latin typeface="Calibri"/>
                <a:cs typeface="Calibri"/>
              </a:rPr>
              <a:t>.</a:t>
            </a:r>
            <a:endParaRPr sz="2104">
              <a:latin typeface="Calibri"/>
              <a:cs typeface="Calibri"/>
            </a:endParaRPr>
          </a:p>
          <a:p>
            <a:pPr>
              <a:spcBef>
                <a:spcPts val="25"/>
              </a:spcBef>
            </a:pPr>
            <a:endParaRPr sz="2906">
              <a:latin typeface="Calibri"/>
              <a:cs typeface="Calibri"/>
            </a:endParaRPr>
          </a:p>
          <a:p>
            <a:pPr marL="12724"/>
            <a:r>
              <a:rPr sz="2405" spc="-10">
                <a:solidFill>
                  <a:srgbClr val="4471C4"/>
                </a:solidFill>
                <a:latin typeface="Calibri"/>
                <a:cs typeface="Calibri"/>
              </a:rPr>
              <a:t>Large-scale</a:t>
            </a:r>
            <a:r>
              <a:rPr sz="2405" spc="-20">
                <a:solidFill>
                  <a:srgbClr val="4471C4"/>
                </a:solidFill>
                <a:latin typeface="Calibri"/>
                <a:cs typeface="Calibri"/>
              </a:rPr>
              <a:t> </a:t>
            </a:r>
            <a:r>
              <a:rPr sz="2405" spc="-5">
                <a:solidFill>
                  <a:srgbClr val="4471C4"/>
                </a:solidFill>
                <a:latin typeface="Calibri"/>
                <a:cs typeface="Calibri"/>
              </a:rPr>
              <a:t>learning</a:t>
            </a:r>
            <a:r>
              <a:rPr sz="2405" spc="-35">
                <a:solidFill>
                  <a:srgbClr val="4471C4"/>
                </a:solidFill>
                <a:latin typeface="Calibri"/>
                <a:cs typeface="Calibri"/>
              </a:rPr>
              <a:t> </a:t>
            </a:r>
            <a:r>
              <a:rPr sz="2405" spc="-10">
                <a:solidFill>
                  <a:srgbClr val="4471C4"/>
                </a:solidFill>
                <a:latin typeface="Calibri"/>
                <a:cs typeface="Calibri"/>
              </a:rPr>
              <a:t>problem</a:t>
            </a:r>
            <a:endParaRPr sz="2405">
              <a:latin typeface="Calibri"/>
              <a:cs typeface="Calibri"/>
            </a:endParaRPr>
          </a:p>
          <a:p>
            <a:pPr marL="185136" indent="-173048">
              <a:lnSpc>
                <a:spcPts val="2400"/>
              </a:lnSpc>
              <a:spcBef>
                <a:spcPts val="566"/>
              </a:spcBef>
              <a:buFont typeface="Arial"/>
              <a:buChar char="•"/>
              <a:tabLst>
                <a:tab pos="185772" algn="l"/>
              </a:tabLst>
            </a:pPr>
            <a:r>
              <a:rPr sz="2104" spc="-40">
                <a:latin typeface="Calibri"/>
                <a:cs typeface="Calibri"/>
              </a:rPr>
              <a:t>We</a:t>
            </a:r>
            <a:r>
              <a:rPr sz="2104" spc="-10">
                <a:latin typeface="Calibri"/>
                <a:cs typeface="Calibri"/>
              </a:rPr>
              <a:t> </a:t>
            </a:r>
            <a:r>
              <a:rPr sz="2104" spc="-20">
                <a:latin typeface="Calibri"/>
                <a:cs typeface="Calibri"/>
              </a:rPr>
              <a:t>have</a:t>
            </a:r>
            <a:r>
              <a:rPr sz="2104" spc="-5">
                <a:latin typeface="Calibri"/>
                <a:cs typeface="Calibri"/>
              </a:rPr>
              <a:t> </a:t>
            </a:r>
            <a:r>
              <a:rPr sz="2104">
                <a:latin typeface="Calibri"/>
                <a:cs typeface="Calibri"/>
              </a:rPr>
              <a:t>a</a:t>
            </a:r>
            <a:r>
              <a:rPr sz="2104" spc="5">
                <a:latin typeface="Calibri"/>
                <a:cs typeface="Calibri"/>
              </a:rPr>
              <a:t> </a:t>
            </a:r>
            <a:r>
              <a:rPr sz="2104" spc="-10">
                <a:latin typeface="Calibri"/>
                <a:cs typeface="Calibri"/>
              </a:rPr>
              <a:t>large-scale</a:t>
            </a:r>
            <a:r>
              <a:rPr sz="2104" spc="5">
                <a:latin typeface="Calibri"/>
                <a:cs typeface="Calibri"/>
              </a:rPr>
              <a:t> </a:t>
            </a:r>
            <a:r>
              <a:rPr sz="2104" spc="-5">
                <a:latin typeface="Calibri"/>
                <a:cs typeface="Calibri"/>
              </a:rPr>
              <a:t>learning</a:t>
            </a:r>
            <a:r>
              <a:rPr sz="2104" spc="5">
                <a:latin typeface="Calibri"/>
                <a:cs typeface="Calibri"/>
              </a:rPr>
              <a:t> </a:t>
            </a:r>
            <a:r>
              <a:rPr sz="2104" spc="-10">
                <a:latin typeface="Calibri"/>
                <a:cs typeface="Calibri"/>
              </a:rPr>
              <a:t>problem</a:t>
            </a:r>
            <a:r>
              <a:rPr sz="2104" spc="15">
                <a:latin typeface="Calibri"/>
                <a:cs typeface="Calibri"/>
              </a:rPr>
              <a:t> </a:t>
            </a:r>
            <a:r>
              <a:rPr sz="2104">
                <a:latin typeface="Calibri"/>
                <a:cs typeface="Calibri"/>
              </a:rPr>
              <a:t>when</a:t>
            </a:r>
            <a:r>
              <a:rPr sz="2104" spc="-15">
                <a:latin typeface="Calibri"/>
                <a:cs typeface="Calibri"/>
              </a:rPr>
              <a:t> </a:t>
            </a:r>
            <a:r>
              <a:rPr sz="2104">
                <a:latin typeface="Calibri"/>
                <a:cs typeface="Calibri"/>
              </a:rPr>
              <a:t>the</a:t>
            </a:r>
            <a:r>
              <a:rPr sz="2104" spc="5">
                <a:latin typeface="Calibri"/>
                <a:cs typeface="Calibri"/>
              </a:rPr>
              <a:t> </a:t>
            </a:r>
            <a:r>
              <a:rPr sz="2104" spc="-5">
                <a:latin typeface="Calibri"/>
                <a:cs typeface="Calibri"/>
              </a:rPr>
              <a:t>active</a:t>
            </a:r>
            <a:r>
              <a:rPr sz="2104" spc="5">
                <a:latin typeface="Calibri"/>
                <a:cs typeface="Calibri"/>
              </a:rPr>
              <a:t> </a:t>
            </a:r>
            <a:r>
              <a:rPr sz="2104" spc="-10">
                <a:latin typeface="Calibri"/>
                <a:cs typeface="Calibri"/>
              </a:rPr>
              <a:t>budget</a:t>
            </a:r>
            <a:endParaRPr sz="2104">
              <a:latin typeface="Calibri"/>
              <a:cs typeface="Calibri"/>
            </a:endParaRPr>
          </a:p>
          <a:p>
            <a:pPr marL="185136">
              <a:lnSpc>
                <a:spcPts val="2400"/>
              </a:lnSpc>
            </a:pPr>
            <a:r>
              <a:rPr sz="2104" spc="-15">
                <a:latin typeface="Calibri"/>
                <a:cs typeface="Calibri"/>
              </a:rPr>
              <a:t>constraint</a:t>
            </a:r>
            <a:r>
              <a:rPr sz="2104" spc="-10">
                <a:latin typeface="Calibri"/>
                <a:cs typeface="Calibri"/>
              </a:rPr>
              <a:t> </a:t>
            </a:r>
            <a:r>
              <a:rPr sz="2104">
                <a:latin typeface="Calibri"/>
                <a:cs typeface="Calibri"/>
              </a:rPr>
              <a:t>is</a:t>
            </a:r>
            <a:r>
              <a:rPr sz="2104" spc="-5">
                <a:latin typeface="Calibri"/>
                <a:cs typeface="Calibri"/>
              </a:rPr>
              <a:t> </a:t>
            </a:r>
            <a:r>
              <a:rPr sz="2104">
                <a:latin typeface="Calibri"/>
                <a:cs typeface="Calibri"/>
              </a:rPr>
              <a:t>the</a:t>
            </a:r>
            <a:r>
              <a:rPr sz="2104" spc="-10">
                <a:latin typeface="Calibri"/>
                <a:cs typeface="Calibri"/>
              </a:rPr>
              <a:t> </a:t>
            </a:r>
            <a:r>
              <a:rPr sz="2104" spc="-5">
                <a:latin typeface="Calibri"/>
                <a:cs typeface="Calibri"/>
              </a:rPr>
              <a:t>computing</a:t>
            </a:r>
            <a:r>
              <a:rPr sz="2104" spc="-30">
                <a:latin typeface="Calibri"/>
                <a:cs typeface="Calibri"/>
              </a:rPr>
              <a:t> </a:t>
            </a:r>
            <a:r>
              <a:rPr sz="2104">
                <a:latin typeface="Calibri"/>
                <a:cs typeface="Calibri"/>
              </a:rPr>
              <a:t>time </a:t>
            </a:r>
            <a:r>
              <a:rPr sz="2104" spc="20">
                <a:latin typeface="Cambria Math"/>
                <a:cs typeface="Cambria Math"/>
              </a:rPr>
              <a:t>𝑇</a:t>
            </a:r>
            <a:r>
              <a:rPr sz="2104" spc="20">
                <a:latin typeface="Calibri"/>
                <a:cs typeface="Calibri"/>
              </a:rPr>
              <a:t>.</a:t>
            </a:r>
            <a:endParaRPr sz="2104">
              <a:latin typeface="Calibri"/>
              <a:cs typeface="Calibri"/>
            </a:endParaRPr>
          </a:p>
        </p:txBody>
      </p:sp>
      <p:sp>
        <p:nvSpPr>
          <p:cNvPr id="5" name="Title 1">
            <a:extLst>
              <a:ext uri="{FF2B5EF4-FFF2-40B4-BE49-F238E27FC236}">
                <a16:creationId xmlns:a16="http://schemas.microsoft.com/office/drawing/2014/main" id="{19E3936B-825F-423D-804B-7EA0C48604CA}"/>
              </a:ext>
            </a:extLst>
          </p:cNvPr>
          <p:cNvSpPr txBox="1">
            <a:spLocks/>
          </p:cNvSpPr>
          <p:nvPr/>
        </p:nvSpPr>
        <p:spPr>
          <a:xfrm>
            <a:off x="539750" y="500222"/>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Small scale versus large scale</a:t>
            </a:r>
          </a:p>
          <a:p>
            <a:endParaRPr lang="en-US" sz="3600">
              <a:latin typeface="Verdana" panose="020B0604030504040204" pitchFamily="34" charset="0"/>
              <a:ea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6950" y="1669321"/>
            <a:ext cx="10668000" cy="2259232"/>
          </a:xfrm>
          <a:prstGeom prst="rect">
            <a:avLst/>
          </a:prstGeom>
        </p:spPr>
        <p:txBody>
          <a:bodyPr vert="horz" wrap="square" lIns="0" tIns="12724" rIns="0" bIns="0" rtlCol="0">
            <a:spAutoFit/>
          </a:bodyPr>
          <a:lstStyle/>
          <a:p>
            <a:pPr marL="12088">
              <a:lnSpc>
                <a:spcPts val="2400"/>
              </a:lnSpc>
              <a:spcBef>
                <a:spcPts val="566"/>
              </a:spcBef>
              <a:tabLst>
                <a:tab pos="185772" algn="l"/>
              </a:tabLst>
            </a:pPr>
            <a:r>
              <a:rPr lang="fr-FR" sz="2800" spc="-35" dirty="0" err="1">
                <a:solidFill>
                  <a:srgbClr val="002060"/>
                </a:solidFill>
                <a:latin typeface="Calibri"/>
                <a:cs typeface="Calibri"/>
              </a:rPr>
              <a:t>Constrained</a:t>
            </a:r>
            <a:r>
              <a:rPr lang="fr-FR" sz="2800" spc="-35" dirty="0">
                <a:solidFill>
                  <a:srgbClr val="002060"/>
                </a:solidFill>
                <a:latin typeface="Calibri"/>
                <a:cs typeface="Calibri"/>
              </a:rPr>
              <a:t> by the </a:t>
            </a:r>
            <a:r>
              <a:rPr lang="fr-FR" sz="2800" spc="-35" dirty="0" err="1">
                <a:solidFill>
                  <a:srgbClr val="002060"/>
                </a:solidFill>
                <a:latin typeface="Calibri"/>
                <a:cs typeface="Calibri"/>
              </a:rPr>
              <a:t>number</a:t>
            </a:r>
            <a:r>
              <a:rPr lang="fr-FR" sz="2800" spc="-35" dirty="0">
                <a:solidFill>
                  <a:srgbClr val="002060"/>
                </a:solidFill>
                <a:latin typeface="Calibri"/>
                <a:cs typeface="Calibri"/>
              </a:rPr>
              <a:t> of </a:t>
            </a:r>
            <a:r>
              <a:rPr lang="fr-FR" sz="2800" spc="-35" dirty="0" err="1">
                <a:solidFill>
                  <a:srgbClr val="002060"/>
                </a:solidFill>
                <a:latin typeface="Calibri"/>
                <a:cs typeface="Calibri"/>
              </a:rPr>
              <a:t>samples</a:t>
            </a:r>
            <a:endParaRPr lang="fr-FR" sz="2800" spc="-35" dirty="0">
              <a:solidFill>
                <a:srgbClr val="002060"/>
              </a:solidFill>
              <a:latin typeface="Calibri"/>
              <a:cs typeface="Calibri"/>
            </a:endParaRPr>
          </a:p>
          <a:p>
            <a:pPr marL="469288" indent="-457200">
              <a:lnSpc>
                <a:spcPts val="2400"/>
              </a:lnSpc>
              <a:spcBef>
                <a:spcPts val="566"/>
              </a:spcBef>
              <a:buFont typeface="Wingdings" panose="05000000000000000000" pitchFamily="2" charset="2"/>
              <a:buChar char="è"/>
              <a:tabLst>
                <a:tab pos="185772" algn="l"/>
              </a:tabLst>
            </a:pPr>
            <a:r>
              <a:rPr lang="fr-FR" sz="2800" spc="-35" dirty="0">
                <a:latin typeface="Calibri"/>
                <a:cs typeface="Calibri"/>
              </a:rPr>
              <a:t>Use all </a:t>
            </a:r>
            <a:r>
              <a:rPr lang="fr-FR" sz="2800" spc="-35" dirty="0" err="1">
                <a:latin typeface="Calibri"/>
                <a:cs typeface="Calibri"/>
              </a:rPr>
              <a:t>samples</a:t>
            </a:r>
            <a:r>
              <a:rPr lang="fr-FR" sz="2800" spc="-35" dirty="0">
                <a:latin typeface="Calibri"/>
                <a:cs typeface="Calibri"/>
              </a:rPr>
              <a:t> to </a:t>
            </a:r>
            <a:r>
              <a:rPr lang="fr-FR" sz="2800" spc="-35" dirty="0" err="1">
                <a:latin typeface="Calibri"/>
                <a:cs typeface="Calibri"/>
              </a:rPr>
              <a:t>reduce</a:t>
            </a:r>
            <a:r>
              <a:rPr lang="fr-FR" sz="2800" spc="-35" dirty="0">
                <a:latin typeface="Calibri"/>
                <a:cs typeface="Calibri"/>
              </a:rPr>
              <a:t> estimation </a:t>
            </a:r>
            <a:r>
              <a:rPr lang="fr-FR" sz="2800" spc="-35" dirty="0" err="1">
                <a:latin typeface="Calibri"/>
                <a:cs typeface="Calibri"/>
              </a:rPr>
              <a:t>error</a:t>
            </a:r>
            <a:endParaRPr lang="fr-FR" sz="2800" spc="-35" dirty="0">
              <a:latin typeface="Calibri"/>
              <a:cs typeface="Calibri"/>
            </a:endParaRPr>
          </a:p>
          <a:p>
            <a:pPr marL="12088">
              <a:lnSpc>
                <a:spcPts val="2400"/>
              </a:lnSpc>
              <a:spcBef>
                <a:spcPts val="566"/>
              </a:spcBef>
              <a:tabLst>
                <a:tab pos="185772" algn="l"/>
              </a:tabLst>
            </a:pPr>
            <a:endParaRPr lang="fr-FR" sz="2800" spc="-35" dirty="0">
              <a:latin typeface="Calibri"/>
              <a:cs typeface="Calibri"/>
            </a:endParaRPr>
          </a:p>
          <a:p>
            <a:pPr marL="12088">
              <a:lnSpc>
                <a:spcPts val="2400"/>
              </a:lnSpc>
              <a:spcBef>
                <a:spcPts val="566"/>
              </a:spcBef>
              <a:tabLst>
                <a:tab pos="185772" algn="l"/>
              </a:tabLst>
            </a:pPr>
            <a:r>
              <a:rPr lang="fr-FR" sz="2800" spc="-35" dirty="0" err="1">
                <a:latin typeface="Calibri"/>
                <a:cs typeface="Calibri"/>
              </a:rPr>
              <a:t>Two</a:t>
            </a:r>
            <a:r>
              <a:rPr lang="fr-FR" sz="2800" spc="-35" dirty="0">
                <a:latin typeface="Calibri"/>
                <a:cs typeface="Calibri"/>
              </a:rPr>
              <a:t> </a:t>
            </a:r>
            <a:r>
              <a:rPr lang="fr-FR" sz="2800" spc="-35" dirty="0" err="1">
                <a:latin typeface="Calibri"/>
                <a:cs typeface="Calibri"/>
              </a:rPr>
              <a:t>degrees</a:t>
            </a:r>
            <a:r>
              <a:rPr lang="fr-FR" sz="2800" spc="-35" dirty="0">
                <a:latin typeface="Calibri"/>
                <a:cs typeface="Calibri"/>
              </a:rPr>
              <a:t> of </a:t>
            </a:r>
            <a:r>
              <a:rPr lang="fr-FR" sz="2800" spc="-35" dirty="0" err="1">
                <a:latin typeface="Calibri"/>
                <a:cs typeface="Calibri"/>
              </a:rPr>
              <a:t>freedom</a:t>
            </a:r>
            <a:r>
              <a:rPr lang="fr-FR" sz="2800" spc="-35" dirty="0">
                <a:latin typeface="Calibri"/>
                <a:cs typeface="Calibri"/>
              </a:rPr>
              <a:t>:</a:t>
            </a:r>
          </a:p>
          <a:p>
            <a:pPr marL="354988" indent="-342900">
              <a:lnSpc>
                <a:spcPts val="2400"/>
              </a:lnSpc>
              <a:spcBef>
                <a:spcPts val="566"/>
              </a:spcBef>
              <a:buFont typeface="Arial" panose="020B0604020202020204" pitchFamily="34" charset="0"/>
              <a:buChar char="•"/>
              <a:tabLst>
                <a:tab pos="185772" algn="l"/>
              </a:tabLst>
            </a:pPr>
            <a:r>
              <a:rPr lang="fr-FR" sz="2800" spc="-35" dirty="0" err="1">
                <a:latin typeface="Calibri"/>
                <a:cs typeface="Calibri"/>
              </a:rPr>
              <a:t>Optimize</a:t>
            </a:r>
            <a:r>
              <a:rPr lang="fr-FR" sz="2800" spc="-35" dirty="0">
                <a:latin typeface="Calibri"/>
                <a:cs typeface="Calibri"/>
              </a:rPr>
              <a:t> as </a:t>
            </a:r>
            <a:r>
              <a:rPr lang="fr-FR" sz="2800" spc="-35" dirty="0" err="1">
                <a:latin typeface="Calibri"/>
                <a:cs typeface="Calibri"/>
              </a:rPr>
              <a:t>precisely</a:t>
            </a:r>
            <a:r>
              <a:rPr lang="fr-FR" sz="2800" spc="-35" dirty="0">
                <a:latin typeface="Calibri"/>
                <a:cs typeface="Calibri"/>
              </a:rPr>
              <a:t> as possible to </a:t>
            </a:r>
            <a:r>
              <a:rPr lang="fr-FR" sz="2800" spc="-35" dirty="0" err="1">
                <a:latin typeface="Calibri"/>
                <a:cs typeface="Calibri"/>
              </a:rPr>
              <a:t>avoid</a:t>
            </a:r>
            <a:r>
              <a:rPr lang="fr-FR" sz="2800" spc="-35" dirty="0">
                <a:latin typeface="Calibri"/>
                <a:cs typeface="Calibri"/>
              </a:rPr>
              <a:t> significative </a:t>
            </a:r>
            <a:r>
              <a:rPr lang="fr-FR" sz="2800" spc="-35" dirty="0" err="1">
                <a:latin typeface="Calibri"/>
                <a:cs typeface="Calibri"/>
              </a:rPr>
              <a:t>optimization</a:t>
            </a:r>
            <a:r>
              <a:rPr lang="fr-FR" sz="2800" spc="-35" dirty="0">
                <a:latin typeface="Calibri"/>
                <a:cs typeface="Calibri"/>
              </a:rPr>
              <a:t> </a:t>
            </a:r>
            <a:r>
              <a:rPr lang="fr-FR" sz="2800" spc="-35" dirty="0" err="1">
                <a:latin typeface="Calibri"/>
                <a:cs typeface="Calibri"/>
              </a:rPr>
              <a:t>error</a:t>
            </a:r>
            <a:endParaRPr lang="fr-FR" sz="2800" spc="-35" dirty="0">
              <a:latin typeface="Calibri"/>
              <a:cs typeface="Calibri"/>
            </a:endParaRPr>
          </a:p>
          <a:p>
            <a:pPr marL="354988" indent="-342900">
              <a:lnSpc>
                <a:spcPts val="2400"/>
              </a:lnSpc>
              <a:spcBef>
                <a:spcPts val="566"/>
              </a:spcBef>
              <a:buFont typeface="Arial" panose="020B0604020202020204" pitchFamily="34" charset="0"/>
              <a:buChar char="•"/>
              <a:tabLst>
                <a:tab pos="185772" algn="l"/>
              </a:tabLst>
            </a:pPr>
            <a:r>
              <a:rPr lang="fr-FR" sz="2800" spc="-35" dirty="0">
                <a:latin typeface="Calibri"/>
                <a:cs typeface="Calibri"/>
              </a:rPr>
              <a:t>Select the size of  </a:t>
            </a:r>
            <a:r>
              <a:rPr lang="fr-FR" sz="2800" dirty="0">
                <a:latin typeface="Cambria Math"/>
                <a:cs typeface="Cambria Math"/>
              </a:rPr>
              <a:t>ℱ</a:t>
            </a:r>
            <a:r>
              <a:rPr lang="fr-FR" sz="2800" spc="-35" dirty="0">
                <a:latin typeface="Calibri"/>
                <a:cs typeface="Calibri"/>
              </a:rPr>
              <a:t> by </a:t>
            </a:r>
            <a:r>
              <a:rPr lang="fr-FR" sz="2800" spc="-35" dirty="0" err="1">
                <a:latin typeface="Calibri"/>
                <a:cs typeface="Calibri"/>
              </a:rPr>
              <a:t>crossvalidation</a:t>
            </a:r>
            <a:endParaRPr lang="fr-FR" sz="2800" spc="-35" dirty="0">
              <a:latin typeface="Calibri"/>
              <a:cs typeface="Calibri"/>
            </a:endParaRPr>
          </a:p>
        </p:txBody>
      </p:sp>
      <p:sp>
        <p:nvSpPr>
          <p:cNvPr id="5" name="Title 1">
            <a:extLst>
              <a:ext uri="{FF2B5EF4-FFF2-40B4-BE49-F238E27FC236}">
                <a16:creationId xmlns:a16="http://schemas.microsoft.com/office/drawing/2014/main" id="{19E3936B-825F-423D-804B-7EA0C48604CA}"/>
              </a:ext>
            </a:extLst>
          </p:cNvPr>
          <p:cNvSpPr txBox="1">
            <a:spLocks/>
          </p:cNvSpPr>
          <p:nvPr/>
        </p:nvSpPr>
        <p:spPr>
          <a:xfrm>
            <a:off x="539750" y="500222"/>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Small scale learning</a:t>
            </a:r>
          </a:p>
          <a:p>
            <a:endParaRPr lang="en-US" sz="3600">
              <a:latin typeface="Verdana" panose="020B0604030504040204" pitchFamily="34" charset="0"/>
              <a:ea typeface="Verdana" panose="020B0604030504040204" pitchFamily="34" charset="0"/>
            </a:endParaRPr>
          </a:p>
        </p:txBody>
      </p:sp>
      <p:pic>
        <p:nvPicPr>
          <p:cNvPr id="4" name="object 2">
            <a:extLst>
              <a:ext uri="{FF2B5EF4-FFF2-40B4-BE49-F238E27FC236}">
                <a16:creationId xmlns:a16="http://schemas.microsoft.com/office/drawing/2014/main" id="{E803CAA0-07D9-4690-A454-53D89FD783A8}"/>
              </a:ext>
            </a:extLst>
          </p:cNvPr>
          <p:cNvPicPr/>
          <p:nvPr/>
        </p:nvPicPr>
        <p:blipFill>
          <a:blip r:embed="rId3" cstate="print"/>
          <a:stretch>
            <a:fillRect/>
          </a:stretch>
        </p:blipFill>
        <p:spPr>
          <a:xfrm>
            <a:off x="1530350" y="4022390"/>
            <a:ext cx="5943600" cy="2348088"/>
          </a:xfrm>
          <a:prstGeom prst="rect">
            <a:avLst/>
          </a:prstGeom>
        </p:spPr>
      </p:pic>
      <p:sp>
        <p:nvSpPr>
          <p:cNvPr id="6" name="object 4">
            <a:extLst>
              <a:ext uri="{FF2B5EF4-FFF2-40B4-BE49-F238E27FC236}">
                <a16:creationId xmlns:a16="http://schemas.microsoft.com/office/drawing/2014/main" id="{D1A88812-E1F0-45E2-B9E4-E18597F1F329}"/>
              </a:ext>
            </a:extLst>
          </p:cNvPr>
          <p:cNvSpPr txBox="1"/>
          <p:nvPr/>
        </p:nvSpPr>
        <p:spPr>
          <a:xfrm>
            <a:off x="768350" y="6370478"/>
            <a:ext cx="5794375" cy="289823"/>
          </a:xfrm>
          <a:prstGeom prst="rect">
            <a:avLst/>
          </a:prstGeom>
        </p:spPr>
        <p:txBody>
          <a:bodyPr vert="horz" wrap="square" lIns="0" tIns="12700" rIns="0" bIns="0" rtlCol="0">
            <a:spAutoFit/>
          </a:bodyPr>
          <a:lstStyle/>
          <a:p>
            <a:pPr marR="299085" algn="r">
              <a:lnSpc>
                <a:spcPct val="100000"/>
              </a:lnSpc>
              <a:spcBef>
                <a:spcPts val="100"/>
              </a:spcBef>
            </a:pPr>
            <a:r>
              <a:rPr lang="fr-FR" sz="1800">
                <a:latin typeface="Cambria Math"/>
                <a:cs typeface="Cambria Math"/>
              </a:rPr>
              <a:t>Size of </a:t>
            </a:r>
            <a:r>
              <a:rPr sz="1800">
                <a:latin typeface="Cambria Math"/>
                <a:cs typeface="Cambria Math"/>
              </a:rPr>
              <a:t>ℱ</a:t>
            </a:r>
            <a:endParaRPr sz="2100">
              <a:latin typeface="Calibri"/>
              <a:cs typeface="Calibri"/>
            </a:endParaRPr>
          </a:p>
        </p:txBody>
      </p:sp>
    </p:spTree>
    <p:extLst>
      <p:ext uri="{BB962C8B-B14F-4D97-AF65-F5344CB8AC3E}">
        <p14:creationId xmlns:p14="http://schemas.microsoft.com/office/powerpoint/2010/main" val="364845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20750" y="1530350"/>
            <a:ext cx="10668000" cy="723171"/>
          </a:xfrm>
          <a:prstGeom prst="rect">
            <a:avLst/>
          </a:prstGeom>
        </p:spPr>
        <p:txBody>
          <a:bodyPr vert="horz" wrap="square" lIns="0" tIns="12724" rIns="0" bIns="0" rtlCol="0">
            <a:spAutoFit/>
          </a:bodyPr>
          <a:lstStyle/>
          <a:p>
            <a:pPr marL="12088">
              <a:lnSpc>
                <a:spcPts val="2400"/>
              </a:lnSpc>
              <a:spcBef>
                <a:spcPts val="566"/>
              </a:spcBef>
              <a:tabLst>
                <a:tab pos="185772" algn="l"/>
              </a:tabLst>
            </a:pPr>
            <a:r>
              <a:rPr lang="fr-FR" sz="2800" spc="-35" err="1">
                <a:solidFill>
                  <a:srgbClr val="002060"/>
                </a:solidFill>
                <a:latin typeface="Calibri"/>
                <a:cs typeface="Calibri"/>
              </a:rPr>
              <a:t>Constrained</a:t>
            </a:r>
            <a:r>
              <a:rPr lang="fr-FR" sz="2800" spc="-35">
                <a:solidFill>
                  <a:srgbClr val="002060"/>
                </a:solidFill>
                <a:latin typeface="Calibri"/>
                <a:cs typeface="Calibri"/>
              </a:rPr>
              <a:t> by the training time / training ressources</a:t>
            </a:r>
          </a:p>
          <a:p>
            <a:pPr marL="12088">
              <a:lnSpc>
                <a:spcPts val="2400"/>
              </a:lnSpc>
              <a:spcBef>
                <a:spcPts val="566"/>
              </a:spcBef>
              <a:tabLst>
                <a:tab pos="185772" algn="l"/>
              </a:tabLst>
            </a:pPr>
            <a:endParaRPr lang="fr-FR" sz="2800" spc="-35">
              <a:solidFill>
                <a:srgbClr val="002060"/>
              </a:solidFill>
              <a:latin typeface="Calibri"/>
              <a:cs typeface="Calibri"/>
            </a:endParaRPr>
          </a:p>
        </p:txBody>
      </p:sp>
      <p:sp>
        <p:nvSpPr>
          <p:cNvPr id="5" name="Title 1">
            <a:extLst>
              <a:ext uri="{FF2B5EF4-FFF2-40B4-BE49-F238E27FC236}">
                <a16:creationId xmlns:a16="http://schemas.microsoft.com/office/drawing/2014/main" id="{19E3936B-825F-423D-804B-7EA0C48604CA}"/>
              </a:ext>
            </a:extLst>
          </p:cNvPr>
          <p:cNvSpPr txBox="1">
            <a:spLocks/>
          </p:cNvSpPr>
          <p:nvPr/>
        </p:nvSpPr>
        <p:spPr>
          <a:xfrm>
            <a:off x="539750" y="500222"/>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Large scale learning</a:t>
            </a:r>
          </a:p>
          <a:p>
            <a:endParaRPr lang="en-US" sz="3600">
              <a:latin typeface="Verdana" panose="020B0604030504040204" pitchFamily="34" charset="0"/>
              <a:ea typeface="Verdana" panose="020B0604030504040204" pitchFamily="34" charset="0"/>
            </a:endParaRPr>
          </a:p>
        </p:txBody>
      </p:sp>
      <p:sp>
        <p:nvSpPr>
          <p:cNvPr id="7" name="object 3">
            <a:extLst>
              <a:ext uri="{FF2B5EF4-FFF2-40B4-BE49-F238E27FC236}">
                <a16:creationId xmlns:a16="http://schemas.microsoft.com/office/drawing/2014/main" id="{CEB5BEE3-E287-4437-AC8E-C5B30176FA46}"/>
              </a:ext>
            </a:extLst>
          </p:cNvPr>
          <p:cNvSpPr txBox="1"/>
          <p:nvPr/>
        </p:nvSpPr>
        <p:spPr>
          <a:xfrm>
            <a:off x="1922304" y="2267491"/>
            <a:ext cx="9144000" cy="2262054"/>
          </a:xfrm>
          <a:prstGeom prst="rect">
            <a:avLst/>
          </a:prstGeom>
        </p:spPr>
        <p:txBody>
          <a:bodyPr vert="horz" wrap="square" lIns="0" tIns="12724" rIns="0" bIns="0" rtlCol="0">
            <a:spAutoFit/>
          </a:bodyPr>
          <a:lstStyle/>
          <a:p>
            <a:pPr marL="12088">
              <a:lnSpc>
                <a:spcPts val="2400"/>
              </a:lnSpc>
              <a:spcBef>
                <a:spcPts val="566"/>
              </a:spcBef>
              <a:tabLst>
                <a:tab pos="185772" algn="l"/>
              </a:tabLst>
            </a:pPr>
            <a:r>
              <a:rPr lang="fr-FR" sz="2800" spc="-35">
                <a:latin typeface="Calibri"/>
                <a:cs typeface="Calibri"/>
              </a:rPr>
              <a:t>Example:  </a:t>
            </a:r>
            <a:r>
              <a:rPr lang="fr-FR" sz="2800" spc="-35" err="1">
                <a:latin typeface="Calibri"/>
                <a:cs typeface="Calibri"/>
              </a:rPr>
              <a:t>OpenAI</a:t>
            </a:r>
            <a:r>
              <a:rPr lang="fr-FR" sz="2800" spc="-35">
                <a:latin typeface="Calibri"/>
                <a:cs typeface="Calibri"/>
              </a:rPr>
              <a:t> GPT-3 </a:t>
            </a:r>
            <a:r>
              <a:rPr lang="fr-FR" sz="2800" spc="-35" err="1">
                <a:latin typeface="Calibri"/>
                <a:cs typeface="Calibri"/>
              </a:rPr>
              <a:t>text</a:t>
            </a:r>
            <a:r>
              <a:rPr lang="fr-FR" sz="2800" spc="-35">
                <a:latin typeface="Calibri"/>
                <a:cs typeface="Calibri"/>
              </a:rPr>
              <a:t> model</a:t>
            </a:r>
          </a:p>
          <a:p>
            <a:pPr marL="12088">
              <a:lnSpc>
                <a:spcPts val="2400"/>
              </a:lnSpc>
              <a:spcBef>
                <a:spcPts val="566"/>
              </a:spcBef>
              <a:tabLst>
                <a:tab pos="185772" algn="l"/>
              </a:tabLst>
            </a:pPr>
            <a:endParaRPr lang="fr-FR" sz="2800" spc="-35">
              <a:latin typeface="Calibri"/>
              <a:cs typeface="Calibri"/>
            </a:endParaRPr>
          </a:p>
          <a:p>
            <a:pPr marL="469288" indent="-457200">
              <a:lnSpc>
                <a:spcPts val="2400"/>
              </a:lnSpc>
              <a:spcBef>
                <a:spcPts val="566"/>
              </a:spcBef>
              <a:buFont typeface="Arial" panose="020B0604020202020204" pitchFamily="34" charset="0"/>
              <a:buChar char="•"/>
              <a:tabLst>
                <a:tab pos="185772" algn="l"/>
              </a:tabLst>
            </a:pPr>
            <a:r>
              <a:rPr lang="en-US" sz="2800"/>
              <a:t>Training set: 45 TB text data, mostly crawled from internet.</a:t>
            </a:r>
            <a:endParaRPr lang="fr-FR" sz="2800" spc="-35">
              <a:latin typeface="Calibri"/>
              <a:cs typeface="Calibri"/>
            </a:endParaRPr>
          </a:p>
          <a:p>
            <a:pPr marL="469288" indent="-457200">
              <a:lnSpc>
                <a:spcPts val="2400"/>
              </a:lnSpc>
              <a:spcBef>
                <a:spcPts val="566"/>
              </a:spcBef>
              <a:buFont typeface="Arial" panose="020B0604020202020204" pitchFamily="34" charset="0"/>
              <a:buChar char="•"/>
              <a:tabLst>
                <a:tab pos="185772" algn="l"/>
              </a:tabLst>
            </a:pPr>
            <a:r>
              <a:rPr lang="fr-FR" sz="2800"/>
              <a:t>Training </a:t>
            </a:r>
            <a:r>
              <a:rPr lang="fr-FR" sz="2800" err="1"/>
              <a:t>cost</a:t>
            </a:r>
            <a:r>
              <a:rPr lang="fr-FR" sz="2800"/>
              <a:t> </a:t>
            </a:r>
            <a:r>
              <a:rPr lang="fr-FR" sz="2800" err="1"/>
              <a:t>estimated</a:t>
            </a:r>
            <a:r>
              <a:rPr lang="fr-FR" sz="2800"/>
              <a:t> to </a:t>
            </a:r>
            <a:r>
              <a:rPr lang="fr-FR" sz="2800" err="1"/>
              <a:t>several</a:t>
            </a:r>
            <a:r>
              <a:rPr lang="fr-FR" sz="2800"/>
              <a:t> M</a:t>
            </a:r>
            <a:r>
              <a:rPr lang="en-US" sz="2800"/>
              <a:t>€</a:t>
            </a:r>
          </a:p>
          <a:p>
            <a:pPr marL="469288" indent="-457200">
              <a:lnSpc>
                <a:spcPts val="2400"/>
              </a:lnSpc>
              <a:spcBef>
                <a:spcPts val="566"/>
              </a:spcBef>
              <a:buFont typeface="Arial" panose="020B0604020202020204" pitchFamily="34" charset="0"/>
              <a:buChar char="•"/>
              <a:tabLst>
                <a:tab pos="185772" algn="l"/>
              </a:tabLst>
            </a:pPr>
            <a:endParaRPr lang="fr-FR" sz="2800" spc="-35">
              <a:latin typeface="Calibri"/>
              <a:cs typeface="Calibri"/>
            </a:endParaRPr>
          </a:p>
          <a:p>
            <a:pPr marL="12088">
              <a:lnSpc>
                <a:spcPts val="2400"/>
              </a:lnSpc>
              <a:spcBef>
                <a:spcPts val="566"/>
              </a:spcBef>
              <a:tabLst>
                <a:tab pos="185772" algn="l"/>
              </a:tabLst>
            </a:pPr>
            <a:r>
              <a:rPr lang="fr-FR" sz="2800" spc="-35">
                <a:latin typeface="Calibri"/>
                <a:cs typeface="Calibri"/>
              </a:rPr>
              <a:t>  </a:t>
            </a:r>
          </a:p>
        </p:txBody>
      </p:sp>
      <p:sp>
        <p:nvSpPr>
          <p:cNvPr id="8" name="object 3">
            <a:extLst>
              <a:ext uri="{FF2B5EF4-FFF2-40B4-BE49-F238E27FC236}">
                <a16:creationId xmlns:a16="http://schemas.microsoft.com/office/drawing/2014/main" id="{E6F57EEC-0F5B-41C7-A0E0-0F4DB5D00744}"/>
              </a:ext>
            </a:extLst>
          </p:cNvPr>
          <p:cNvSpPr txBox="1"/>
          <p:nvPr/>
        </p:nvSpPr>
        <p:spPr>
          <a:xfrm>
            <a:off x="561340" y="4273550"/>
            <a:ext cx="11201400" cy="3262328"/>
          </a:xfrm>
          <a:prstGeom prst="rect">
            <a:avLst/>
          </a:prstGeom>
        </p:spPr>
        <p:txBody>
          <a:bodyPr vert="horz" wrap="square" lIns="0" tIns="12724" rIns="0" bIns="0" rtlCol="0">
            <a:spAutoFit/>
          </a:bodyPr>
          <a:lstStyle/>
          <a:p>
            <a:pPr marL="12088">
              <a:lnSpc>
                <a:spcPts val="2400"/>
              </a:lnSpc>
              <a:spcBef>
                <a:spcPts val="566"/>
              </a:spcBef>
              <a:tabLst>
                <a:tab pos="185772" algn="l"/>
              </a:tabLst>
            </a:pPr>
            <a:r>
              <a:rPr lang="fr-FR" sz="2800" spc="-35" err="1">
                <a:latin typeface="Calibri"/>
                <a:cs typeface="Calibri"/>
              </a:rPr>
              <a:t>Computing</a:t>
            </a:r>
            <a:r>
              <a:rPr lang="fr-FR" sz="2800" spc="-35">
                <a:latin typeface="Calibri"/>
                <a:cs typeface="Calibri"/>
              </a:rPr>
              <a:t> time </a:t>
            </a:r>
            <a:r>
              <a:rPr lang="fr-FR" sz="2800" spc="-35" err="1">
                <a:latin typeface="Calibri"/>
                <a:cs typeface="Calibri"/>
              </a:rPr>
              <a:t>depends</a:t>
            </a:r>
            <a:r>
              <a:rPr lang="fr-FR" sz="2800" spc="-35">
                <a:latin typeface="Calibri"/>
                <a:cs typeface="Calibri"/>
              </a:rPr>
              <a:t> on n, </a:t>
            </a:r>
            <a:r>
              <a:rPr lang="en-US" sz="2800"/>
              <a:t>ℱ</a:t>
            </a:r>
            <a:r>
              <a:rPr lang="fr-FR" sz="2800" spc="-35">
                <a:latin typeface="Calibri"/>
                <a:cs typeface="Calibri"/>
              </a:rPr>
              <a:t> and </a:t>
            </a:r>
            <a:r>
              <a:rPr lang="el-GR" sz="2800"/>
              <a:t>ρ</a:t>
            </a:r>
            <a:r>
              <a:rPr lang="fr-FR" sz="2800"/>
              <a:t>. </a:t>
            </a:r>
          </a:p>
          <a:p>
            <a:pPr marL="12088">
              <a:lnSpc>
                <a:spcPts val="2400"/>
              </a:lnSpc>
              <a:spcBef>
                <a:spcPts val="566"/>
              </a:spcBef>
              <a:tabLst>
                <a:tab pos="185772" algn="l"/>
              </a:tabLst>
            </a:pPr>
            <a:endParaRPr lang="fr-FR" sz="2800"/>
          </a:p>
          <a:p>
            <a:pPr marL="469288" indent="-457200">
              <a:lnSpc>
                <a:spcPts val="2400"/>
              </a:lnSpc>
              <a:spcBef>
                <a:spcPts val="566"/>
              </a:spcBef>
              <a:buFont typeface="Arial" panose="020B0604020202020204" pitchFamily="34" charset="0"/>
              <a:buChar char="•"/>
              <a:tabLst>
                <a:tab pos="185772" algn="l"/>
              </a:tabLst>
            </a:pPr>
            <a:r>
              <a:rPr lang="fr-FR" sz="2800" spc="-35" err="1">
                <a:latin typeface="Calibri"/>
                <a:cs typeface="Calibri"/>
              </a:rPr>
              <a:t>Should</a:t>
            </a:r>
            <a:r>
              <a:rPr lang="fr-FR" sz="2800" spc="-35">
                <a:latin typeface="Calibri"/>
                <a:cs typeface="Calibri"/>
              </a:rPr>
              <a:t> </a:t>
            </a:r>
            <a:r>
              <a:rPr lang="fr-FR" sz="2800" spc="-35" err="1">
                <a:latin typeface="Calibri"/>
                <a:cs typeface="Calibri"/>
              </a:rPr>
              <a:t>you</a:t>
            </a:r>
            <a:r>
              <a:rPr lang="fr-FR" sz="2800" spc="-35">
                <a:latin typeface="Calibri"/>
                <a:cs typeface="Calibri"/>
              </a:rPr>
              <a:t> use more </a:t>
            </a:r>
            <a:r>
              <a:rPr lang="fr-FR" sz="2800" spc="-35" err="1">
                <a:latin typeface="Calibri"/>
                <a:cs typeface="Calibri"/>
              </a:rPr>
              <a:t>samples</a:t>
            </a:r>
            <a:r>
              <a:rPr lang="fr-FR" sz="2800" spc="-35">
                <a:latin typeface="Calibri"/>
                <a:cs typeface="Calibri"/>
              </a:rPr>
              <a:t> or </a:t>
            </a:r>
            <a:r>
              <a:rPr lang="fr-FR" sz="2800" spc="-35" err="1">
                <a:latin typeface="Calibri"/>
                <a:cs typeface="Calibri"/>
              </a:rPr>
              <a:t>spend</a:t>
            </a:r>
            <a:r>
              <a:rPr lang="fr-FR" sz="2800" spc="-35">
                <a:latin typeface="Calibri"/>
                <a:cs typeface="Calibri"/>
              </a:rPr>
              <a:t> more time </a:t>
            </a:r>
            <a:r>
              <a:rPr lang="fr-FR" sz="2800" spc="-35" err="1">
                <a:latin typeface="Calibri"/>
                <a:cs typeface="Calibri"/>
              </a:rPr>
              <a:t>optimizing</a:t>
            </a:r>
            <a:r>
              <a:rPr lang="fr-FR" sz="2800" spc="-35">
                <a:latin typeface="Calibri"/>
                <a:cs typeface="Calibri"/>
              </a:rPr>
              <a:t> on </a:t>
            </a:r>
            <a:r>
              <a:rPr lang="fr-FR" sz="2800" spc="-35" err="1">
                <a:latin typeface="Calibri"/>
                <a:cs typeface="Calibri"/>
              </a:rPr>
              <a:t>smaller</a:t>
            </a:r>
            <a:r>
              <a:rPr lang="fr-FR" sz="2800" spc="-35">
                <a:latin typeface="Calibri"/>
                <a:cs typeface="Calibri"/>
              </a:rPr>
              <a:t> </a:t>
            </a:r>
            <a:r>
              <a:rPr lang="fr-FR" sz="2800" spc="-35" err="1">
                <a:latin typeface="Calibri"/>
                <a:cs typeface="Calibri"/>
              </a:rPr>
              <a:t>sample</a:t>
            </a:r>
            <a:r>
              <a:rPr lang="fr-FR" sz="2800" spc="-35">
                <a:latin typeface="Calibri"/>
                <a:cs typeface="Calibri"/>
              </a:rPr>
              <a:t> set?</a:t>
            </a:r>
          </a:p>
          <a:p>
            <a:pPr marL="469288" indent="-457200">
              <a:lnSpc>
                <a:spcPts val="2400"/>
              </a:lnSpc>
              <a:spcBef>
                <a:spcPts val="566"/>
              </a:spcBef>
              <a:buFont typeface="Arial" panose="020B0604020202020204" pitchFamily="34" charset="0"/>
              <a:buChar char="•"/>
              <a:tabLst>
                <a:tab pos="185772" algn="l"/>
              </a:tabLst>
            </a:pPr>
            <a:r>
              <a:rPr lang="fr-FR" sz="2800" spc="-35">
                <a:latin typeface="Calibri"/>
                <a:cs typeface="Calibri"/>
              </a:rPr>
              <a:t>Methods to </a:t>
            </a:r>
            <a:r>
              <a:rPr lang="fr-FR" sz="2800" spc="-35" err="1">
                <a:latin typeface="Calibri"/>
                <a:cs typeface="Calibri"/>
              </a:rPr>
              <a:t>reduce</a:t>
            </a:r>
            <a:r>
              <a:rPr lang="fr-FR" sz="2800" spc="-35">
                <a:latin typeface="Calibri"/>
                <a:cs typeface="Calibri"/>
              </a:rPr>
              <a:t> </a:t>
            </a:r>
            <a:r>
              <a:rPr lang="fr-FR" sz="2800" spc="-35" err="1">
                <a:latin typeface="Calibri"/>
                <a:cs typeface="Calibri"/>
              </a:rPr>
              <a:t>dataset</a:t>
            </a:r>
            <a:r>
              <a:rPr lang="fr-FR" sz="2800" spc="-35">
                <a:latin typeface="Calibri"/>
                <a:cs typeface="Calibri"/>
              </a:rPr>
              <a:t> size </a:t>
            </a:r>
            <a:r>
              <a:rPr lang="fr-FR" sz="2800" spc="-35" err="1">
                <a:latin typeface="Calibri"/>
                <a:cs typeface="Calibri"/>
              </a:rPr>
              <a:t>with</a:t>
            </a:r>
            <a:r>
              <a:rPr lang="fr-FR" sz="2800" spc="-35">
                <a:latin typeface="Calibri"/>
                <a:cs typeface="Calibri"/>
              </a:rPr>
              <a:t> small </a:t>
            </a:r>
            <a:r>
              <a:rPr lang="fr-FR" sz="2800" spc="-35" err="1">
                <a:latin typeface="Calibri"/>
                <a:cs typeface="Calibri"/>
              </a:rPr>
              <a:t>loss</a:t>
            </a:r>
            <a:r>
              <a:rPr lang="fr-FR" sz="2800" spc="-35">
                <a:latin typeface="Calibri"/>
                <a:cs typeface="Calibri"/>
              </a:rPr>
              <a:t> of </a:t>
            </a:r>
            <a:r>
              <a:rPr lang="fr-FR" sz="2800" spc="-35" err="1">
                <a:latin typeface="Calibri"/>
                <a:cs typeface="Calibri"/>
              </a:rPr>
              <a:t>precision</a:t>
            </a:r>
            <a:r>
              <a:rPr lang="fr-FR" sz="2800" spc="-35">
                <a:latin typeface="Calibri"/>
                <a:cs typeface="Calibri"/>
              </a:rPr>
              <a:t> </a:t>
            </a:r>
            <a:r>
              <a:rPr lang="fr-FR" sz="2800" spc="-35" err="1">
                <a:latin typeface="Calibri"/>
                <a:cs typeface="Calibri"/>
              </a:rPr>
              <a:t>may</a:t>
            </a:r>
            <a:r>
              <a:rPr lang="fr-FR" sz="2800" spc="-35">
                <a:latin typeface="Calibri"/>
                <a:cs typeface="Calibri"/>
              </a:rPr>
              <a:t> </a:t>
            </a:r>
            <a:r>
              <a:rPr lang="fr-FR" sz="2800" i="1" spc="-35" err="1">
                <a:latin typeface="Calibri"/>
                <a:cs typeface="Calibri"/>
              </a:rPr>
              <a:t>improve</a:t>
            </a:r>
            <a:r>
              <a:rPr lang="fr-FR" sz="2800" spc="-35">
                <a:latin typeface="Calibri"/>
                <a:cs typeface="Calibri"/>
              </a:rPr>
              <a:t> final performances!</a:t>
            </a:r>
          </a:p>
          <a:p>
            <a:pPr marL="469288" indent="-457200">
              <a:lnSpc>
                <a:spcPts val="2400"/>
              </a:lnSpc>
              <a:spcBef>
                <a:spcPts val="566"/>
              </a:spcBef>
              <a:buFont typeface="Arial" panose="020B0604020202020204" pitchFamily="34" charset="0"/>
              <a:buChar char="•"/>
              <a:tabLst>
                <a:tab pos="185772" algn="l"/>
              </a:tabLst>
            </a:pPr>
            <a:r>
              <a:rPr lang="fr-FR" sz="2800" spc="-35">
                <a:latin typeface="Calibri"/>
                <a:cs typeface="Calibri"/>
              </a:rPr>
              <a:t>Best </a:t>
            </a:r>
            <a:r>
              <a:rPr lang="fr-FR" sz="2800" spc="-35" err="1">
                <a:latin typeface="Calibri"/>
                <a:cs typeface="Calibri"/>
              </a:rPr>
              <a:t>tradeof</a:t>
            </a:r>
            <a:r>
              <a:rPr lang="fr-FR" sz="2800" spc="-35">
                <a:latin typeface="Calibri"/>
                <a:cs typeface="Calibri"/>
              </a:rPr>
              <a:t> </a:t>
            </a:r>
            <a:r>
              <a:rPr lang="fr-FR" sz="2800" spc="-35" err="1">
                <a:latin typeface="Calibri"/>
                <a:cs typeface="Calibri"/>
              </a:rPr>
              <a:t>also</a:t>
            </a:r>
            <a:r>
              <a:rPr lang="fr-FR" sz="2800" spc="-35">
                <a:latin typeface="Calibri"/>
                <a:cs typeface="Calibri"/>
              </a:rPr>
              <a:t> </a:t>
            </a:r>
            <a:r>
              <a:rPr lang="fr-FR" sz="2800" spc="-35" err="1">
                <a:latin typeface="Calibri"/>
                <a:cs typeface="Calibri"/>
              </a:rPr>
              <a:t>depends</a:t>
            </a:r>
            <a:r>
              <a:rPr lang="fr-FR" sz="2800" spc="-35">
                <a:latin typeface="Calibri"/>
                <a:cs typeface="Calibri"/>
              </a:rPr>
              <a:t> on </a:t>
            </a:r>
            <a:r>
              <a:rPr lang="fr-FR" sz="2800" spc="-35" err="1">
                <a:latin typeface="Calibri"/>
                <a:cs typeface="Calibri"/>
              </a:rPr>
              <a:t>optimization</a:t>
            </a:r>
            <a:r>
              <a:rPr lang="fr-FR" sz="2800" spc="-35">
                <a:latin typeface="Calibri"/>
                <a:cs typeface="Calibri"/>
              </a:rPr>
              <a:t> </a:t>
            </a:r>
            <a:r>
              <a:rPr lang="fr-FR" sz="2800" spc="-35" err="1">
                <a:latin typeface="Calibri"/>
                <a:cs typeface="Calibri"/>
              </a:rPr>
              <a:t>algorithm</a:t>
            </a:r>
            <a:r>
              <a:rPr lang="fr-FR" sz="2800" spc="-35">
                <a:latin typeface="Calibri"/>
                <a:cs typeface="Calibri"/>
              </a:rPr>
              <a:t>.</a:t>
            </a:r>
          </a:p>
          <a:p>
            <a:pPr marL="12088">
              <a:lnSpc>
                <a:spcPts val="2400"/>
              </a:lnSpc>
              <a:spcBef>
                <a:spcPts val="566"/>
              </a:spcBef>
              <a:tabLst>
                <a:tab pos="185772" algn="l"/>
              </a:tabLst>
            </a:pPr>
            <a:endParaRPr lang="fr-FR" sz="2800" spc="-35">
              <a:latin typeface="Calibri"/>
              <a:cs typeface="Calibri"/>
            </a:endParaRPr>
          </a:p>
          <a:p>
            <a:pPr marL="12088">
              <a:lnSpc>
                <a:spcPts val="2400"/>
              </a:lnSpc>
              <a:spcBef>
                <a:spcPts val="566"/>
              </a:spcBef>
              <a:tabLst>
                <a:tab pos="185772" algn="l"/>
              </a:tabLst>
            </a:pPr>
            <a:endParaRPr lang="fr-FR" sz="2800" spc="-35">
              <a:solidFill>
                <a:srgbClr val="002060"/>
              </a:solidFill>
              <a:latin typeface="Calibri"/>
              <a:cs typeface="Calibri"/>
            </a:endParaRPr>
          </a:p>
        </p:txBody>
      </p:sp>
    </p:spTree>
    <p:extLst>
      <p:ext uri="{BB962C8B-B14F-4D97-AF65-F5344CB8AC3E}">
        <p14:creationId xmlns:p14="http://schemas.microsoft.com/office/powerpoint/2010/main" val="31018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97350" y="1682750"/>
            <a:ext cx="4869222" cy="3001587"/>
          </a:xfrm>
          <a:prstGeom prst="rect">
            <a:avLst/>
          </a:prstGeom>
          <a:blipFill>
            <a:blip r:embed="rId3" cstate="print"/>
            <a:stretch>
              <a:fillRect/>
            </a:stretch>
          </a:blipFill>
        </p:spPr>
        <p:txBody>
          <a:bodyPr wrap="square" lIns="0" tIns="0" rIns="0" bIns="0" rtlCol="0"/>
          <a:lstStyle/>
          <a:p>
            <a:endParaRPr sz="1803"/>
          </a:p>
        </p:txBody>
      </p:sp>
      <p:sp>
        <p:nvSpPr>
          <p:cNvPr id="4" name="Title 1">
            <a:extLst>
              <a:ext uri="{FF2B5EF4-FFF2-40B4-BE49-F238E27FC236}">
                <a16:creationId xmlns:a16="http://schemas.microsoft.com/office/drawing/2014/main" id="{50F64225-164D-43D3-8CE2-C964FF12E8BF}"/>
              </a:ext>
            </a:extLst>
          </p:cNvPr>
          <p:cNvSpPr txBox="1">
            <a:spLocks/>
          </p:cNvSpPr>
          <p:nvPr/>
        </p:nvSpPr>
        <p:spPr>
          <a:xfrm>
            <a:off x="1678146" y="387350"/>
            <a:ext cx="952960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Test error versus computing time</a:t>
            </a:r>
          </a:p>
          <a:p>
            <a:endParaRPr lang="en-US" sz="3600">
              <a:latin typeface="Verdana" panose="020B0604030504040204" pitchFamily="34" charset="0"/>
              <a:ea typeface="Verdana" panose="020B0604030504040204" pitchFamily="34" charset="0"/>
            </a:endParaRPr>
          </a:p>
        </p:txBody>
      </p:sp>
      <p:sp>
        <p:nvSpPr>
          <p:cNvPr id="7" name="Thought Bubble: Cloud 6">
            <a:extLst>
              <a:ext uri="{FF2B5EF4-FFF2-40B4-BE49-F238E27FC236}">
                <a16:creationId xmlns:a16="http://schemas.microsoft.com/office/drawing/2014/main" id="{B7CDF7E7-8024-44F1-B7B7-22F4FFC43896}"/>
              </a:ext>
            </a:extLst>
          </p:cNvPr>
          <p:cNvSpPr/>
          <p:nvPr/>
        </p:nvSpPr>
        <p:spPr>
          <a:xfrm>
            <a:off x="-527050" y="4461510"/>
            <a:ext cx="5791201" cy="24384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Test error:</a:t>
            </a:r>
          </a:p>
          <a:p>
            <a:pPr marL="342900" indent="-342900" algn="ctr">
              <a:buFont typeface="Arial" panose="020B0604020202020204" pitchFamily="34" charset="0"/>
              <a:buChar char="•"/>
            </a:pPr>
            <a:r>
              <a:rPr lang="en-US" sz="2400"/>
              <a:t>1/</a:t>
            </a:r>
            <a:r>
              <a:rPr lang="en-US" sz="2400" err="1"/>
              <a:t>n</a:t>
            </a:r>
            <a:r>
              <a:rPr lang="en-US" sz="2400" baseline="-25000" err="1"/>
              <a:t>test</a:t>
            </a:r>
            <a:r>
              <a:rPr lang="fr-FR" sz="2400" b="0" i="0">
                <a:solidFill>
                  <a:srgbClr val="4D5156"/>
                </a:solidFill>
                <a:effectLst/>
                <a:latin typeface="arial" panose="020B0604020202020204" pitchFamily="34" charset="0"/>
              </a:rPr>
              <a:t> </a:t>
            </a:r>
            <a:r>
              <a:rPr lang="el-GR" sz="2400" b="0" i="0">
                <a:solidFill>
                  <a:srgbClr val="4D5156"/>
                </a:solidFill>
                <a:effectLst/>
                <a:latin typeface="arial" panose="020B0604020202020204" pitchFamily="34" charset="0"/>
              </a:rPr>
              <a:t>Σ</a:t>
            </a:r>
            <a:r>
              <a:rPr lang="fr-FR" sz="2400" b="0" i="0">
                <a:solidFill>
                  <a:srgbClr val="4D5156"/>
                </a:solidFill>
                <a:effectLst/>
                <a:latin typeface="arial" panose="020B0604020202020204" pitchFamily="34" charset="0"/>
              </a:rPr>
              <a:t> </a:t>
            </a:r>
            <a:r>
              <a:rPr lang="fr-FR" sz="2400" b="0" i="0" err="1">
                <a:solidFill>
                  <a:srgbClr val="4D5156"/>
                </a:solidFill>
                <a:effectLst/>
                <a:latin typeface="arial" panose="020B0604020202020204" pitchFamily="34" charset="0"/>
              </a:rPr>
              <a:t>loss</a:t>
            </a:r>
            <a:r>
              <a:rPr lang="fr-FR" sz="2400" b="0" i="0">
                <a:solidFill>
                  <a:srgbClr val="4D5156"/>
                </a:solidFill>
                <a:effectLst/>
                <a:latin typeface="arial" panose="020B0604020202020204" pitchFamily="34" charset="0"/>
              </a:rPr>
              <a:t>(  f</a:t>
            </a:r>
            <a:r>
              <a:rPr lang="fr-FR" sz="2400" baseline="30000"/>
              <a:t> ^</a:t>
            </a:r>
            <a:r>
              <a:rPr lang="fr-FR" sz="2400" baseline="-25000"/>
              <a:t>n</a:t>
            </a:r>
            <a:r>
              <a:rPr lang="fr-FR" sz="2400" b="0" i="0">
                <a:solidFill>
                  <a:srgbClr val="4D5156"/>
                </a:solidFill>
                <a:effectLst/>
                <a:latin typeface="arial" panose="020B0604020202020204" pitchFamily="34" charset="0"/>
              </a:rPr>
              <a:t>(X</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 Y</a:t>
            </a:r>
            <a:r>
              <a:rPr lang="fr-FR" sz="2400" b="0" i="0" baseline="-25000">
                <a:solidFill>
                  <a:srgbClr val="4D5156"/>
                </a:solidFill>
                <a:effectLst/>
                <a:latin typeface="arial" panose="020B0604020202020204" pitchFamily="34" charset="0"/>
              </a:rPr>
              <a:t>i</a:t>
            </a:r>
            <a:r>
              <a:rPr lang="fr-FR" sz="2400" b="0" i="0">
                <a:solidFill>
                  <a:srgbClr val="4D5156"/>
                </a:solidFill>
                <a:effectLst/>
                <a:latin typeface="arial" panose="020B0604020202020204" pitchFamily="34" charset="0"/>
              </a:rPr>
              <a:t>)</a:t>
            </a:r>
          </a:p>
          <a:p>
            <a:pPr marL="342900" indent="-342900" algn="ctr">
              <a:buFont typeface="Arial" panose="020B0604020202020204" pitchFamily="34" charset="0"/>
              <a:buChar char="•"/>
            </a:pPr>
            <a:endParaRPr lang="en-US" sz="2400"/>
          </a:p>
          <a:p>
            <a:pPr marL="342900" indent="-342900" algn="ctr">
              <a:buFont typeface="Arial" panose="020B0604020202020204" pitchFamily="34" charset="0"/>
              <a:buChar char="•"/>
            </a:pPr>
            <a:r>
              <a:rPr lang="en-US" sz="2400"/>
              <a:t>Unbiased estimator of 𝔼</a:t>
            </a:r>
            <a:r>
              <a:rPr lang="fr-FR" sz="2400"/>
              <a:t>(</a:t>
            </a:r>
            <a:r>
              <a:rPr lang="fr-FR" sz="2400" err="1"/>
              <a:t>loss</a:t>
            </a:r>
            <a:r>
              <a:rPr lang="fr-FR" sz="2400"/>
              <a:t>( </a:t>
            </a:r>
            <a:r>
              <a:rPr lang="fr-FR" sz="2400" err="1"/>
              <a:t>f</a:t>
            </a:r>
            <a:r>
              <a:rPr lang="fr-FR" sz="2400" baseline="30000" err="1"/>
              <a:t>^</a:t>
            </a:r>
            <a:r>
              <a:rPr lang="fr-FR" sz="2400" baseline="-25000" err="1"/>
              <a:t>n</a:t>
            </a:r>
            <a:r>
              <a:rPr lang="fr-FR" sz="2400"/>
              <a:t> ))</a:t>
            </a:r>
            <a:endParaRPr lang="en-US" sz="2400"/>
          </a:p>
        </p:txBody>
      </p:sp>
      <p:sp>
        <p:nvSpPr>
          <p:cNvPr id="8" name="object 2">
            <a:extLst>
              <a:ext uri="{FF2B5EF4-FFF2-40B4-BE49-F238E27FC236}">
                <a16:creationId xmlns:a16="http://schemas.microsoft.com/office/drawing/2014/main" id="{ED710EDB-F1ED-4EFF-BEA9-1D8FBD84A864}"/>
              </a:ext>
            </a:extLst>
          </p:cNvPr>
          <p:cNvSpPr txBox="1"/>
          <p:nvPr/>
        </p:nvSpPr>
        <p:spPr>
          <a:xfrm>
            <a:off x="1606550" y="5434994"/>
            <a:ext cx="1295400" cy="259686"/>
          </a:xfrm>
          <a:prstGeom prst="rect">
            <a:avLst/>
          </a:prstGeom>
        </p:spPr>
        <p:txBody>
          <a:bodyPr vert="horz" wrap="square" lIns="0" tIns="13335" rIns="0" bIns="0" rtlCol="0">
            <a:spAutoFit/>
          </a:bodyPr>
          <a:lstStyle/>
          <a:p>
            <a:pPr>
              <a:lnSpc>
                <a:spcPct val="100000"/>
              </a:lnSpc>
              <a:spcBef>
                <a:spcPts val="55"/>
              </a:spcBef>
            </a:pPr>
            <a:r>
              <a:rPr lang="en-US" sz="1600" b="0" i="0" err="1">
                <a:solidFill>
                  <a:srgbClr val="202124"/>
                </a:solidFill>
                <a:effectLst/>
                <a:latin typeface="arial" panose="020B0604020202020204" pitchFamily="34" charset="0"/>
              </a:rPr>
              <a:t>i</a:t>
            </a:r>
            <a:r>
              <a:rPr lang="en-US" sz="1600" b="0" i="0">
                <a:solidFill>
                  <a:srgbClr val="202124"/>
                </a:solidFill>
                <a:effectLst/>
                <a:latin typeface="arial" panose="020B0604020202020204" pitchFamily="34" charset="0"/>
              </a:rPr>
              <a:t> ∈ </a:t>
            </a:r>
            <a:r>
              <a:rPr lang="en-US" sz="1600" b="0" i="0" err="1">
                <a:solidFill>
                  <a:srgbClr val="202124"/>
                </a:solidFill>
                <a:effectLst/>
                <a:latin typeface="arial" panose="020B0604020202020204" pitchFamily="34" charset="0"/>
              </a:rPr>
              <a:t>TestSet</a:t>
            </a:r>
            <a:endParaRPr lang="fr-F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61281" y="1927571"/>
            <a:ext cx="4869222" cy="3001587"/>
          </a:xfrm>
          <a:prstGeom prst="rect">
            <a:avLst/>
          </a:prstGeom>
          <a:blipFill>
            <a:blip r:embed="rId3" cstate="print"/>
            <a:stretch>
              <a:fillRect/>
            </a:stretch>
          </a:blipFill>
        </p:spPr>
        <p:txBody>
          <a:bodyPr wrap="square" lIns="0" tIns="0" rIns="0" bIns="0" rtlCol="0"/>
          <a:lstStyle/>
          <a:p>
            <a:endParaRPr sz="1803"/>
          </a:p>
        </p:txBody>
      </p:sp>
      <p:sp>
        <p:nvSpPr>
          <p:cNvPr id="4" name="object 4"/>
          <p:cNvSpPr/>
          <p:nvPr/>
        </p:nvSpPr>
        <p:spPr>
          <a:xfrm>
            <a:off x="3922047" y="1783328"/>
            <a:ext cx="5267537" cy="2303975"/>
          </a:xfrm>
          <a:prstGeom prst="rect">
            <a:avLst/>
          </a:prstGeom>
          <a:blipFill>
            <a:blip r:embed="rId4" cstate="print"/>
            <a:stretch>
              <a:fillRect/>
            </a:stretch>
          </a:blipFill>
        </p:spPr>
        <p:txBody>
          <a:bodyPr wrap="square" lIns="0" tIns="0" rIns="0" bIns="0" rtlCol="0"/>
          <a:lstStyle/>
          <a:p>
            <a:endParaRPr sz="1803"/>
          </a:p>
        </p:txBody>
      </p:sp>
      <p:sp>
        <p:nvSpPr>
          <p:cNvPr id="5" name="object 5"/>
          <p:cNvSpPr txBox="1"/>
          <p:nvPr/>
        </p:nvSpPr>
        <p:spPr>
          <a:xfrm>
            <a:off x="2230736" y="5488416"/>
            <a:ext cx="3384456" cy="346080"/>
          </a:xfrm>
          <a:prstGeom prst="rect">
            <a:avLst/>
          </a:prstGeom>
        </p:spPr>
        <p:txBody>
          <a:bodyPr vert="horz" wrap="square" lIns="0" tIns="12724" rIns="0" bIns="0" rtlCol="0">
            <a:spAutoFit/>
          </a:bodyPr>
          <a:lstStyle/>
          <a:p>
            <a:pPr marL="185136" indent="-173048">
              <a:spcBef>
                <a:spcPts val="100"/>
              </a:spcBef>
              <a:buFont typeface="Arial"/>
              <a:buChar char="•"/>
              <a:tabLst>
                <a:tab pos="185772" algn="l"/>
              </a:tabLst>
            </a:pPr>
            <a:r>
              <a:rPr sz="2104" spc="-30">
                <a:latin typeface="Calibri"/>
                <a:cs typeface="Calibri"/>
              </a:rPr>
              <a:t>Vary </a:t>
            </a:r>
            <a:r>
              <a:rPr sz="2104" spc="-5">
                <a:latin typeface="Calibri"/>
                <a:cs typeface="Calibri"/>
              </a:rPr>
              <a:t>the number of</a:t>
            </a:r>
            <a:r>
              <a:rPr sz="2104" spc="-45">
                <a:latin typeface="Calibri"/>
                <a:cs typeface="Calibri"/>
              </a:rPr>
              <a:t> </a:t>
            </a:r>
            <a:r>
              <a:rPr sz="2104" spc="-10">
                <a:latin typeface="Calibri"/>
                <a:cs typeface="Calibri"/>
              </a:rPr>
              <a:t>examples</a:t>
            </a:r>
            <a:endParaRPr sz="2104">
              <a:latin typeface="Calibri"/>
              <a:cs typeface="Calibri"/>
            </a:endParaRPr>
          </a:p>
        </p:txBody>
      </p:sp>
      <p:sp>
        <p:nvSpPr>
          <p:cNvPr id="6" name="object 2">
            <a:extLst>
              <a:ext uri="{FF2B5EF4-FFF2-40B4-BE49-F238E27FC236}">
                <a16:creationId xmlns:a16="http://schemas.microsoft.com/office/drawing/2014/main" id="{EBEB8BB8-8870-4311-9F04-8F9514659CC8}"/>
              </a:ext>
            </a:extLst>
          </p:cNvPr>
          <p:cNvSpPr txBox="1"/>
          <p:nvPr/>
        </p:nvSpPr>
        <p:spPr>
          <a:xfrm>
            <a:off x="6254750" y="4943558"/>
            <a:ext cx="6705600" cy="259686"/>
          </a:xfrm>
          <a:prstGeom prst="rect">
            <a:avLst/>
          </a:prstGeom>
        </p:spPr>
        <p:txBody>
          <a:bodyPr vert="horz" wrap="square" lIns="0" tIns="13335" rIns="0" bIns="0" rtlCol="0">
            <a:spAutoFit/>
          </a:bodyPr>
          <a:lstStyle/>
          <a:p>
            <a:pPr>
              <a:lnSpc>
                <a:spcPct val="100000"/>
              </a:lnSpc>
              <a:spcBef>
                <a:spcPts val="55"/>
              </a:spcBef>
            </a:pPr>
            <a:r>
              <a:rPr lang="en-US" sz="1600" b="0" i="0">
                <a:solidFill>
                  <a:srgbClr val="202124"/>
                </a:solidFill>
                <a:effectLst/>
                <a:latin typeface="arial" panose="020B0604020202020204" pitchFamily="34" charset="0"/>
              </a:rPr>
              <a:t>Pushing optimization further, not changing n or </a:t>
            </a:r>
            <a:r>
              <a:rPr lang="en-US" sz="1600"/>
              <a:t>ℱ</a:t>
            </a:r>
            <a:endParaRPr lang="fr-FR" sz="1600"/>
          </a:p>
        </p:txBody>
      </p:sp>
      <p:sp>
        <p:nvSpPr>
          <p:cNvPr id="9" name="Title 1">
            <a:extLst>
              <a:ext uri="{FF2B5EF4-FFF2-40B4-BE49-F238E27FC236}">
                <a16:creationId xmlns:a16="http://schemas.microsoft.com/office/drawing/2014/main" id="{92C66DE4-9D3B-42EA-B2EE-C6EDAFA2C2DA}"/>
              </a:ext>
            </a:extLst>
          </p:cNvPr>
          <p:cNvSpPr txBox="1">
            <a:spLocks/>
          </p:cNvSpPr>
          <p:nvPr/>
        </p:nvSpPr>
        <p:spPr>
          <a:xfrm>
            <a:off x="1678146" y="387350"/>
            <a:ext cx="952960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Test error versus computing time</a:t>
            </a:r>
          </a:p>
          <a:p>
            <a:endParaRPr lang="en-US" sz="360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B3A9F2-9660-5BA3-7E24-964C51F0187F}"/>
              </a:ext>
            </a:extLst>
          </p:cNvPr>
          <p:cNvSpPr>
            <a:spLocks noGrp="1"/>
          </p:cNvSpPr>
          <p:nvPr>
            <p:ph type="title"/>
          </p:nvPr>
        </p:nvSpPr>
        <p:spPr/>
        <p:txBody>
          <a:bodyPr/>
          <a:lstStyle/>
          <a:p>
            <a:endParaRPr lang="fr-FR"/>
          </a:p>
        </p:txBody>
      </p:sp>
      <p:pic>
        <p:nvPicPr>
          <p:cNvPr id="4" name="Image 3">
            <a:extLst>
              <a:ext uri="{FF2B5EF4-FFF2-40B4-BE49-F238E27FC236}">
                <a16:creationId xmlns:a16="http://schemas.microsoft.com/office/drawing/2014/main" id="{67946A4A-F674-FD44-15D0-18050AC9CD91}"/>
              </a:ext>
            </a:extLst>
          </p:cNvPr>
          <p:cNvPicPr>
            <a:picLocks noChangeAspect="1"/>
          </p:cNvPicPr>
          <p:nvPr/>
        </p:nvPicPr>
        <p:blipFill>
          <a:blip r:embed="rId3"/>
          <a:stretch>
            <a:fillRect/>
          </a:stretch>
        </p:blipFill>
        <p:spPr>
          <a:xfrm>
            <a:off x="0" y="0"/>
            <a:ext cx="10545726" cy="6870700"/>
          </a:xfrm>
          <a:prstGeom prst="rect">
            <a:avLst/>
          </a:prstGeom>
        </p:spPr>
      </p:pic>
      <p:sp>
        <p:nvSpPr>
          <p:cNvPr id="5" name="Rectangle 4">
            <a:extLst>
              <a:ext uri="{FF2B5EF4-FFF2-40B4-BE49-F238E27FC236}">
                <a16:creationId xmlns:a16="http://schemas.microsoft.com/office/drawing/2014/main" id="{1F2BB4AB-FAE4-1878-2FB0-21C48AEA8690}"/>
              </a:ext>
            </a:extLst>
          </p:cNvPr>
          <p:cNvSpPr/>
          <p:nvPr/>
        </p:nvSpPr>
        <p:spPr>
          <a:xfrm>
            <a:off x="10369685" y="-69198"/>
            <a:ext cx="1906621" cy="1001949"/>
          </a:xfrm>
          <a:prstGeom prst="rect">
            <a:avLst/>
          </a:prstGeom>
          <a:solidFill>
            <a:srgbClr val="343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5E07C9EE-1639-F0C3-18E3-EDD577184F5A}"/>
              </a:ext>
            </a:extLst>
          </p:cNvPr>
          <p:cNvSpPr/>
          <p:nvPr/>
        </p:nvSpPr>
        <p:spPr>
          <a:xfrm>
            <a:off x="10528581" y="933450"/>
            <a:ext cx="1747725" cy="6134100"/>
          </a:xfrm>
          <a:prstGeom prst="rect">
            <a:avLst/>
          </a:prstGeom>
          <a:solidFill>
            <a:srgbClr val="444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3100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61281" y="1927571"/>
            <a:ext cx="4869222" cy="3001587"/>
          </a:xfrm>
          <a:prstGeom prst="rect">
            <a:avLst/>
          </a:prstGeom>
          <a:blipFill>
            <a:blip r:embed="rId2" cstate="print"/>
            <a:stretch>
              <a:fillRect/>
            </a:stretch>
          </a:blipFill>
        </p:spPr>
        <p:txBody>
          <a:bodyPr wrap="square" lIns="0" tIns="0" rIns="0" bIns="0" rtlCol="0"/>
          <a:lstStyle/>
          <a:p>
            <a:endParaRPr sz="1803"/>
          </a:p>
        </p:txBody>
      </p:sp>
      <p:sp>
        <p:nvSpPr>
          <p:cNvPr id="4" name="object 4"/>
          <p:cNvSpPr txBox="1"/>
          <p:nvPr/>
        </p:nvSpPr>
        <p:spPr>
          <a:xfrm>
            <a:off x="2230736" y="5488416"/>
            <a:ext cx="6226254" cy="346080"/>
          </a:xfrm>
          <a:prstGeom prst="rect">
            <a:avLst/>
          </a:prstGeom>
        </p:spPr>
        <p:txBody>
          <a:bodyPr vert="horz" wrap="square" lIns="0" tIns="12724" rIns="0" bIns="0" rtlCol="0">
            <a:spAutoFit/>
          </a:bodyPr>
          <a:lstStyle/>
          <a:p>
            <a:pPr marL="185136" indent="-173048">
              <a:spcBef>
                <a:spcPts val="100"/>
              </a:spcBef>
              <a:buFont typeface="Arial"/>
              <a:buChar char="•"/>
              <a:tabLst>
                <a:tab pos="185772" algn="l"/>
              </a:tabLst>
            </a:pPr>
            <a:r>
              <a:rPr sz="2104" spc="-30">
                <a:latin typeface="Calibri"/>
                <a:cs typeface="Calibri"/>
              </a:rPr>
              <a:t>Vary </a:t>
            </a:r>
            <a:r>
              <a:rPr sz="2104" spc="-5">
                <a:latin typeface="Calibri"/>
                <a:cs typeface="Calibri"/>
              </a:rPr>
              <a:t>the number of </a:t>
            </a:r>
            <a:r>
              <a:rPr sz="2104" spc="-10">
                <a:latin typeface="Calibri"/>
                <a:cs typeface="Calibri"/>
              </a:rPr>
              <a:t>examples, </a:t>
            </a:r>
            <a:r>
              <a:rPr sz="2104">
                <a:latin typeface="Calibri"/>
                <a:cs typeface="Calibri"/>
              </a:rPr>
              <a:t>the model, </a:t>
            </a:r>
            <a:r>
              <a:rPr sz="2104" spc="-5">
                <a:latin typeface="Calibri"/>
                <a:cs typeface="Calibri"/>
              </a:rPr>
              <a:t>the algorithm</a:t>
            </a:r>
            <a:endParaRPr sz="2104">
              <a:latin typeface="Calibri"/>
              <a:cs typeface="Calibri"/>
            </a:endParaRPr>
          </a:p>
        </p:txBody>
      </p:sp>
      <p:sp>
        <p:nvSpPr>
          <p:cNvPr id="5" name="object 5"/>
          <p:cNvSpPr/>
          <p:nvPr/>
        </p:nvSpPr>
        <p:spPr>
          <a:xfrm>
            <a:off x="3871662" y="1612325"/>
            <a:ext cx="5131649" cy="2458183"/>
          </a:xfrm>
          <a:prstGeom prst="rect">
            <a:avLst/>
          </a:prstGeom>
          <a:blipFill>
            <a:blip r:embed="rId3" cstate="print"/>
            <a:stretch>
              <a:fillRect/>
            </a:stretch>
          </a:blipFill>
        </p:spPr>
        <p:txBody>
          <a:bodyPr wrap="square" lIns="0" tIns="0" rIns="0" bIns="0" rtlCol="0"/>
          <a:lstStyle/>
          <a:p>
            <a:endParaRPr sz="1803"/>
          </a:p>
        </p:txBody>
      </p:sp>
      <p:sp>
        <p:nvSpPr>
          <p:cNvPr id="8" name="Title 1">
            <a:extLst>
              <a:ext uri="{FF2B5EF4-FFF2-40B4-BE49-F238E27FC236}">
                <a16:creationId xmlns:a16="http://schemas.microsoft.com/office/drawing/2014/main" id="{C486B2C2-A4DF-48B1-9407-3E5764946F0D}"/>
              </a:ext>
            </a:extLst>
          </p:cNvPr>
          <p:cNvSpPr txBox="1">
            <a:spLocks/>
          </p:cNvSpPr>
          <p:nvPr/>
        </p:nvSpPr>
        <p:spPr>
          <a:xfrm>
            <a:off x="1678146" y="387350"/>
            <a:ext cx="952960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Test error versus computing time</a:t>
            </a:r>
          </a:p>
          <a:p>
            <a:endParaRPr lang="en-US" sz="3600">
              <a:latin typeface="Verdana" panose="020B0604030504040204" pitchFamily="34" charset="0"/>
              <a:ea typeface="Verdan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561281" y="1927571"/>
            <a:ext cx="4869222" cy="3001587"/>
          </a:xfrm>
          <a:prstGeom prst="rect">
            <a:avLst/>
          </a:prstGeom>
          <a:blipFill>
            <a:blip r:embed="rId2" cstate="print"/>
            <a:stretch>
              <a:fillRect/>
            </a:stretch>
          </a:blipFill>
        </p:spPr>
        <p:txBody>
          <a:bodyPr wrap="square" lIns="0" tIns="0" rIns="0" bIns="0" rtlCol="0"/>
          <a:lstStyle/>
          <a:p>
            <a:endParaRPr sz="1803"/>
          </a:p>
        </p:txBody>
      </p:sp>
      <p:sp>
        <p:nvSpPr>
          <p:cNvPr id="4" name="object 4"/>
          <p:cNvSpPr txBox="1"/>
          <p:nvPr/>
        </p:nvSpPr>
        <p:spPr>
          <a:xfrm>
            <a:off x="2230736" y="5488416"/>
            <a:ext cx="6170906" cy="346080"/>
          </a:xfrm>
          <a:prstGeom prst="rect">
            <a:avLst/>
          </a:prstGeom>
        </p:spPr>
        <p:txBody>
          <a:bodyPr vert="horz" wrap="square" lIns="0" tIns="12724" rIns="0" bIns="0" rtlCol="0">
            <a:spAutoFit/>
          </a:bodyPr>
          <a:lstStyle/>
          <a:p>
            <a:pPr marL="185136" indent="-173048">
              <a:spcBef>
                <a:spcPts val="100"/>
              </a:spcBef>
              <a:buFont typeface="Arial"/>
              <a:buChar char="•"/>
              <a:tabLst>
                <a:tab pos="185772" algn="l"/>
              </a:tabLst>
            </a:pPr>
            <a:r>
              <a:rPr sz="2104" spc="-5">
                <a:latin typeface="Calibri"/>
                <a:cs typeface="Calibri"/>
              </a:rPr>
              <a:t>Optimal </a:t>
            </a:r>
            <a:r>
              <a:rPr sz="2104" spc="-10">
                <a:latin typeface="Calibri"/>
                <a:cs typeface="Calibri"/>
              </a:rPr>
              <a:t>combination </a:t>
            </a:r>
            <a:r>
              <a:rPr sz="2104" spc="-5">
                <a:latin typeface="Calibri"/>
                <a:cs typeface="Calibri"/>
              </a:rPr>
              <a:t>depends on </a:t>
            </a:r>
            <a:r>
              <a:rPr sz="2104" spc="-10">
                <a:latin typeface="Calibri"/>
                <a:cs typeface="Calibri"/>
              </a:rPr>
              <a:t>training </a:t>
            </a:r>
            <a:r>
              <a:rPr sz="2104">
                <a:latin typeface="Calibri"/>
                <a:cs typeface="Calibri"/>
              </a:rPr>
              <a:t>time</a:t>
            </a:r>
            <a:r>
              <a:rPr sz="2104" spc="45">
                <a:latin typeface="Calibri"/>
                <a:cs typeface="Calibri"/>
              </a:rPr>
              <a:t> </a:t>
            </a:r>
            <a:r>
              <a:rPr sz="2104" spc="-10">
                <a:latin typeface="Calibri"/>
                <a:cs typeface="Calibri"/>
              </a:rPr>
              <a:t>budget.</a:t>
            </a:r>
            <a:endParaRPr sz="2104">
              <a:latin typeface="Calibri"/>
              <a:cs typeface="Calibri"/>
            </a:endParaRPr>
          </a:p>
        </p:txBody>
      </p:sp>
      <p:sp>
        <p:nvSpPr>
          <p:cNvPr id="5" name="object 5"/>
          <p:cNvSpPr/>
          <p:nvPr/>
        </p:nvSpPr>
        <p:spPr>
          <a:xfrm>
            <a:off x="3915941" y="1638279"/>
            <a:ext cx="5056835" cy="2441389"/>
          </a:xfrm>
          <a:prstGeom prst="rect">
            <a:avLst/>
          </a:prstGeom>
          <a:blipFill>
            <a:blip r:embed="rId3" cstate="print"/>
            <a:stretch>
              <a:fillRect/>
            </a:stretch>
          </a:blipFill>
        </p:spPr>
        <p:txBody>
          <a:bodyPr wrap="square" lIns="0" tIns="0" rIns="0" bIns="0" rtlCol="0"/>
          <a:lstStyle/>
          <a:p>
            <a:endParaRPr sz="1803"/>
          </a:p>
        </p:txBody>
      </p:sp>
      <p:sp>
        <p:nvSpPr>
          <p:cNvPr id="6" name="object 6"/>
          <p:cNvSpPr/>
          <p:nvPr/>
        </p:nvSpPr>
        <p:spPr>
          <a:xfrm>
            <a:off x="3456366" y="3377331"/>
            <a:ext cx="1081499" cy="441506"/>
          </a:xfrm>
          <a:custGeom>
            <a:avLst/>
            <a:gdLst/>
            <a:ahLst/>
            <a:cxnLst/>
            <a:rect l="l" t="t" r="r" b="b"/>
            <a:pathLst>
              <a:path w="1079500" h="440689">
                <a:moveTo>
                  <a:pt x="1017778" y="0"/>
                </a:moveTo>
                <a:lnTo>
                  <a:pt x="61214" y="0"/>
                </a:lnTo>
                <a:lnTo>
                  <a:pt x="37397" y="4814"/>
                </a:lnTo>
                <a:lnTo>
                  <a:pt x="17938" y="17938"/>
                </a:lnTo>
                <a:lnTo>
                  <a:pt x="4814" y="37397"/>
                </a:lnTo>
                <a:lnTo>
                  <a:pt x="0" y="61213"/>
                </a:lnTo>
                <a:lnTo>
                  <a:pt x="0" y="379222"/>
                </a:lnTo>
                <a:lnTo>
                  <a:pt x="4814" y="403038"/>
                </a:lnTo>
                <a:lnTo>
                  <a:pt x="17938" y="422497"/>
                </a:lnTo>
                <a:lnTo>
                  <a:pt x="37397" y="435621"/>
                </a:lnTo>
                <a:lnTo>
                  <a:pt x="61214" y="440436"/>
                </a:lnTo>
                <a:lnTo>
                  <a:pt x="1017778" y="440436"/>
                </a:lnTo>
                <a:lnTo>
                  <a:pt x="1041594" y="435621"/>
                </a:lnTo>
                <a:lnTo>
                  <a:pt x="1061053" y="422497"/>
                </a:lnTo>
                <a:lnTo>
                  <a:pt x="1074177" y="403038"/>
                </a:lnTo>
                <a:lnTo>
                  <a:pt x="1078992" y="379222"/>
                </a:lnTo>
                <a:lnTo>
                  <a:pt x="1078992" y="61213"/>
                </a:lnTo>
                <a:lnTo>
                  <a:pt x="1074177" y="37397"/>
                </a:lnTo>
                <a:lnTo>
                  <a:pt x="1061053" y="17938"/>
                </a:lnTo>
                <a:lnTo>
                  <a:pt x="1041594" y="4814"/>
                </a:lnTo>
                <a:lnTo>
                  <a:pt x="1017778" y="0"/>
                </a:lnTo>
                <a:close/>
              </a:path>
            </a:pathLst>
          </a:custGeom>
          <a:solidFill>
            <a:srgbClr val="FFFFFF"/>
          </a:solidFill>
        </p:spPr>
        <p:txBody>
          <a:bodyPr wrap="square" lIns="0" tIns="0" rIns="0" bIns="0" rtlCol="0"/>
          <a:lstStyle/>
          <a:p>
            <a:endParaRPr sz="1803"/>
          </a:p>
        </p:txBody>
      </p:sp>
      <p:sp>
        <p:nvSpPr>
          <p:cNvPr id="7" name="object 7"/>
          <p:cNvSpPr txBox="1"/>
          <p:nvPr/>
        </p:nvSpPr>
        <p:spPr>
          <a:xfrm>
            <a:off x="3562990" y="3393871"/>
            <a:ext cx="868380" cy="391884"/>
          </a:xfrm>
          <a:prstGeom prst="rect">
            <a:avLst/>
          </a:prstGeom>
        </p:spPr>
        <p:txBody>
          <a:bodyPr vert="horz" wrap="square" lIns="0" tIns="12724" rIns="0" bIns="0" rtlCol="0">
            <a:spAutoFit/>
          </a:bodyPr>
          <a:lstStyle/>
          <a:p>
            <a:pPr marL="12724" marR="5090" indent="251938">
              <a:spcBef>
                <a:spcPts val="100"/>
              </a:spcBef>
            </a:pPr>
            <a:r>
              <a:rPr sz="1202">
                <a:solidFill>
                  <a:srgbClr val="C00000"/>
                </a:solidFill>
                <a:latin typeface="Calibri"/>
                <a:cs typeface="Calibri"/>
              </a:rPr>
              <a:t>Good  </a:t>
            </a:r>
            <a:r>
              <a:rPr sz="1202" spc="-20">
                <a:solidFill>
                  <a:srgbClr val="C00000"/>
                </a:solidFill>
                <a:latin typeface="Calibri"/>
                <a:cs typeface="Calibri"/>
              </a:rPr>
              <a:t>c</a:t>
            </a:r>
            <a:r>
              <a:rPr sz="1202" spc="-5">
                <a:solidFill>
                  <a:srgbClr val="C00000"/>
                </a:solidFill>
                <a:latin typeface="Calibri"/>
                <a:cs typeface="Calibri"/>
              </a:rPr>
              <a:t>o</a:t>
            </a:r>
            <a:r>
              <a:rPr sz="1202">
                <a:solidFill>
                  <a:srgbClr val="C00000"/>
                </a:solidFill>
                <a:latin typeface="Calibri"/>
                <a:cs typeface="Calibri"/>
              </a:rPr>
              <a:t>mbi</a:t>
            </a:r>
            <a:r>
              <a:rPr sz="1202" spc="5">
                <a:solidFill>
                  <a:srgbClr val="C00000"/>
                </a:solidFill>
                <a:latin typeface="Calibri"/>
                <a:cs typeface="Calibri"/>
              </a:rPr>
              <a:t>n</a:t>
            </a:r>
            <a:r>
              <a:rPr sz="1202" spc="-15">
                <a:solidFill>
                  <a:srgbClr val="C00000"/>
                </a:solidFill>
                <a:latin typeface="Calibri"/>
                <a:cs typeface="Calibri"/>
              </a:rPr>
              <a:t>a</a:t>
            </a:r>
            <a:r>
              <a:rPr sz="1202">
                <a:solidFill>
                  <a:srgbClr val="C00000"/>
                </a:solidFill>
                <a:latin typeface="Calibri"/>
                <a:cs typeface="Calibri"/>
              </a:rPr>
              <a:t>tio</a:t>
            </a:r>
            <a:r>
              <a:rPr sz="1202" spc="5">
                <a:solidFill>
                  <a:srgbClr val="C00000"/>
                </a:solidFill>
                <a:latin typeface="Calibri"/>
                <a:cs typeface="Calibri"/>
              </a:rPr>
              <a:t>n</a:t>
            </a:r>
            <a:r>
              <a:rPr sz="1202">
                <a:solidFill>
                  <a:srgbClr val="C00000"/>
                </a:solidFill>
                <a:latin typeface="Calibri"/>
                <a:cs typeface="Calibri"/>
              </a:rPr>
              <a:t>s</a:t>
            </a:r>
            <a:endParaRPr sz="1202">
              <a:latin typeface="Calibri"/>
              <a:cs typeface="Calibri"/>
            </a:endParaRPr>
          </a:p>
        </p:txBody>
      </p:sp>
      <p:sp>
        <p:nvSpPr>
          <p:cNvPr id="11" name="Title 1">
            <a:extLst>
              <a:ext uri="{FF2B5EF4-FFF2-40B4-BE49-F238E27FC236}">
                <a16:creationId xmlns:a16="http://schemas.microsoft.com/office/drawing/2014/main" id="{0F77AA31-04EB-410B-BEF8-99003F5CB544}"/>
              </a:ext>
            </a:extLst>
          </p:cNvPr>
          <p:cNvSpPr txBox="1">
            <a:spLocks/>
          </p:cNvSpPr>
          <p:nvPr/>
        </p:nvSpPr>
        <p:spPr>
          <a:xfrm>
            <a:off x="1678146" y="387350"/>
            <a:ext cx="952960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Test error versus computing time</a:t>
            </a:r>
          </a:p>
          <a:p>
            <a:endParaRPr lang="en-US" sz="3600">
              <a:latin typeface="Verdana" panose="020B0604030504040204" pitchFamily="34" charset="0"/>
              <a:ea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30736" y="2118485"/>
            <a:ext cx="7134077" cy="3741711"/>
          </a:xfrm>
          <a:prstGeom prst="rect">
            <a:avLst/>
          </a:prstGeom>
        </p:spPr>
        <p:txBody>
          <a:bodyPr vert="horz" wrap="square" lIns="0" tIns="92882" rIns="0" bIns="0" rtlCol="0">
            <a:spAutoFit/>
          </a:bodyPr>
          <a:lstStyle/>
          <a:p>
            <a:pPr marL="12724">
              <a:spcBef>
                <a:spcPts val="731"/>
              </a:spcBef>
            </a:pPr>
            <a:r>
              <a:rPr sz="2405" spc="-5">
                <a:solidFill>
                  <a:srgbClr val="4471C4"/>
                </a:solidFill>
                <a:latin typeface="Calibri"/>
                <a:cs typeface="Calibri"/>
              </a:rPr>
              <a:t>Small-scale </a:t>
            </a:r>
            <a:r>
              <a:rPr sz="2405">
                <a:solidFill>
                  <a:srgbClr val="4471C4"/>
                </a:solidFill>
                <a:latin typeface="Calibri"/>
                <a:cs typeface="Calibri"/>
              </a:rPr>
              <a:t>learning </a:t>
            </a:r>
            <a:r>
              <a:rPr sz="2405">
                <a:solidFill>
                  <a:srgbClr val="4471C4"/>
                </a:solidFill>
                <a:latin typeface="Cambria Math"/>
                <a:cs typeface="Cambria Math"/>
              </a:rPr>
              <a:t>≠ </a:t>
            </a:r>
            <a:r>
              <a:rPr sz="2405" spc="-10">
                <a:solidFill>
                  <a:srgbClr val="4471C4"/>
                </a:solidFill>
                <a:latin typeface="Calibri"/>
                <a:cs typeface="Calibri"/>
              </a:rPr>
              <a:t>large-scale</a:t>
            </a:r>
            <a:r>
              <a:rPr sz="2405" spc="-35">
                <a:solidFill>
                  <a:srgbClr val="4471C4"/>
                </a:solidFill>
                <a:latin typeface="Calibri"/>
                <a:cs typeface="Calibri"/>
              </a:rPr>
              <a:t> </a:t>
            </a:r>
            <a:r>
              <a:rPr sz="2405" spc="-5">
                <a:solidFill>
                  <a:srgbClr val="4471C4"/>
                </a:solidFill>
                <a:latin typeface="Calibri"/>
                <a:cs typeface="Calibri"/>
              </a:rPr>
              <a:t>learning</a:t>
            </a:r>
            <a:endParaRPr sz="2405">
              <a:latin typeface="Calibri"/>
              <a:cs typeface="Calibri"/>
            </a:endParaRPr>
          </a:p>
          <a:p>
            <a:pPr marL="185136" indent="-173048">
              <a:lnSpc>
                <a:spcPts val="2400"/>
              </a:lnSpc>
              <a:spcBef>
                <a:spcPts val="551"/>
              </a:spcBef>
              <a:buFont typeface="Arial"/>
              <a:buChar char="•"/>
              <a:tabLst>
                <a:tab pos="185772" algn="l"/>
              </a:tabLst>
            </a:pPr>
            <a:r>
              <a:rPr sz="2104" spc="-10">
                <a:latin typeface="Calibri"/>
                <a:cs typeface="Calibri"/>
              </a:rPr>
              <a:t>Large-scale </a:t>
            </a:r>
            <a:r>
              <a:rPr sz="2104">
                <a:latin typeface="Calibri"/>
                <a:cs typeface="Calibri"/>
              </a:rPr>
              <a:t>learning </a:t>
            </a:r>
            <a:r>
              <a:rPr sz="2104" spc="-15">
                <a:latin typeface="Calibri"/>
                <a:cs typeface="Calibri"/>
              </a:rPr>
              <a:t>involves </a:t>
            </a:r>
            <a:r>
              <a:rPr sz="2104" spc="-10">
                <a:solidFill>
                  <a:srgbClr val="C00000"/>
                </a:solidFill>
                <a:latin typeface="Calibri"/>
                <a:cs typeface="Calibri"/>
              </a:rPr>
              <a:t>more </a:t>
            </a:r>
            <a:r>
              <a:rPr sz="2104" spc="-15">
                <a:solidFill>
                  <a:srgbClr val="C00000"/>
                </a:solidFill>
                <a:latin typeface="Calibri"/>
                <a:cs typeface="Calibri"/>
              </a:rPr>
              <a:t>complex</a:t>
            </a:r>
            <a:r>
              <a:rPr sz="2104" spc="95">
                <a:solidFill>
                  <a:srgbClr val="C00000"/>
                </a:solidFill>
                <a:latin typeface="Calibri"/>
                <a:cs typeface="Calibri"/>
              </a:rPr>
              <a:t> </a:t>
            </a:r>
            <a:r>
              <a:rPr sz="2104" spc="-15">
                <a:solidFill>
                  <a:srgbClr val="C00000"/>
                </a:solidFill>
                <a:latin typeface="Calibri"/>
                <a:cs typeface="Calibri"/>
              </a:rPr>
              <a:t>tradeoffs</a:t>
            </a:r>
            <a:endParaRPr sz="2104">
              <a:latin typeface="Calibri"/>
              <a:cs typeface="Calibri"/>
            </a:endParaRPr>
          </a:p>
          <a:p>
            <a:pPr marL="185136">
              <a:lnSpc>
                <a:spcPts val="2400"/>
              </a:lnSpc>
            </a:pPr>
            <a:r>
              <a:rPr sz="2104" spc="-5">
                <a:latin typeface="Calibri"/>
                <a:cs typeface="Calibri"/>
              </a:rPr>
              <a:t>that depends on </a:t>
            </a:r>
            <a:r>
              <a:rPr sz="2104">
                <a:latin typeface="Calibri"/>
                <a:cs typeface="Calibri"/>
              </a:rPr>
              <a:t>the </a:t>
            </a:r>
            <a:r>
              <a:rPr sz="2104" spc="-10">
                <a:latin typeface="Calibri"/>
                <a:cs typeface="Calibri"/>
              </a:rPr>
              <a:t>properties </a:t>
            </a:r>
            <a:r>
              <a:rPr sz="2104" spc="-5">
                <a:latin typeface="Calibri"/>
                <a:cs typeface="Calibri"/>
              </a:rPr>
              <a:t>of </a:t>
            </a:r>
            <a:r>
              <a:rPr sz="2104">
                <a:latin typeface="Calibri"/>
                <a:cs typeface="Calibri"/>
              </a:rPr>
              <a:t>the </a:t>
            </a:r>
            <a:r>
              <a:rPr sz="2104" spc="-10">
                <a:latin typeface="Calibri"/>
                <a:cs typeface="Calibri"/>
              </a:rPr>
              <a:t>optimization</a:t>
            </a:r>
            <a:r>
              <a:rPr sz="2104" spc="20">
                <a:latin typeface="Calibri"/>
                <a:cs typeface="Calibri"/>
              </a:rPr>
              <a:t> </a:t>
            </a:r>
            <a:r>
              <a:rPr sz="2104" spc="-5">
                <a:latin typeface="Calibri"/>
                <a:cs typeface="Calibri"/>
              </a:rPr>
              <a:t>algorithm.</a:t>
            </a:r>
            <a:endParaRPr sz="2104">
              <a:latin typeface="Calibri"/>
              <a:cs typeface="Calibri"/>
            </a:endParaRPr>
          </a:p>
          <a:p>
            <a:pPr>
              <a:spcBef>
                <a:spcPts val="40"/>
              </a:spcBef>
            </a:pPr>
            <a:endParaRPr sz="2906">
              <a:latin typeface="Calibri"/>
              <a:cs typeface="Calibri"/>
            </a:endParaRPr>
          </a:p>
          <a:p>
            <a:pPr marL="12724"/>
            <a:r>
              <a:rPr sz="2405" spc="-10">
                <a:solidFill>
                  <a:srgbClr val="4471C4"/>
                </a:solidFill>
                <a:latin typeface="Calibri"/>
                <a:cs typeface="Calibri"/>
              </a:rPr>
              <a:t>Good optimization </a:t>
            </a:r>
            <a:r>
              <a:rPr sz="2405" spc="-5">
                <a:solidFill>
                  <a:srgbClr val="4471C4"/>
                </a:solidFill>
                <a:latin typeface="Calibri"/>
                <a:cs typeface="Calibri"/>
              </a:rPr>
              <a:t>algorithm </a:t>
            </a:r>
            <a:r>
              <a:rPr sz="2405">
                <a:solidFill>
                  <a:srgbClr val="4471C4"/>
                </a:solidFill>
                <a:latin typeface="Cambria Math"/>
                <a:cs typeface="Cambria Math"/>
              </a:rPr>
              <a:t>≠ </a:t>
            </a:r>
            <a:r>
              <a:rPr sz="2405" spc="-10">
                <a:solidFill>
                  <a:srgbClr val="4471C4"/>
                </a:solidFill>
                <a:latin typeface="Calibri"/>
                <a:cs typeface="Calibri"/>
              </a:rPr>
              <a:t>good </a:t>
            </a:r>
            <a:r>
              <a:rPr sz="2405" spc="-5">
                <a:solidFill>
                  <a:srgbClr val="4471C4"/>
                </a:solidFill>
                <a:latin typeface="Calibri"/>
                <a:cs typeface="Calibri"/>
              </a:rPr>
              <a:t>learning</a:t>
            </a:r>
            <a:r>
              <a:rPr sz="2405" spc="-30">
                <a:solidFill>
                  <a:srgbClr val="4471C4"/>
                </a:solidFill>
                <a:latin typeface="Calibri"/>
                <a:cs typeface="Calibri"/>
              </a:rPr>
              <a:t> </a:t>
            </a:r>
            <a:r>
              <a:rPr sz="2405" spc="-5">
                <a:solidFill>
                  <a:srgbClr val="4471C4"/>
                </a:solidFill>
                <a:latin typeface="Calibri"/>
                <a:cs typeface="Calibri"/>
              </a:rPr>
              <a:t>algorithm</a:t>
            </a:r>
            <a:endParaRPr sz="2405">
              <a:latin typeface="Calibri"/>
              <a:cs typeface="Calibri"/>
            </a:endParaRPr>
          </a:p>
          <a:p>
            <a:pPr marL="185136" indent="-173048">
              <a:lnSpc>
                <a:spcPts val="2400"/>
              </a:lnSpc>
              <a:spcBef>
                <a:spcPts val="551"/>
              </a:spcBef>
              <a:buFont typeface="Arial"/>
              <a:buChar char="•"/>
              <a:tabLst>
                <a:tab pos="185772" algn="l"/>
              </a:tabLst>
            </a:pPr>
            <a:r>
              <a:rPr sz="2104" spc="-5">
                <a:latin typeface="Calibri"/>
                <a:cs typeface="Calibri"/>
              </a:rPr>
              <a:t>Mediocre </a:t>
            </a:r>
            <a:r>
              <a:rPr sz="2104" spc="-10">
                <a:latin typeface="Calibri"/>
                <a:cs typeface="Calibri"/>
              </a:rPr>
              <a:t>optimization </a:t>
            </a:r>
            <a:r>
              <a:rPr sz="2104" spc="-5">
                <a:latin typeface="Calibri"/>
                <a:cs typeface="Calibri"/>
              </a:rPr>
              <a:t>algorithms (e.g.,</a:t>
            </a:r>
            <a:r>
              <a:rPr sz="2104" spc="50">
                <a:latin typeface="Calibri"/>
                <a:cs typeface="Calibri"/>
              </a:rPr>
              <a:t> </a:t>
            </a:r>
            <a:r>
              <a:rPr sz="2104" spc="-5">
                <a:latin typeface="Calibri"/>
                <a:cs typeface="Calibri"/>
              </a:rPr>
              <a:t>SGD)</a:t>
            </a:r>
            <a:endParaRPr sz="2104">
              <a:latin typeface="Calibri"/>
              <a:cs typeface="Calibri"/>
            </a:endParaRPr>
          </a:p>
          <a:p>
            <a:pPr marL="185136" marR="898960">
              <a:lnSpc>
                <a:spcPts val="2274"/>
              </a:lnSpc>
              <a:spcBef>
                <a:spcPts val="160"/>
              </a:spcBef>
            </a:pPr>
            <a:r>
              <a:rPr sz="2104" spc="-10">
                <a:latin typeface="Calibri"/>
                <a:cs typeface="Calibri"/>
              </a:rPr>
              <a:t>often </a:t>
            </a:r>
            <a:r>
              <a:rPr sz="2104" spc="-10">
                <a:solidFill>
                  <a:srgbClr val="C00000"/>
                </a:solidFill>
                <a:latin typeface="Calibri"/>
                <a:cs typeface="Calibri"/>
              </a:rPr>
              <a:t>outperform sophisticated optimization </a:t>
            </a:r>
            <a:r>
              <a:rPr sz="2104" spc="-5">
                <a:solidFill>
                  <a:srgbClr val="C00000"/>
                </a:solidFill>
                <a:latin typeface="Calibri"/>
                <a:cs typeface="Calibri"/>
              </a:rPr>
              <a:t>algorithms  </a:t>
            </a:r>
            <a:r>
              <a:rPr sz="2104" spc="-5">
                <a:latin typeface="Calibri"/>
                <a:cs typeface="Calibri"/>
              </a:rPr>
              <a:t>on </a:t>
            </a:r>
            <a:r>
              <a:rPr sz="2104" spc="-10">
                <a:latin typeface="Calibri"/>
                <a:cs typeface="Calibri"/>
              </a:rPr>
              <a:t>large-scale </a:t>
            </a:r>
            <a:r>
              <a:rPr sz="2104">
                <a:latin typeface="Calibri"/>
                <a:cs typeface="Calibri"/>
              </a:rPr>
              <a:t>learning</a:t>
            </a:r>
            <a:r>
              <a:rPr sz="2104" spc="10">
                <a:latin typeface="Calibri"/>
                <a:cs typeface="Calibri"/>
              </a:rPr>
              <a:t> </a:t>
            </a:r>
            <a:r>
              <a:rPr sz="2104" spc="-10">
                <a:latin typeface="Calibri"/>
                <a:cs typeface="Calibri"/>
              </a:rPr>
              <a:t>problems.</a:t>
            </a:r>
            <a:endParaRPr lang="fr-FR" sz="2104" spc="-10">
              <a:latin typeface="Calibri"/>
              <a:cs typeface="Calibri"/>
            </a:endParaRPr>
          </a:p>
          <a:p>
            <a:pPr marL="185136" marR="898960">
              <a:lnSpc>
                <a:spcPts val="2274"/>
              </a:lnSpc>
              <a:spcBef>
                <a:spcPts val="160"/>
              </a:spcBef>
            </a:pPr>
            <a:endParaRPr sz="2104">
              <a:latin typeface="Calibri"/>
              <a:cs typeface="Calibri"/>
            </a:endParaRPr>
          </a:p>
          <a:p>
            <a:pPr>
              <a:spcBef>
                <a:spcPts val="35"/>
              </a:spcBef>
            </a:pPr>
            <a:endParaRPr sz="2906">
              <a:latin typeface="Calibri"/>
              <a:cs typeface="Calibri"/>
            </a:endParaRPr>
          </a:p>
        </p:txBody>
      </p:sp>
      <p:sp>
        <p:nvSpPr>
          <p:cNvPr id="4" name="Thought Bubble: Cloud 3">
            <a:extLst>
              <a:ext uri="{FF2B5EF4-FFF2-40B4-BE49-F238E27FC236}">
                <a16:creationId xmlns:a16="http://schemas.microsoft.com/office/drawing/2014/main" id="{A7E0FEA1-E9E5-4F64-9ADC-3814D74B105C}"/>
              </a:ext>
            </a:extLst>
          </p:cNvPr>
          <p:cNvSpPr/>
          <p:nvPr/>
        </p:nvSpPr>
        <p:spPr>
          <a:xfrm>
            <a:off x="9455150" y="3587750"/>
            <a:ext cx="3553645" cy="28194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Approximate optimization with large number of samples</a:t>
            </a:r>
          </a:p>
          <a:p>
            <a:pPr algn="ctr"/>
            <a:r>
              <a:rPr lang="en-US"/>
              <a:t>&gt;</a:t>
            </a:r>
          </a:p>
          <a:p>
            <a:pPr algn="ctr"/>
            <a:r>
              <a:rPr lang="en-US"/>
              <a:t>Precise optimization with few samples ?</a:t>
            </a:r>
          </a:p>
        </p:txBody>
      </p:sp>
      <p:sp>
        <p:nvSpPr>
          <p:cNvPr id="6" name="Title 1">
            <a:extLst>
              <a:ext uri="{FF2B5EF4-FFF2-40B4-BE49-F238E27FC236}">
                <a16:creationId xmlns:a16="http://schemas.microsoft.com/office/drawing/2014/main" id="{01A2002F-2E9E-432E-9FAF-D1D9ACF731E7}"/>
              </a:ext>
            </a:extLst>
          </p:cNvPr>
          <p:cNvSpPr txBox="1">
            <a:spLocks/>
          </p:cNvSpPr>
          <p:nvPr/>
        </p:nvSpPr>
        <p:spPr>
          <a:xfrm>
            <a:off x="1678146" y="387350"/>
            <a:ext cx="9529604"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The tradeoffs of large-scale learning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Content</a:t>
            </a:r>
          </a:p>
        </p:txBody>
      </p:sp>
      <p:pic>
        <p:nvPicPr>
          <p:cNvPr id="4" name="Image 3">
            <a:extLst>
              <a:ext uri="{FF2B5EF4-FFF2-40B4-BE49-F238E27FC236}">
                <a16:creationId xmlns:a16="http://schemas.microsoft.com/office/drawing/2014/main" id="{7B6AE034-3768-936F-F657-164BB2B2DCA2}"/>
              </a:ext>
            </a:extLst>
          </p:cNvPr>
          <p:cNvPicPr>
            <a:picLocks noChangeAspect="1"/>
          </p:cNvPicPr>
          <p:nvPr/>
        </p:nvPicPr>
        <p:blipFill>
          <a:blip r:embed="rId2"/>
          <a:stretch>
            <a:fillRect/>
          </a:stretch>
        </p:blipFill>
        <p:spPr>
          <a:xfrm>
            <a:off x="2453846" y="1326498"/>
            <a:ext cx="1893936" cy="1801057"/>
          </a:xfrm>
          <a:prstGeom prst="rect">
            <a:avLst/>
          </a:prstGeom>
        </p:spPr>
      </p:pic>
      <p:pic>
        <p:nvPicPr>
          <p:cNvPr id="6" name="Image 5">
            <a:extLst>
              <a:ext uri="{FF2B5EF4-FFF2-40B4-BE49-F238E27FC236}">
                <a16:creationId xmlns:a16="http://schemas.microsoft.com/office/drawing/2014/main" id="{77A9EC6A-656A-E96C-AE84-9CD278B947F6}"/>
              </a:ext>
            </a:extLst>
          </p:cNvPr>
          <p:cNvPicPr>
            <a:picLocks noChangeAspect="1"/>
          </p:cNvPicPr>
          <p:nvPr/>
        </p:nvPicPr>
        <p:blipFill>
          <a:blip r:embed="rId3"/>
          <a:stretch>
            <a:fillRect/>
          </a:stretch>
        </p:blipFill>
        <p:spPr>
          <a:xfrm>
            <a:off x="6724860" y="1742561"/>
            <a:ext cx="3096919" cy="1425674"/>
          </a:xfrm>
          <a:prstGeom prst="rect">
            <a:avLst/>
          </a:prstGeom>
        </p:spPr>
      </p:pic>
      <p:sp>
        <p:nvSpPr>
          <p:cNvPr id="7" name="object 2">
            <a:extLst>
              <a:ext uri="{FF2B5EF4-FFF2-40B4-BE49-F238E27FC236}">
                <a16:creationId xmlns:a16="http://schemas.microsoft.com/office/drawing/2014/main" id="{2FEBE578-2F49-8884-E157-C0DFEBF36A93}"/>
              </a:ext>
            </a:extLst>
          </p:cNvPr>
          <p:cNvSpPr txBox="1"/>
          <p:nvPr/>
        </p:nvSpPr>
        <p:spPr>
          <a:xfrm>
            <a:off x="2795817" y="3119231"/>
            <a:ext cx="5562599" cy="444352"/>
          </a:xfrm>
          <a:prstGeom prst="rect">
            <a:avLst/>
          </a:prstGeom>
        </p:spPr>
        <p:txBody>
          <a:bodyPr vert="horz" wrap="square" lIns="0" tIns="13335" rIns="0" bIns="0" rtlCol="0">
            <a:spAutoFit/>
          </a:bodyPr>
          <a:lstStyle/>
          <a:p>
            <a:pPr>
              <a:lnSpc>
                <a:spcPct val="100000"/>
              </a:lnSpc>
              <a:spcBef>
                <a:spcPts val="55"/>
              </a:spcBef>
            </a:pPr>
            <a:r>
              <a:rPr lang="fr-FR" sz="2800" dirty="0" err="1"/>
              <a:t>Tradeoffs</a:t>
            </a:r>
            <a:endParaRPr lang="fr-FR" sz="2800" dirty="0"/>
          </a:p>
        </p:txBody>
      </p:sp>
      <p:sp>
        <p:nvSpPr>
          <p:cNvPr id="8" name="object 2">
            <a:extLst>
              <a:ext uri="{FF2B5EF4-FFF2-40B4-BE49-F238E27FC236}">
                <a16:creationId xmlns:a16="http://schemas.microsoft.com/office/drawing/2014/main" id="{96652CCE-8032-7234-04D8-99E78299B616}"/>
              </a:ext>
            </a:extLst>
          </p:cNvPr>
          <p:cNvSpPr txBox="1"/>
          <p:nvPr/>
        </p:nvSpPr>
        <p:spPr>
          <a:xfrm>
            <a:off x="7391388" y="3110731"/>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More Data ?</a:t>
            </a:r>
          </a:p>
        </p:txBody>
      </p:sp>
      <p:sp>
        <p:nvSpPr>
          <p:cNvPr id="11" name="object 2">
            <a:extLst>
              <a:ext uri="{FF2B5EF4-FFF2-40B4-BE49-F238E27FC236}">
                <a16:creationId xmlns:a16="http://schemas.microsoft.com/office/drawing/2014/main" id="{739C4C25-3CEF-34E0-5789-153DB8ACB67F}"/>
              </a:ext>
            </a:extLst>
          </p:cNvPr>
          <p:cNvSpPr txBox="1"/>
          <p:nvPr/>
        </p:nvSpPr>
        <p:spPr>
          <a:xfrm>
            <a:off x="2795817" y="5755858"/>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Labelling</a:t>
            </a:r>
          </a:p>
        </p:txBody>
      </p:sp>
      <p:pic>
        <p:nvPicPr>
          <p:cNvPr id="13" name="Image 12">
            <a:extLst>
              <a:ext uri="{FF2B5EF4-FFF2-40B4-BE49-F238E27FC236}">
                <a16:creationId xmlns:a16="http://schemas.microsoft.com/office/drawing/2014/main" id="{6C28598C-515C-7CE8-9149-5177B2B9F4D3}"/>
              </a:ext>
            </a:extLst>
          </p:cNvPr>
          <p:cNvPicPr>
            <a:picLocks noChangeAspect="1"/>
          </p:cNvPicPr>
          <p:nvPr/>
        </p:nvPicPr>
        <p:blipFill>
          <a:blip r:embed="rId4"/>
          <a:stretch>
            <a:fillRect/>
          </a:stretch>
        </p:blipFill>
        <p:spPr>
          <a:xfrm>
            <a:off x="2351454" y="3941932"/>
            <a:ext cx="2098720" cy="1837061"/>
          </a:xfrm>
          <a:prstGeom prst="rect">
            <a:avLst/>
          </a:prstGeom>
        </p:spPr>
      </p:pic>
      <p:pic>
        <p:nvPicPr>
          <p:cNvPr id="30" name="Image 29">
            <a:extLst>
              <a:ext uri="{FF2B5EF4-FFF2-40B4-BE49-F238E27FC236}">
                <a16:creationId xmlns:a16="http://schemas.microsoft.com/office/drawing/2014/main" id="{7CA9B37E-F92C-553D-52B1-7D4496454FBE}"/>
              </a:ext>
            </a:extLst>
          </p:cNvPr>
          <p:cNvPicPr>
            <a:picLocks noChangeAspect="1"/>
          </p:cNvPicPr>
          <p:nvPr/>
        </p:nvPicPr>
        <p:blipFill>
          <a:blip r:embed="rId5"/>
          <a:stretch>
            <a:fillRect/>
          </a:stretch>
        </p:blipFill>
        <p:spPr>
          <a:xfrm>
            <a:off x="7494584" y="4274166"/>
            <a:ext cx="1733946" cy="975912"/>
          </a:xfrm>
          <a:prstGeom prst="rect">
            <a:avLst/>
          </a:prstGeom>
        </p:spPr>
      </p:pic>
      <p:pic>
        <p:nvPicPr>
          <p:cNvPr id="36" name="Image 35">
            <a:extLst>
              <a:ext uri="{FF2B5EF4-FFF2-40B4-BE49-F238E27FC236}">
                <a16:creationId xmlns:a16="http://schemas.microsoft.com/office/drawing/2014/main" id="{952B375C-72E3-1363-30EC-B88CCAE90373}"/>
              </a:ext>
            </a:extLst>
          </p:cNvPr>
          <p:cNvPicPr>
            <a:picLocks noChangeAspect="1"/>
          </p:cNvPicPr>
          <p:nvPr/>
        </p:nvPicPr>
        <p:blipFill>
          <a:blip r:embed="rId6"/>
          <a:stretch>
            <a:fillRect/>
          </a:stretch>
        </p:blipFill>
        <p:spPr>
          <a:xfrm>
            <a:off x="7220733" y="4210451"/>
            <a:ext cx="2275365" cy="1545407"/>
          </a:xfrm>
          <a:prstGeom prst="rect">
            <a:avLst/>
          </a:prstGeom>
        </p:spPr>
      </p:pic>
      <p:sp>
        <p:nvSpPr>
          <p:cNvPr id="37" name="object 2">
            <a:extLst>
              <a:ext uri="{FF2B5EF4-FFF2-40B4-BE49-F238E27FC236}">
                <a16:creationId xmlns:a16="http://schemas.microsoft.com/office/drawing/2014/main" id="{D2EA83CC-C8C0-51AA-0B7C-4F13D4BEEA8B}"/>
              </a:ext>
            </a:extLst>
          </p:cNvPr>
          <p:cNvSpPr txBox="1"/>
          <p:nvPr/>
        </p:nvSpPr>
        <p:spPr>
          <a:xfrm>
            <a:off x="7391388" y="5747534"/>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err="1"/>
              <a:t>Scaling</a:t>
            </a:r>
            <a:r>
              <a:rPr lang="fr-FR" sz="2800" dirty="0"/>
              <a:t> Tricks</a:t>
            </a:r>
          </a:p>
        </p:txBody>
      </p:sp>
      <p:cxnSp>
        <p:nvCxnSpPr>
          <p:cNvPr id="3" name="Connecteur droit avec flèche 2">
            <a:extLst>
              <a:ext uri="{FF2B5EF4-FFF2-40B4-BE49-F238E27FC236}">
                <a16:creationId xmlns:a16="http://schemas.microsoft.com/office/drawing/2014/main" id="{393A560F-676A-3D92-7DB2-1E146E40E452}"/>
              </a:ext>
            </a:extLst>
          </p:cNvPr>
          <p:cNvCxnSpPr>
            <a:cxnSpLocks/>
          </p:cNvCxnSpPr>
          <p:nvPr/>
        </p:nvCxnSpPr>
        <p:spPr>
          <a:xfrm flipV="1">
            <a:off x="8252363" y="4379912"/>
            <a:ext cx="212103" cy="115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54F2965A-6155-B241-EFD7-0262838C7AFD}"/>
              </a:ext>
            </a:extLst>
          </p:cNvPr>
          <p:cNvPicPr>
            <a:picLocks noChangeAspect="1"/>
          </p:cNvPicPr>
          <p:nvPr/>
        </p:nvPicPr>
        <p:blipFill>
          <a:blip r:embed="rId7"/>
          <a:stretch>
            <a:fillRect/>
          </a:stretch>
        </p:blipFill>
        <p:spPr>
          <a:xfrm>
            <a:off x="4276675" y="3187347"/>
            <a:ext cx="816928" cy="769472"/>
          </a:xfrm>
          <a:prstGeom prst="rect">
            <a:avLst/>
          </a:prstGeom>
        </p:spPr>
      </p:pic>
    </p:spTree>
    <p:extLst>
      <p:ext uri="{BB962C8B-B14F-4D97-AF65-F5344CB8AC3E}">
        <p14:creationId xmlns:p14="http://schemas.microsoft.com/office/powerpoint/2010/main" val="1366067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More Data ?</a:t>
            </a:r>
          </a:p>
        </p:txBody>
      </p:sp>
      <p:pic>
        <p:nvPicPr>
          <p:cNvPr id="3" name="Image 2">
            <a:extLst>
              <a:ext uri="{FF2B5EF4-FFF2-40B4-BE49-F238E27FC236}">
                <a16:creationId xmlns:a16="http://schemas.microsoft.com/office/drawing/2014/main" id="{0B900366-176E-2653-58F4-3465C0519C8B}"/>
              </a:ext>
            </a:extLst>
          </p:cNvPr>
          <p:cNvPicPr>
            <a:picLocks noChangeAspect="1"/>
          </p:cNvPicPr>
          <p:nvPr/>
        </p:nvPicPr>
        <p:blipFill>
          <a:blip r:embed="rId2"/>
          <a:stretch>
            <a:fillRect/>
          </a:stretch>
        </p:blipFill>
        <p:spPr>
          <a:xfrm>
            <a:off x="2670002" y="1855260"/>
            <a:ext cx="6864696" cy="3160179"/>
          </a:xfrm>
          <a:prstGeom prst="rect">
            <a:avLst/>
          </a:prstGeom>
        </p:spPr>
      </p:pic>
    </p:spTree>
    <p:extLst>
      <p:ext uri="{BB962C8B-B14F-4D97-AF65-F5344CB8AC3E}">
        <p14:creationId xmlns:p14="http://schemas.microsoft.com/office/powerpoint/2010/main" val="390633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4582" y="3120116"/>
            <a:ext cx="4116694" cy="76341"/>
          </a:xfrm>
          <a:custGeom>
            <a:avLst/>
            <a:gdLst/>
            <a:ahLst/>
            <a:cxnLst/>
            <a:rect l="l" t="t" r="r" b="b"/>
            <a:pathLst>
              <a:path w="4109084" h="76200">
                <a:moveTo>
                  <a:pt x="4032504" y="0"/>
                </a:moveTo>
                <a:lnTo>
                  <a:pt x="4032504" y="76200"/>
                </a:lnTo>
                <a:lnTo>
                  <a:pt x="4096004" y="44450"/>
                </a:lnTo>
                <a:lnTo>
                  <a:pt x="4045204" y="44450"/>
                </a:lnTo>
                <a:lnTo>
                  <a:pt x="4045204" y="31750"/>
                </a:lnTo>
                <a:lnTo>
                  <a:pt x="4096004" y="31750"/>
                </a:lnTo>
                <a:lnTo>
                  <a:pt x="4032504" y="0"/>
                </a:lnTo>
                <a:close/>
              </a:path>
              <a:path w="4109084" h="76200">
                <a:moveTo>
                  <a:pt x="4032504" y="31750"/>
                </a:moveTo>
                <a:lnTo>
                  <a:pt x="0" y="31750"/>
                </a:lnTo>
                <a:lnTo>
                  <a:pt x="0" y="44450"/>
                </a:lnTo>
                <a:lnTo>
                  <a:pt x="4032504" y="44450"/>
                </a:lnTo>
                <a:lnTo>
                  <a:pt x="4032504" y="31750"/>
                </a:lnTo>
                <a:close/>
              </a:path>
              <a:path w="4109084" h="76200">
                <a:moveTo>
                  <a:pt x="4096004" y="31750"/>
                </a:moveTo>
                <a:lnTo>
                  <a:pt x="4045204" y="31750"/>
                </a:lnTo>
                <a:lnTo>
                  <a:pt x="4045204" y="44450"/>
                </a:lnTo>
                <a:lnTo>
                  <a:pt x="4096004" y="44450"/>
                </a:lnTo>
                <a:lnTo>
                  <a:pt x="4108704" y="38100"/>
                </a:lnTo>
                <a:lnTo>
                  <a:pt x="4096004" y="31750"/>
                </a:lnTo>
                <a:close/>
              </a:path>
            </a:pathLst>
          </a:custGeom>
          <a:solidFill>
            <a:srgbClr val="000000"/>
          </a:solidFill>
        </p:spPr>
        <p:txBody>
          <a:bodyPr wrap="square" lIns="0" tIns="0" rIns="0" bIns="0" rtlCol="0"/>
          <a:lstStyle/>
          <a:p>
            <a:endParaRPr sz="1803"/>
          </a:p>
        </p:txBody>
      </p:sp>
      <p:sp>
        <p:nvSpPr>
          <p:cNvPr id="4" name="object 4"/>
          <p:cNvSpPr/>
          <p:nvPr/>
        </p:nvSpPr>
        <p:spPr>
          <a:xfrm>
            <a:off x="6680302" y="593480"/>
            <a:ext cx="76341" cy="2559336"/>
          </a:xfrm>
          <a:custGeom>
            <a:avLst/>
            <a:gdLst/>
            <a:ahLst/>
            <a:cxnLst/>
            <a:rect l="l" t="t" r="r" b="b"/>
            <a:pathLst>
              <a:path w="76200" h="2554604">
                <a:moveTo>
                  <a:pt x="44450" y="63500"/>
                </a:moveTo>
                <a:lnTo>
                  <a:pt x="31750" y="63500"/>
                </a:lnTo>
                <a:lnTo>
                  <a:pt x="31750" y="2554224"/>
                </a:lnTo>
                <a:lnTo>
                  <a:pt x="44450" y="2554224"/>
                </a:lnTo>
                <a:lnTo>
                  <a:pt x="44450" y="63500"/>
                </a:lnTo>
                <a:close/>
              </a:path>
              <a:path w="76200" h="2554604">
                <a:moveTo>
                  <a:pt x="38100" y="0"/>
                </a:moveTo>
                <a:lnTo>
                  <a:pt x="0" y="76200"/>
                </a:lnTo>
                <a:lnTo>
                  <a:pt x="31750" y="76200"/>
                </a:lnTo>
                <a:lnTo>
                  <a:pt x="31750" y="63500"/>
                </a:lnTo>
                <a:lnTo>
                  <a:pt x="69850" y="63500"/>
                </a:lnTo>
                <a:lnTo>
                  <a:pt x="38100" y="0"/>
                </a:lnTo>
                <a:close/>
              </a:path>
              <a:path w="76200" h="2554604">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sz="1803"/>
          </a:p>
        </p:txBody>
      </p:sp>
      <p:sp>
        <p:nvSpPr>
          <p:cNvPr id="5" name="object 5"/>
          <p:cNvSpPr/>
          <p:nvPr/>
        </p:nvSpPr>
        <p:spPr>
          <a:xfrm>
            <a:off x="6718473" y="2413197"/>
            <a:ext cx="4061347" cy="6362"/>
          </a:xfrm>
          <a:custGeom>
            <a:avLst/>
            <a:gdLst/>
            <a:ahLst/>
            <a:cxnLst/>
            <a:rect l="l" t="t" r="r" b="b"/>
            <a:pathLst>
              <a:path w="4053840" h="6350">
                <a:moveTo>
                  <a:pt x="0" y="0"/>
                </a:moveTo>
                <a:lnTo>
                  <a:pt x="4053840" y="6096"/>
                </a:lnTo>
              </a:path>
            </a:pathLst>
          </a:custGeom>
          <a:ln w="12192">
            <a:solidFill>
              <a:srgbClr val="000000"/>
            </a:solidFill>
            <a:prstDash val="sysDash"/>
          </a:ln>
        </p:spPr>
        <p:txBody>
          <a:bodyPr wrap="square" lIns="0" tIns="0" rIns="0" bIns="0" rtlCol="0"/>
          <a:lstStyle/>
          <a:p>
            <a:endParaRPr sz="1803"/>
          </a:p>
        </p:txBody>
      </p:sp>
      <p:sp>
        <p:nvSpPr>
          <p:cNvPr id="6" name="object 6"/>
          <p:cNvSpPr/>
          <p:nvPr/>
        </p:nvSpPr>
        <p:spPr>
          <a:xfrm>
            <a:off x="6786417" y="542075"/>
            <a:ext cx="3994549" cy="1808012"/>
          </a:xfrm>
          <a:custGeom>
            <a:avLst/>
            <a:gdLst/>
            <a:ahLst/>
            <a:cxnLst/>
            <a:rect l="l" t="t" r="r" b="b"/>
            <a:pathLst>
              <a:path w="3987165" h="1804670">
                <a:moveTo>
                  <a:pt x="0" y="0"/>
                </a:moveTo>
                <a:lnTo>
                  <a:pt x="12929" y="48214"/>
                </a:lnTo>
                <a:lnTo>
                  <a:pt x="26740" y="95560"/>
                </a:lnTo>
                <a:lnTo>
                  <a:pt x="41421" y="142046"/>
                </a:lnTo>
                <a:lnTo>
                  <a:pt x="56960" y="187680"/>
                </a:lnTo>
                <a:lnTo>
                  <a:pt x="73347" y="232470"/>
                </a:lnTo>
                <a:lnTo>
                  <a:pt x="90569" y="276423"/>
                </a:lnTo>
                <a:lnTo>
                  <a:pt x="108615" y="319548"/>
                </a:lnTo>
                <a:lnTo>
                  <a:pt x="127474" y="361853"/>
                </a:lnTo>
                <a:lnTo>
                  <a:pt x="147135" y="403345"/>
                </a:lnTo>
                <a:lnTo>
                  <a:pt x="167586" y="444032"/>
                </a:lnTo>
                <a:lnTo>
                  <a:pt x="188815" y="483922"/>
                </a:lnTo>
                <a:lnTo>
                  <a:pt x="210812" y="523023"/>
                </a:lnTo>
                <a:lnTo>
                  <a:pt x="233564" y="561343"/>
                </a:lnTo>
                <a:lnTo>
                  <a:pt x="257061" y="598891"/>
                </a:lnTo>
                <a:lnTo>
                  <a:pt x="281291" y="635673"/>
                </a:lnTo>
                <a:lnTo>
                  <a:pt x="306242" y="671697"/>
                </a:lnTo>
                <a:lnTo>
                  <a:pt x="331904" y="706972"/>
                </a:lnTo>
                <a:lnTo>
                  <a:pt x="358264" y="741506"/>
                </a:lnTo>
                <a:lnTo>
                  <a:pt x="385312" y="775306"/>
                </a:lnTo>
                <a:lnTo>
                  <a:pt x="413035" y="808380"/>
                </a:lnTo>
                <a:lnTo>
                  <a:pt x="441423" y="840737"/>
                </a:lnTo>
                <a:lnTo>
                  <a:pt x="470464" y="872383"/>
                </a:lnTo>
                <a:lnTo>
                  <a:pt x="500147" y="903328"/>
                </a:lnTo>
                <a:lnTo>
                  <a:pt x="530460" y="933578"/>
                </a:lnTo>
                <a:lnTo>
                  <a:pt x="561392" y="963142"/>
                </a:lnTo>
                <a:lnTo>
                  <a:pt x="592931" y="992028"/>
                </a:lnTo>
                <a:lnTo>
                  <a:pt x="625066" y="1020244"/>
                </a:lnTo>
                <a:lnTo>
                  <a:pt x="657786" y="1047797"/>
                </a:lnTo>
                <a:lnTo>
                  <a:pt x="691079" y="1074695"/>
                </a:lnTo>
                <a:lnTo>
                  <a:pt x="724934" y="1100947"/>
                </a:lnTo>
                <a:lnTo>
                  <a:pt x="759339" y="1126559"/>
                </a:lnTo>
                <a:lnTo>
                  <a:pt x="794283" y="1151541"/>
                </a:lnTo>
                <a:lnTo>
                  <a:pt x="829755" y="1175900"/>
                </a:lnTo>
                <a:lnTo>
                  <a:pt x="865743" y="1199644"/>
                </a:lnTo>
                <a:lnTo>
                  <a:pt x="902235" y="1222781"/>
                </a:lnTo>
                <a:lnTo>
                  <a:pt x="939221" y="1245318"/>
                </a:lnTo>
                <a:lnTo>
                  <a:pt x="976689" y="1267264"/>
                </a:lnTo>
                <a:lnTo>
                  <a:pt x="1014627" y="1288626"/>
                </a:lnTo>
                <a:lnTo>
                  <a:pt x="1053024" y="1309413"/>
                </a:lnTo>
                <a:lnTo>
                  <a:pt x="1091869" y="1329632"/>
                </a:lnTo>
                <a:lnTo>
                  <a:pt x="1131150" y="1349292"/>
                </a:lnTo>
                <a:lnTo>
                  <a:pt x="1170856" y="1368399"/>
                </a:lnTo>
                <a:lnTo>
                  <a:pt x="1210975" y="1386962"/>
                </a:lnTo>
                <a:lnTo>
                  <a:pt x="1251497" y="1404990"/>
                </a:lnTo>
                <a:lnTo>
                  <a:pt x="1292408" y="1422489"/>
                </a:lnTo>
                <a:lnTo>
                  <a:pt x="1333700" y="1439468"/>
                </a:lnTo>
                <a:lnTo>
                  <a:pt x="1375358" y="1455934"/>
                </a:lnTo>
                <a:lnTo>
                  <a:pt x="1417374" y="1471896"/>
                </a:lnTo>
                <a:lnTo>
                  <a:pt x="1459734" y="1487362"/>
                </a:lnTo>
                <a:lnTo>
                  <a:pt x="1502427" y="1502338"/>
                </a:lnTo>
                <a:lnTo>
                  <a:pt x="1545443" y="1516834"/>
                </a:lnTo>
                <a:lnTo>
                  <a:pt x="1588769" y="1530858"/>
                </a:lnTo>
                <a:lnTo>
                  <a:pt x="1632395" y="1544416"/>
                </a:lnTo>
                <a:lnTo>
                  <a:pt x="1676309" y="1557517"/>
                </a:lnTo>
                <a:lnTo>
                  <a:pt x="1720499" y="1570168"/>
                </a:lnTo>
                <a:lnTo>
                  <a:pt x="1764954" y="1582379"/>
                </a:lnTo>
                <a:lnTo>
                  <a:pt x="1809662" y="1594156"/>
                </a:lnTo>
                <a:lnTo>
                  <a:pt x="1854613" y="1605508"/>
                </a:lnTo>
                <a:lnTo>
                  <a:pt x="1899795" y="1616442"/>
                </a:lnTo>
                <a:lnTo>
                  <a:pt x="1945196" y="1626967"/>
                </a:lnTo>
                <a:lnTo>
                  <a:pt x="1990805" y="1637089"/>
                </a:lnTo>
                <a:lnTo>
                  <a:pt x="2036611" y="1646818"/>
                </a:lnTo>
                <a:lnTo>
                  <a:pt x="2082602" y="1656161"/>
                </a:lnTo>
                <a:lnTo>
                  <a:pt x="2128766" y="1665126"/>
                </a:lnTo>
                <a:lnTo>
                  <a:pt x="2175093" y="1673721"/>
                </a:lnTo>
                <a:lnTo>
                  <a:pt x="2221570" y="1681953"/>
                </a:lnTo>
                <a:lnTo>
                  <a:pt x="2268188" y="1689831"/>
                </a:lnTo>
                <a:lnTo>
                  <a:pt x="2314933" y="1697363"/>
                </a:lnTo>
                <a:lnTo>
                  <a:pt x="2361795" y="1704556"/>
                </a:lnTo>
                <a:lnTo>
                  <a:pt x="2408762" y="1711418"/>
                </a:lnTo>
                <a:lnTo>
                  <a:pt x="2455823" y="1717958"/>
                </a:lnTo>
                <a:lnTo>
                  <a:pt x="2502967" y="1724182"/>
                </a:lnTo>
                <a:lnTo>
                  <a:pt x="2550181" y="1730100"/>
                </a:lnTo>
                <a:lnTo>
                  <a:pt x="2597455" y="1735719"/>
                </a:lnTo>
                <a:lnTo>
                  <a:pt x="2644777" y="1741047"/>
                </a:lnTo>
                <a:lnTo>
                  <a:pt x="2692136" y="1746091"/>
                </a:lnTo>
                <a:lnTo>
                  <a:pt x="2739521" y="1750860"/>
                </a:lnTo>
                <a:lnTo>
                  <a:pt x="2786919" y="1755362"/>
                </a:lnTo>
                <a:lnTo>
                  <a:pt x="2834320" y="1759604"/>
                </a:lnTo>
                <a:lnTo>
                  <a:pt x="2881712" y="1763594"/>
                </a:lnTo>
                <a:lnTo>
                  <a:pt x="2929084" y="1767341"/>
                </a:lnTo>
                <a:lnTo>
                  <a:pt x="2976424" y="1770852"/>
                </a:lnTo>
                <a:lnTo>
                  <a:pt x="3023721" y="1774135"/>
                </a:lnTo>
                <a:lnTo>
                  <a:pt x="3070963" y="1777197"/>
                </a:lnTo>
                <a:lnTo>
                  <a:pt x="3118140" y="1780048"/>
                </a:lnTo>
                <a:lnTo>
                  <a:pt x="3165239" y="1782695"/>
                </a:lnTo>
                <a:lnTo>
                  <a:pt x="3212249" y="1785145"/>
                </a:lnTo>
                <a:lnTo>
                  <a:pt x="3259159" y="1787407"/>
                </a:lnTo>
                <a:lnTo>
                  <a:pt x="3305958" y="1789488"/>
                </a:lnTo>
                <a:lnTo>
                  <a:pt x="3352633" y="1791396"/>
                </a:lnTo>
                <a:lnTo>
                  <a:pt x="3399174" y="1793140"/>
                </a:lnTo>
                <a:lnTo>
                  <a:pt x="3445570" y="1794727"/>
                </a:lnTo>
                <a:lnTo>
                  <a:pt x="3491808" y="1796165"/>
                </a:lnTo>
                <a:lnTo>
                  <a:pt x="3537877" y="1797463"/>
                </a:lnTo>
                <a:lnTo>
                  <a:pt x="3583766" y="1798626"/>
                </a:lnTo>
                <a:lnTo>
                  <a:pt x="3629464" y="1799665"/>
                </a:lnTo>
                <a:lnTo>
                  <a:pt x="3674959" y="1800587"/>
                </a:lnTo>
                <a:lnTo>
                  <a:pt x="3720240" y="1801399"/>
                </a:lnTo>
                <a:lnTo>
                  <a:pt x="3765294" y="1802109"/>
                </a:lnTo>
                <a:lnTo>
                  <a:pt x="3810112" y="1802726"/>
                </a:lnTo>
                <a:lnTo>
                  <a:pt x="3854681" y="1803257"/>
                </a:lnTo>
                <a:lnTo>
                  <a:pt x="3898991" y="1803711"/>
                </a:lnTo>
                <a:lnTo>
                  <a:pt x="3943028" y="1804094"/>
                </a:lnTo>
                <a:lnTo>
                  <a:pt x="3986784" y="1804416"/>
                </a:lnTo>
              </a:path>
            </a:pathLst>
          </a:custGeom>
          <a:ln w="19812">
            <a:solidFill>
              <a:srgbClr val="EC7C30"/>
            </a:solidFill>
          </a:ln>
        </p:spPr>
        <p:txBody>
          <a:bodyPr wrap="square" lIns="0" tIns="0" rIns="0" bIns="0" rtlCol="0"/>
          <a:lstStyle/>
          <a:p>
            <a:endParaRPr sz="1803"/>
          </a:p>
        </p:txBody>
      </p:sp>
      <p:sp>
        <p:nvSpPr>
          <p:cNvPr id="8" name="object 8"/>
          <p:cNvSpPr txBox="1"/>
          <p:nvPr/>
        </p:nvSpPr>
        <p:spPr>
          <a:xfrm>
            <a:off x="6378247" y="626961"/>
            <a:ext cx="234167" cy="918002"/>
          </a:xfrm>
          <a:prstGeom prst="rect">
            <a:avLst/>
          </a:prstGeom>
        </p:spPr>
        <p:txBody>
          <a:bodyPr vert="vert270" wrap="square" lIns="0" tIns="0" rIns="0" bIns="0" rtlCol="0">
            <a:spAutoFit/>
          </a:bodyPr>
          <a:lstStyle/>
          <a:p>
            <a:pPr marL="12724">
              <a:lnSpc>
                <a:spcPts val="1813"/>
              </a:lnSpc>
            </a:pPr>
            <a:r>
              <a:rPr sz="1803" spc="-45">
                <a:latin typeface="Calibri"/>
                <a:cs typeface="Calibri"/>
              </a:rPr>
              <a:t>Test</a:t>
            </a:r>
            <a:r>
              <a:rPr sz="1803" spc="-70">
                <a:latin typeface="Calibri"/>
                <a:cs typeface="Calibri"/>
              </a:rPr>
              <a:t> </a:t>
            </a:r>
            <a:r>
              <a:rPr sz="1803" spc="-10">
                <a:latin typeface="Calibri"/>
                <a:cs typeface="Calibri"/>
              </a:rPr>
              <a:t>error</a:t>
            </a:r>
            <a:endParaRPr sz="1803">
              <a:latin typeface="Calibri"/>
              <a:cs typeface="Calibri"/>
            </a:endParaRPr>
          </a:p>
        </p:txBody>
      </p:sp>
      <p:sp>
        <p:nvSpPr>
          <p:cNvPr id="9" name="object 9"/>
          <p:cNvSpPr txBox="1"/>
          <p:nvPr/>
        </p:nvSpPr>
        <p:spPr>
          <a:xfrm>
            <a:off x="6699642" y="2295123"/>
            <a:ext cx="5009885" cy="228741"/>
          </a:xfrm>
          <a:prstGeom prst="rect">
            <a:avLst/>
          </a:prstGeom>
        </p:spPr>
        <p:txBody>
          <a:bodyPr vert="horz" wrap="square" lIns="0" tIns="12724" rIns="0" bIns="0" rtlCol="0">
            <a:spAutoFit/>
          </a:bodyPr>
          <a:lstStyle/>
          <a:p>
            <a:pPr marL="12724">
              <a:spcBef>
                <a:spcPts val="100"/>
              </a:spcBef>
              <a:tabLst>
                <a:tab pos="4172878" algn="l"/>
              </a:tabLst>
            </a:pPr>
            <a:r>
              <a:rPr sz="1403" i="1">
                <a:latin typeface="Calibri"/>
                <a:cs typeface="Calibri"/>
              </a:rPr>
              <a:t> 	</a:t>
            </a:r>
            <a:r>
              <a:rPr sz="1403" i="1" spc="-5">
                <a:latin typeface="Calibri"/>
                <a:cs typeface="Calibri"/>
              </a:rPr>
              <a:t>Bayes</a:t>
            </a:r>
            <a:r>
              <a:rPr sz="1403" i="1" spc="-65">
                <a:latin typeface="Calibri"/>
                <a:cs typeface="Calibri"/>
              </a:rPr>
              <a:t> </a:t>
            </a:r>
            <a:r>
              <a:rPr sz="1403" i="1">
                <a:latin typeface="Calibri"/>
                <a:cs typeface="Calibri"/>
              </a:rPr>
              <a:t>error</a:t>
            </a:r>
            <a:endParaRPr sz="1403">
              <a:latin typeface="Calibri"/>
              <a:cs typeface="Calibri"/>
            </a:endParaRPr>
          </a:p>
        </p:txBody>
      </p:sp>
      <p:sp>
        <p:nvSpPr>
          <p:cNvPr id="13" name="object 13"/>
          <p:cNvSpPr txBox="1"/>
          <p:nvPr/>
        </p:nvSpPr>
        <p:spPr>
          <a:xfrm>
            <a:off x="8746857" y="1904587"/>
            <a:ext cx="427510" cy="258876"/>
          </a:xfrm>
          <a:prstGeom prst="rect">
            <a:avLst/>
          </a:prstGeom>
        </p:spPr>
        <p:txBody>
          <a:bodyPr vert="horz" wrap="square" lIns="0" tIns="12087" rIns="0" bIns="0" rtlCol="0">
            <a:spAutoFit/>
          </a:bodyPr>
          <a:lstStyle/>
          <a:p>
            <a:pPr marL="12724">
              <a:spcBef>
                <a:spcPts val="95"/>
              </a:spcBef>
            </a:pPr>
            <a:r>
              <a:rPr sz="1603" spc="-15">
                <a:latin typeface="Calibri"/>
                <a:cs typeface="Calibri"/>
              </a:rPr>
              <a:t>8</a:t>
            </a:r>
            <a:r>
              <a:rPr sz="1603" spc="-5">
                <a:latin typeface="Calibri"/>
                <a:cs typeface="Calibri"/>
              </a:rPr>
              <a:t>.</a:t>
            </a:r>
            <a:r>
              <a:rPr sz="1603" spc="-15">
                <a:latin typeface="Calibri"/>
                <a:cs typeface="Calibri"/>
              </a:rPr>
              <a:t>1</a:t>
            </a:r>
            <a:r>
              <a:rPr sz="1603" spc="-5">
                <a:latin typeface="Calibri"/>
                <a:cs typeface="Calibri"/>
              </a:rPr>
              <a:t>%</a:t>
            </a:r>
            <a:endParaRPr sz="1603">
              <a:latin typeface="Calibri"/>
              <a:cs typeface="Calibri"/>
            </a:endParaRPr>
          </a:p>
        </p:txBody>
      </p:sp>
      <p:sp>
        <p:nvSpPr>
          <p:cNvPr id="14" name="object 14"/>
          <p:cNvSpPr txBox="1"/>
          <p:nvPr/>
        </p:nvSpPr>
        <p:spPr>
          <a:xfrm>
            <a:off x="9446395" y="2016986"/>
            <a:ext cx="529935" cy="258876"/>
          </a:xfrm>
          <a:prstGeom prst="rect">
            <a:avLst/>
          </a:prstGeom>
        </p:spPr>
        <p:txBody>
          <a:bodyPr vert="horz" wrap="square" lIns="0" tIns="12087" rIns="0" bIns="0" rtlCol="0">
            <a:spAutoFit/>
          </a:bodyPr>
          <a:lstStyle/>
          <a:p>
            <a:pPr marL="12724">
              <a:spcBef>
                <a:spcPts val="95"/>
              </a:spcBef>
            </a:pPr>
            <a:r>
              <a:rPr sz="1603" spc="-10">
                <a:latin typeface="Calibri"/>
                <a:cs typeface="Calibri"/>
              </a:rPr>
              <a:t>8</a:t>
            </a:r>
            <a:r>
              <a:rPr sz="1603" spc="-5">
                <a:latin typeface="Calibri"/>
                <a:cs typeface="Calibri"/>
              </a:rPr>
              <a:t>.</a:t>
            </a:r>
            <a:r>
              <a:rPr sz="1603" spc="-10">
                <a:latin typeface="Calibri"/>
                <a:cs typeface="Calibri"/>
              </a:rPr>
              <a:t>01</a:t>
            </a:r>
            <a:r>
              <a:rPr sz="1603" spc="-5">
                <a:latin typeface="Calibri"/>
                <a:cs typeface="Calibri"/>
              </a:rPr>
              <a:t>%</a:t>
            </a:r>
            <a:endParaRPr sz="1603">
              <a:latin typeface="Calibri"/>
              <a:cs typeface="Calibri"/>
            </a:endParaRPr>
          </a:p>
        </p:txBody>
      </p:sp>
      <p:sp>
        <p:nvSpPr>
          <p:cNvPr id="16" name="Title 1">
            <a:extLst>
              <a:ext uri="{FF2B5EF4-FFF2-40B4-BE49-F238E27FC236}">
                <a16:creationId xmlns:a16="http://schemas.microsoft.com/office/drawing/2014/main" id="{26E750C0-A0FD-4E85-08F8-FA3B270EBDA5}"/>
              </a:ext>
            </a:extLst>
          </p:cNvPr>
          <p:cNvSpPr txBox="1">
            <a:spLocks/>
          </p:cNvSpPr>
          <p:nvPr/>
        </p:nvSpPr>
        <p:spPr>
          <a:xfrm>
            <a:off x="615950" y="328715"/>
            <a:ext cx="10526554" cy="5972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Context</a:t>
            </a:r>
          </a:p>
          <a:p>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
        <p:nvSpPr>
          <p:cNvPr id="19" name="object 3">
            <a:extLst>
              <a:ext uri="{FF2B5EF4-FFF2-40B4-BE49-F238E27FC236}">
                <a16:creationId xmlns:a16="http://schemas.microsoft.com/office/drawing/2014/main" id="{0953E585-A309-3E29-19FD-082F822A0411}"/>
              </a:ext>
            </a:extLst>
          </p:cNvPr>
          <p:cNvSpPr txBox="1"/>
          <p:nvPr/>
        </p:nvSpPr>
        <p:spPr>
          <a:xfrm>
            <a:off x="692214" y="1181580"/>
            <a:ext cx="11430000" cy="3800937"/>
          </a:xfrm>
          <a:prstGeom prst="rect">
            <a:avLst/>
          </a:prstGeom>
        </p:spPr>
        <p:txBody>
          <a:bodyPr vert="horz" wrap="square" lIns="0" tIns="12724" rIns="0" bIns="0" rtlCol="0" anchor="t">
            <a:spAutoFit/>
          </a:bodyPr>
          <a:lstStyle/>
          <a:p>
            <a:pPr marL="12065">
              <a:lnSpc>
                <a:spcPts val="2400"/>
              </a:lnSpc>
              <a:spcBef>
                <a:spcPts val="566"/>
              </a:spcBef>
              <a:tabLst>
                <a:tab pos="185772" algn="l"/>
              </a:tabLst>
            </a:pPr>
            <a:r>
              <a:rPr lang="fr-FR" sz="2800" b="1" spc="-35" dirty="0" err="1">
                <a:latin typeface="Calibri"/>
                <a:cs typeface="Calibri"/>
              </a:rPr>
              <a:t>Dataset</a:t>
            </a:r>
            <a:r>
              <a:rPr lang="fr-FR" sz="2800" b="1" spc="-35" dirty="0">
                <a:latin typeface="Calibri"/>
                <a:cs typeface="Calibri"/>
              </a:rPr>
              <a:t> size:</a:t>
            </a:r>
            <a:r>
              <a:rPr lang="fr-FR" sz="2800" spc="-35" dirty="0">
                <a:latin typeface="Calibri"/>
                <a:cs typeface="Calibri"/>
              </a:rPr>
              <a:t> n</a:t>
            </a:r>
          </a:p>
          <a:p>
            <a:pPr marL="12065">
              <a:lnSpc>
                <a:spcPts val="2400"/>
              </a:lnSpc>
              <a:spcBef>
                <a:spcPts val="566"/>
              </a:spcBef>
              <a:tabLst>
                <a:tab pos="185772" algn="l"/>
              </a:tabLst>
            </a:pPr>
            <a:r>
              <a:rPr lang="fr-FR" sz="2800" b="1" spc="-35" dirty="0">
                <a:latin typeface="Calibri"/>
                <a:cs typeface="Calibri"/>
              </a:rPr>
              <a:t>Training time</a:t>
            </a:r>
            <a:r>
              <a:rPr lang="fr-FR" sz="2800" spc="-35" dirty="0">
                <a:latin typeface="Calibri"/>
                <a:cs typeface="Calibri"/>
              </a:rPr>
              <a:t>: </a:t>
            </a:r>
            <a:r>
              <a:rPr lang="fr-FR" sz="2000" spc="-35" dirty="0">
                <a:latin typeface="Calibri"/>
                <a:cs typeface="Calibri"/>
              </a:rPr>
              <a:t>12 </a:t>
            </a:r>
            <a:r>
              <a:rPr lang="fr-FR" sz="2000" spc="-35" dirty="0" err="1">
                <a:latin typeface="Calibri"/>
                <a:cs typeface="Calibri"/>
              </a:rPr>
              <a:t>hours</a:t>
            </a:r>
            <a:r>
              <a:rPr lang="fr-FR" sz="2000" spc="-35" dirty="0">
                <a:latin typeface="Calibri"/>
                <a:cs typeface="Calibri"/>
              </a:rPr>
              <a:t> (a bit </a:t>
            </a:r>
            <a:r>
              <a:rPr lang="fr-FR" sz="2000" spc="-35" dirty="0" err="1">
                <a:latin typeface="Calibri"/>
                <a:cs typeface="Calibri"/>
              </a:rPr>
              <a:t>too</a:t>
            </a:r>
            <a:r>
              <a:rPr lang="fr-FR" sz="2000" spc="-35" dirty="0">
                <a:latin typeface="Calibri"/>
                <a:cs typeface="Calibri"/>
              </a:rPr>
              <a:t> </a:t>
            </a:r>
            <a:r>
              <a:rPr lang="fr-FR" sz="2000" spc="-35" dirty="0" err="1">
                <a:latin typeface="Calibri"/>
                <a:cs typeface="Calibri"/>
              </a:rPr>
              <a:t>much</a:t>
            </a:r>
            <a:r>
              <a:rPr lang="fr-FR" sz="2000" spc="-35" dirty="0">
                <a:latin typeface="Calibri"/>
                <a:cs typeface="Calibri"/>
              </a:rPr>
              <a:t> but ok)</a:t>
            </a:r>
          </a:p>
          <a:p>
            <a:pPr marL="12065">
              <a:lnSpc>
                <a:spcPts val="2400"/>
              </a:lnSpc>
              <a:spcBef>
                <a:spcPts val="566"/>
              </a:spcBef>
              <a:tabLst>
                <a:tab pos="185772" algn="l"/>
              </a:tabLst>
            </a:pPr>
            <a:r>
              <a:rPr lang="fr-FR" sz="2800" b="1" spc="-35" dirty="0" err="1">
                <a:latin typeface="Calibri"/>
                <a:cs typeface="Calibri"/>
              </a:rPr>
              <a:t>Loss</a:t>
            </a:r>
            <a:r>
              <a:rPr lang="fr-FR" sz="2800" spc="-35" dirty="0">
                <a:latin typeface="Calibri"/>
                <a:cs typeface="Calibri"/>
              </a:rPr>
              <a:t>: 8.01%</a:t>
            </a:r>
          </a:p>
          <a:p>
            <a:pPr marL="12065">
              <a:lnSpc>
                <a:spcPts val="2400"/>
              </a:lnSpc>
              <a:spcBef>
                <a:spcPts val="566"/>
              </a:spcBef>
              <a:tabLst>
                <a:tab pos="185772" algn="l"/>
              </a:tabLst>
            </a:pPr>
            <a:endParaRPr lang="fr-FR" sz="2800" spc="-35" dirty="0">
              <a:latin typeface="Calibri"/>
              <a:cs typeface="Calibri"/>
            </a:endParaRPr>
          </a:p>
          <a:p>
            <a:pPr marL="12065">
              <a:lnSpc>
                <a:spcPts val="2400"/>
              </a:lnSpc>
              <a:spcBef>
                <a:spcPts val="566"/>
              </a:spcBef>
              <a:tabLst>
                <a:tab pos="185772" algn="l"/>
              </a:tabLst>
            </a:pPr>
            <a:endParaRPr lang="fr-FR" sz="2800" spc="-35" dirty="0">
              <a:latin typeface="Calibri"/>
              <a:cs typeface="Calibri"/>
            </a:endParaRPr>
          </a:p>
          <a:p>
            <a:pPr marL="12065">
              <a:lnSpc>
                <a:spcPts val="2400"/>
              </a:lnSpc>
              <a:spcBef>
                <a:spcPts val="566"/>
              </a:spcBef>
              <a:tabLst>
                <a:tab pos="185772" algn="l"/>
              </a:tabLst>
            </a:pPr>
            <a:endParaRPr lang="fr-FR" sz="2800" spc="-35" dirty="0">
              <a:latin typeface="Calibri"/>
              <a:cs typeface="Calibri"/>
            </a:endParaRPr>
          </a:p>
          <a:p>
            <a:pPr marL="12065">
              <a:lnSpc>
                <a:spcPts val="2400"/>
              </a:lnSpc>
              <a:spcBef>
                <a:spcPts val="566"/>
              </a:spcBef>
              <a:tabLst>
                <a:tab pos="185772" algn="l"/>
              </a:tabLst>
            </a:pPr>
            <a:endParaRPr lang="fr-FR" sz="2800" spc="-35" dirty="0">
              <a:latin typeface="Calibri"/>
              <a:cs typeface="Calibri"/>
            </a:endParaRPr>
          </a:p>
          <a:p>
            <a:pPr marL="12065">
              <a:lnSpc>
                <a:spcPts val="2400"/>
              </a:lnSpc>
              <a:spcBef>
                <a:spcPts val="566"/>
              </a:spcBef>
              <a:tabLst>
                <a:tab pos="185772" algn="l"/>
              </a:tabLst>
            </a:pPr>
            <a:r>
              <a:rPr lang="fr-FR" sz="2800" b="1" spc="-35" dirty="0">
                <a:latin typeface="Calibri"/>
                <a:cs typeface="Calibri"/>
              </a:rPr>
              <a:t>Question</a:t>
            </a:r>
          </a:p>
          <a:p>
            <a:pPr marL="12065">
              <a:lnSpc>
                <a:spcPts val="2400"/>
              </a:lnSpc>
              <a:spcBef>
                <a:spcPts val="566"/>
              </a:spcBef>
              <a:tabLst>
                <a:tab pos="185772" algn="l"/>
              </a:tabLst>
            </a:pPr>
            <a:r>
              <a:rPr lang="fr-FR" sz="2800" spc="-35" dirty="0">
                <a:latin typeface="Calibri"/>
                <a:cs typeface="Calibri"/>
              </a:rPr>
              <a:t>Opportunity to use a </a:t>
            </a:r>
            <a:r>
              <a:rPr lang="fr-FR" sz="2800" spc="-35" dirty="0" err="1">
                <a:latin typeface="Calibri"/>
                <a:cs typeface="Calibri"/>
              </a:rPr>
              <a:t>dataset</a:t>
            </a:r>
            <a:r>
              <a:rPr lang="fr-FR" sz="2800" spc="-35" dirty="0">
                <a:latin typeface="Calibri"/>
                <a:cs typeface="Calibri"/>
              </a:rPr>
              <a:t> </a:t>
            </a:r>
            <a:r>
              <a:rPr lang="fr-FR" sz="2800" spc="-35" dirty="0" err="1">
                <a:latin typeface="Calibri"/>
                <a:cs typeface="Calibri"/>
              </a:rPr>
              <a:t>twice</a:t>
            </a:r>
            <a:r>
              <a:rPr lang="fr-FR" sz="2800" spc="-35" dirty="0">
                <a:latin typeface="Calibri"/>
                <a:cs typeface="Calibri"/>
              </a:rPr>
              <a:t> </a:t>
            </a:r>
            <a:r>
              <a:rPr lang="fr-FR" sz="2800" spc="-35" dirty="0" err="1">
                <a:latin typeface="Calibri"/>
                <a:cs typeface="Calibri"/>
              </a:rPr>
              <a:t>bigger</a:t>
            </a:r>
            <a:r>
              <a:rPr lang="fr-FR" sz="2800" spc="-35" dirty="0">
                <a:latin typeface="Calibri"/>
                <a:cs typeface="Calibri"/>
              </a:rPr>
              <a:t>.</a:t>
            </a:r>
          </a:p>
          <a:p>
            <a:pPr marL="12065">
              <a:lnSpc>
                <a:spcPts val="2400"/>
              </a:lnSpc>
              <a:spcBef>
                <a:spcPts val="566"/>
              </a:spcBef>
              <a:tabLst>
                <a:tab pos="185772" algn="l"/>
              </a:tabLst>
            </a:pPr>
            <a:r>
              <a:rPr lang="fr-FR" sz="2800" spc="-35" dirty="0" err="1">
                <a:solidFill>
                  <a:schemeClr val="tx2">
                    <a:lumMod val="60000"/>
                    <a:lumOff val="40000"/>
                  </a:schemeClr>
                </a:solidFill>
                <a:latin typeface="Calibri"/>
                <a:cs typeface="Calibri"/>
              </a:rPr>
              <a:t>What</a:t>
            </a:r>
            <a:r>
              <a:rPr lang="fr-FR" sz="2800" spc="-35" dirty="0">
                <a:solidFill>
                  <a:schemeClr val="tx2">
                    <a:lumMod val="60000"/>
                    <a:lumOff val="40000"/>
                  </a:schemeClr>
                </a:solidFill>
                <a:latin typeface="Calibri"/>
                <a:cs typeface="Calibri"/>
              </a:rPr>
              <a:t> </a:t>
            </a:r>
            <a:r>
              <a:rPr lang="fr-FR" sz="2800" spc="-35" dirty="0" err="1">
                <a:solidFill>
                  <a:schemeClr val="tx2">
                    <a:lumMod val="60000"/>
                    <a:lumOff val="40000"/>
                  </a:schemeClr>
                </a:solidFill>
                <a:latin typeface="Calibri"/>
                <a:cs typeface="Calibri"/>
              </a:rPr>
              <a:t>would</a:t>
            </a:r>
            <a:r>
              <a:rPr lang="fr-FR" sz="2800" spc="-35" dirty="0">
                <a:solidFill>
                  <a:schemeClr val="tx2">
                    <a:lumMod val="60000"/>
                    <a:lumOff val="40000"/>
                  </a:schemeClr>
                </a:solidFill>
                <a:latin typeface="Calibri"/>
                <a:cs typeface="Calibri"/>
              </a:rPr>
              <a:t> </a:t>
            </a:r>
            <a:r>
              <a:rPr lang="fr-FR" sz="2800" spc="-35" dirty="0" err="1">
                <a:solidFill>
                  <a:schemeClr val="tx2">
                    <a:lumMod val="60000"/>
                    <a:lumOff val="40000"/>
                  </a:schemeClr>
                </a:solidFill>
                <a:latin typeface="Calibri"/>
                <a:cs typeface="Calibri"/>
              </a:rPr>
              <a:t>you</a:t>
            </a:r>
            <a:r>
              <a:rPr lang="fr-FR" sz="2800" spc="-35" dirty="0">
                <a:solidFill>
                  <a:schemeClr val="tx2">
                    <a:lumMod val="60000"/>
                    <a:lumOff val="40000"/>
                  </a:schemeClr>
                </a:solidFill>
                <a:latin typeface="Calibri"/>
                <a:cs typeface="Calibri"/>
              </a:rPr>
              <a:t> do ?</a:t>
            </a:r>
          </a:p>
        </p:txBody>
      </p:sp>
      <p:sp>
        <p:nvSpPr>
          <p:cNvPr id="20" name="ZoneTexte 19">
            <a:extLst>
              <a:ext uri="{FF2B5EF4-FFF2-40B4-BE49-F238E27FC236}">
                <a16:creationId xmlns:a16="http://schemas.microsoft.com/office/drawing/2014/main" id="{523D291A-8EC2-C4D9-1A78-26883646D109}"/>
              </a:ext>
            </a:extLst>
          </p:cNvPr>
          <p:cNvSpPr txBox="1"/>
          <p:nvPr/>
        </p:nvSpPr>
        <p:spPr>
          <a:xfrm>
            <a:off x="9334840" y="3170027"/>
            <a:ext cx="1755333" cy="646331"/>
          </a:xfrm>
          <a:prstGeom prst="rect">
            <a:avLst/>
          </a:prstGeom>
          <a:noFill/>
        </p:spPr>
        <p:txBody>
          <a:bodyPr wrap="square" rtlCol="0">
            <a:spAutoFit/>
          </a:bodyPr>
          <a:lstStyle/>
          <a:p>
            <a:r>
              <a:rPr lang="fr-FR" sz="1800" spc="-25" dirty="0">
                <a:latin typeface="Calibri"/>
                <a:cs typeface="Calibri"/>
              </a:rPr>
              <a:t>Training </a:t>
            </a:r>
            <a:r>
              <a:rPr lang="fr-FR" sz="1800" spc="-5" dirty="0">
                <a:latin typeface="Calibri"/>
                <a:cs typeface="Calibri"/>
              </a:rPr>
              <a:t>set</a:t>
            </a:r>
            <a:r>
              <a:rPr lang="fr-FR" sz="1800" spc="25" dirty="0">
                <a:latin typeface="Calibri"/>
                <a:cs typeface="Calibri"/>
              </a:rPr>
              <a:t> </a:t>
            </a:r>
            <a:r>
              <a:rPr lang="fr-FR" sz="1800" spc="-15" dirty="0">
                <a:latin typeface="Calibri"/>
                <a:cs typeface="Calibri"/>
              </a:rPr>
              <a:t>size</a:t>
            </a:r>
            <a:endParaRPr lang="fr-FR" sz="1800" dirty="0">
              <a:latin typeface="Calibri"/>
              <a:cs typeface="Calibri"/>
            </a:endParaRPr>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73699" y="3018243"/>
            <a:ext cx="3884063" cy="1841329"/>
          </a:xfrm>
          <a:prstGeom prst="rect">
            <a:avLst/>
          </a:prstGeom>
          <a:blipFill>
            <a:blip r:embed="rId2" cstate="print"/>
            <a:stretch>
              <a:fillRect/>
            </a:stretch>
          </a:blipFill>
        </p:spPr>
        <p:txBody>
          <a:bodyPr wrap="square" lIns="0" tIns="0" rIns="0" bIns="0" rtlCol="0"/>
          <a:lstStyle/>
          <a:p>
            <a:endParaRPr sz="1803"/>
          </a:p>
        </p:txBody>
      </p:sp>
      <p:sp>
        <p:nvSpPr>
          <p:cNvPr id="4" name="object 4"/>
          <p:cNvSpPr txBox="1"/>
          <p:nvPr/>
        </p:nvSpPr>
        <p:spPr>
          <a:xfrm>
            <a:off x="2230736" y="1813610"/>
            <a:ext cx="5174655" cy="346080"/>
          </a:xfrm>
          <a:prstGeom prst="rect">
            <a:avLst/>
          </a:prstGeom>
        </p:spPr>
        <p:txBody>
          <a:bodyPr vert="horz" wrap="square" lIns="0" tIns="12724" rIns="0" bIns="0" rtlCol="0">
            <a:spAutoFit/>
          </a:bodyPr>
          <a:lstStyle/>
          <a:p>
            <a:pPr marL="12088">
              <a:spcBef>
                <a:spcPts val="100"/>
              </a:spcBef>
              <a:tabLst>
                <a:tab pos="185772" algn="l"/>
              </a:tabLst>
            </a:pPr>
            <a:r>
              <a:rPr sz="2104" spc="-15" dirty="0">
                <a:latin typeface="Calibri"/>
                <a:cs typeface="Calibri"/>
              </a:rPr>
              <a:t>Roughly </a:t>
            </a:r>
            <a:r>
              <a:rPr sz="2104" spc="-5" dirty="0">
                <a:latin typeface="Calibri"/>
                <a:cs typeface="Calibri"/>
              </a:rPr>
              <a:t>half of </a:t>
            </a:r>
            <a:r>
              <a:rPr sz="2104" dirty="0">
                <a:latin typeface="Calibri"/>
                <a:cs typeface="Calibri"/>
              </a:rPr>
              <a:t>the </a:t>
            </a:r>
            <a:r>
              <a:rPr sz="2104" spc="-10" dirty="0">
                <a:latin typeface="Calibri"/>
                <a:cs typeface="Calibri"/>
              </a:rPr>
              <a:t>search </a:t>
            </a:r>
            <a:r>
              <a:rPr sz="2104" spc="-5" dirty="0">
                <a:latin typeface="Calibri"/>
                <a:cs typeface="Calibri"/>
              </a:rPr>
              <a:t>queries </a:t>
            </a:r>
            <a:r>
              <a:rPr sz="2104" spc="-10" dirty="0">
                <a:latin typeface="Calibri"/>
                <a:cs typeface="Calibri"/>
              </a:rPr>
              <a:t>are</a:t>
            </a:r>
            <a:r>
              <a:rPr sz="2104" spc="40" dirty="0">
                <a:latin typeface="Calibri"/>
                <a:cs typeface="Calibri"/>
              </a:rPr>
              <a:t> </a:t>
            </a:r>
            <a:r>
              <a:rPr sz="2104" spc="-5" dirty="0">
                <a:latin typeface="Calibri"/>
                <a:cs typeface="Calibri"/>
              </a:rPr>
              <a:t>unique.</a:t>
            </a:r>
            <a:endParaRPr sz="2104" dirty="0">
              <a:latin typeface="Calibri"/>
              <a:cs typeface="Calibri"/>
            </a:endParaRPr>
          </a:p>
        </p:txBody>
      </p:sp>
      <p:sp>
        <p:nvSpPr>
          <p:cNvPr id="5" name="object 5"/>
          <p:cNvSpPr txBox="1"/>
          <p:nvPr/>
        </p:nvSpPr>
        <p:spPr>
          <a:xfrm>
            <a:off x="4484045" y="4893211"/>
            <a:ext cx="2127372" cy="198177"/>
          </a:xfrm>
          <a:prstGeom prst="rect">
            <a:avLst/>
          </a:prstGeom>
        </p:spPr>
        <p:txBody>
          <a:bodyPr vert="horz" wrap="square" lIns="0" tIns="12724" rIns="0" bIns="0" rtlCol="0">
            <a:spAutoFit/>
          </a:bodyPr>
          <a:lstStyle/>
          <a:p>
            <a:pPr marL="12724">
              <a:spcBef>
                <a:spcPts val="100"/>
              </a:spcBef>
            </a:pPr>
            <a:r>
              <a:rPr sz="1202">
                <a:latin typeface="Calibri"/>
                <a:cs typeface="Calibri"/>
              </a:rPr>
              <a:t>Queries </a:t>
            </a:r>
            <a:r>
              <a:rPr sz="1202" spc="-5">
                <a:latin typeface="Calibri"/>
                <a:cs typeface="Calibri"/>
              </a:rPr>
              <a:t>sorted </a:t>
            </a:r>
            <a:r>
              <a:rPr sz="1202">
                <a:latin typeface="Calibri"/>
                <a:cs typeface="Calibri"/>
              </a:rPr>
              <a:t>in </a:t>
            </a:r>
            <a:r>
              <a:rPr sz="1202" spc="-5">
                <a:latin typeface="Calibri"/>
                <a:cs typeface="Calibri"/>
              </a:rPr>
              <a:t>frequency</a:t>
            </a:r>
            <a:r>
              <a:rPr sz="1202" spc="-95">
                <a:latin typeface="Calibri"/>
                <a:cs typeface="Calibri"/>
              </a:rPr>
              <a:t> </a:t>
            </a:r>
            <a:r>
              <a:rPr sz="1202" spc="-5">
                <a:latin typeface="Calibri"/>
                <a:cs typeface="Calibri"/>
              </a:rPr>
              <a:t>order</a:t>
            </a:r>
            <a:endParaRPr sz="1202">
              <a:latin typeface="Calibri"/>
              <a:cs typeface="Calibri"/>
            </a:endParaRPr>
          </a:p>
        </p:txBody>
      </p:sp>
      <p:sp>
        <p:nvSpPr>
          <p:cNvPr id="6" name="object 6"/>
          <p:cNvSpPr/>
          <p:nvPr/>
        </p:nvSpPr>
        <p:spPr>
          <a:xfrm>
            <a:off x="3924974" y="3137620"/>
            <a:ext cx="3722520" cy="1302760"/>
          </a:xfrm>
          <a:prstGeom prst="rect">
            <a:avLst/>
          </a:prstGeom>
          <a:blipFill>
            <a:blip r:embed="rId3" cstate="print"/>
            <a:stretch>
              <a:fillRect/>
            </a:stretch>
          </a:blipFill>
        </p:spPr>
        <p:txBody>
          <a:bodyPr wrap="square" lIns="0" tIns="0" rIns="0" bIns="0" rtlCol="0"/>
          <a:lstStyle/>
          <a:p>
            <a:endParaRPr sz="1803"/>
          </a:p>
        </p:txBody>
      </p:sp>
      <p:sp>
        <p:nvSpPr>
          <p:cNvPr id="7" name="object 7"/>
          <p:cNvSpPr/>
          <p:nvPr/>
        </p:nvSpPr>
        <p:spPr>
          <a:xfrm>
            <a:off x="3924973" y="3137620"/>
            <a:ext cx="3722902" cy="1302888"/>
          </a:xfrm>
          <a:custGeom>
            <a:avLst/>
            <a:gdLst/>
            <a:ahLst/>
            <a:cxnLst/>
            <a:rect l="l" t="t" r="r" b="b"/>
            <a:pathLst>
              <a:path w="3716020" h="1300479">
                <a:moveTo>
                  <a:pt x="1405254" y="65531"/>
                </a:moveTo>
                <a:lnTo>
                  <a:pt x="1410404" y="40022"/>
                </a:lnTo>
                <a:lnTo>
                  <a:pt x="1424447" y="19192"/>
                </a:lnTo>
                <a:lnTo>
                  <a:pt x="1445277" y="5149"/>
                </a:lnTo>
                <a:lnTo>
                  <a:pt x="1470787" y="0"/>
                </a:lnTo>
                <a:lnTo>
                  <a:pt x="1790318" y="0"/>
                </a:lnTo>
                <a:lnTo>
                  <a:pt x="2367915" y="0"/>
                </a:lnTo>
                <a:lnTo>
                  <a:pt x="3650106" y="0"/>
                </a:lnTo>
                <a:lnTo>
                  <a:pt x="3675616" y="5149"/>
                </a:lnTo>
                <a:lnTo>
                  <a:pt x="3696446" y="19192"/>
                </a:lnTo>
                <a:lnTo>
                  <a:pt x="3710489" y="40022"/>
                </a:lnTo>
                <a:lnTo>
                  <a:pt x="3715639" y="65531"/>
                </a:lnTo>
                <a:lnTo>
                  <a:pt x="3715639" y="229362"/>
                </a:lnTo>
                <a:lnTo>
                  <a:pt x="3715639" y="327659"/>
                </a:lnTo>
                <a:lnTo>
                  <a:pt x="3710489" y="353169"/>
                </a:lnTo>
                <a:lnTo>
                  <a:pt x="3696446" y="373999"/>
                </a:lnTo>
                <a:lnTo>
                  <a:pt x="3675616" y="388042"/>
                </a:lnTo>
                <a:lnTo>
                  <a:pt x="3650106" y="393191"/>
                </a:lnTo>
                <a:lnTo>
                  <a:pt x="2367915" y="393191"/>
                </a:lnTo>
                <a:lnTo>
                  <a:pt x="0" y="1300352"/>
                </a:lnTo>
                <a:lnTo>
                  <a:pt x="1790318" y="393191"/>
                </a:lnTo>
                <a:lnTo>
                  <a:pt x="1470787" y="393191"/>
                </a:lnTo>
                <a:lnTo>
                  <a:pt x="1445277" y="388042"/>
                </a:lnTo>
                <a:lnTo>
                  <a:pt x="1424447" y="373999"/>
                </a:lnTo>
                <a:lnTo>
                  <a:pt x="1410404" y="353169"/>
                </a:lnTo>
                <a:lnTo>
                  <a:pt x="1405254" y="327659"/>
                </a:lnTo>
                <a:lnTo>
                  <a:pt x="1405254" y="229362"/>
                </a:lnTo>
                <a:lnTo>
                  <a:pt x="1405254" y="65531"/>
                </a:lnTo>
                <a:close/>
              </a:path>
            </a:pathLst>
          </a:custGeom>
          <a:ln w="6096">
            <a:solidFill>
              <a:srgbClr val="6FAC46"/>
            </a:solidFill>
          </a:ln>
        </p:spPr>
        <p:txBody>
          <a:bodyPr wrap="square" lIns="0" tIns="0" rIns="0" bIns="0" rtlCol="0"/>
          <a:lstStyle/>
          <a:p>
            <a:endParaRPr sz="1803"/>
          </a:p>
        </p:txBody>
      </p:sp>
      <p:sp>
        <p:nvSpPr>
          <p:cNvPr id="8" name="object 8"/>
          <p:cNvSpPr/>
          <p:nvPr/>
        </p:nvSpPr>
        <p:spPr>
          <a:xfrm>
            <a:off x="6059091" y="3688803"/>
            <a:ext cx="3090796" cy="987345"/>
          </a:xfrm>
          <a:prstGeom prst="rect">
            <a:avLst/>
          </a:prstGeom>
          <a:blipFill>
            <a:blip r:embed="rId4" cstate="print"/>
            <a:stretch>
              <a:fillRect/>
            </a:stretch>
          </a:blipFill>
        </p:spPr>
        <p:txBody>
          <a:bodyPr wrap="square" lIns="0" tIns="0" rIns="0" bIns="0" rtlCol="0"/>
          <a:lstStyle/>
          <a:p>
            <a:endParaRPr sz="1803"/>
          </a:p>
        </p:txBody>
      </p:sp>
      <p:sp>
        <p:nvSpPr>
          <p:cNvPr id="9" name="object 9"/>
          <p:cNvSpPr/>
          <p:nvPr/>
        </p:nvSpPr>
        <p:spPr>
          <a:xfrm>
            <a:off x="6059090" y="3688803"/>
            <a:ext cx="3091179" cy="987344"/>
          </a:xfrm>
          <a:custGeom>
            <a:avLst/>
            <a:gdLst/>
            <a:ahLst/>
            <a:cxnLst/>
            <a:rect l="l" t="t" r="r" b="b"/>
            <a:pathLst>
              <a:path w="3085465" h="985520">
                <a:moveTo>
                  <a:pt x="829563" y="65532"/>
                </a:moveTo>
                <a:lnTo>
                  <a:pt x="834713" y="40022"/>
                </a:lnTo>
                <a:lnTo>
                  <a:pt x="848756" y="19192"/>
                </a:lnTo>
                <a:lnTo>
                  <a:pt x="869586" y="5149"/>
                </a:lnTo>
                <a:lnTo>
                  <a:pt x="895095" y="0"/>
                </a:lnTo>
                <a:lnTo>
                  <a:pt x="1205483" y="0"/>
                </a:lnTo>
                <a:lnTo>
                  <a:pt x="1769364" y="0"/>
                </a:lnTo>
                <a:lnTo>
                  <a:pt x="3019552" y="0"/>
                </a:lnTo>
                <a:lnTo>
                  <a:pt x="3045061" y="5149"/>
                </a:lnTo>
                <a:lnTo>
                  <a:pt x="3065891" y="19192"/>
                </a:lnTo>
                <a:lnTo>
                  <a:pt x="3079934" y="40022"/>
                </a:lnTo>
                <a:lnTo>
                  <a:pt x="3085083" y="65532"/>
                </a:lnTo>
                <a:lnTo>
                  <a:pt x="3085083" y="229362"/>
                </a:lnTo>
                <a:lnTo>
                  <a:pt x="3085083" y="327660"/>
                </a:lnTo>
                <a:lnTo>
                  <a:pt x="3079934" y="353169"/>
                </a:lnTo>
                <a:lnTo>
                  <a:pt x="3065891" y="373999"/>
                </a:lnTo>
                <a:lnTo>
                  <a:pt x="3045061" y="388042"/>
                </a:lnTo>
                <a:lnTo>
                  <a:pt x="3019552" y="393192"/>
                </a:lnTo>
                <a:lnTo>
                  <a:pt x="1769364" y="393192"/>
                </a:lnTo>
                <a:lnTo>
                  <a:pt x="0" y="985520"/>
                </a:lnTo>
                <a:lnTo>
                  <a:pt x="1205483" y="393192"/>
                </a:lnTo>
                <a:lnTo>
                  <a:pt x="895095" y="393192"/>
                </a:lnTo>
                <a:lnTo>
                  <a:pt x="869586" y="388042"/>
                </a:lnTo>
                <a:lnTo>
                  <a:pt x="848756" y="373999"/>
                </a:lnTo>
                <a:lnTo>
                  <a:pt x="834713" y="353169"/>
                </a:lnTo>
                <a:lnTo>
                  <a:pt x="829563" y="327660"/>
                </a:lnTo>
                <a:lnTo>
                  <a:pt x="829563" y="229362"/>
                </a:lnTo>
                <a:lnTo>
                  <a:pt x="829563" y="65532"/>
                </a:lnTo>
                <a:close/>
              </a:path>
            </a:pathLst>
          </a:custGeom>
          <a:ln w="6096">
            <a:solidFill>
              <a:srgbClr val="EC7C30"/>
            </a:solidFill>
          </a:ln>
        </p:spPr>
        <p:txBody>
          <a:bodyPr wrap="square" lIns="0" tIns="0" rIns="0" bIns="0" rtlCol="0"/>
          <a:lstStyle/>
          <a:p>
            <a:endParaRPr sz="1803"/>
          </a:p>
        </p:txBody>
      </p:sp>
      <p:sp>
        <p:nvSpPr>
          <p:cNvPr id="10" name="object 10"/>
          <p:cNvSpPr txBox="1"/>
          <p:nvPr/>
        </p:nvSpPr>
        <p:spPr>
          <a:xfrm>
            <a:off x="5446197" y="3187750"/>
            <a:ext cx="3595666" cy="821938"/>
          </a:xfrm>
          <a:prstGeom prst="rect">
            <a:avLst/>
          </a:prstGeom>
        </p:spPr>
        <p:txBody>
          <a:bodyPr vert="horz" wrap="square" lIns="0" tIns="12087" rIns="0" bIns="0" rtlCol="0">
            <a:spAutoFit/>
          </a:bodyPr>
          <a:lstStyle/>
          <a:p>
            <a:pPr marL="12724">
              <a:spcBef>
                <a:spcPts val="95"/>
              </a:spcBef>
            </a:pPr>
            <a:r>
              <a:rPr sz="1603" spc="-20">
                <a:latin typeface="Calibri"/>
                <a:cs typeface="Calibri"/>
              </a:rPr>
              <a:t>way </a:t>
            </a:r>
            <a:r>
              <a:rPr sz="1603" spc="-10">
                <a:latin typeface="Calibri"/>
                <a:cs typeface="Calibri"/>
              </a:rPr>
              <a:t>enough </a:t>
            </a:r>
            <a:r>
              <a:rPr sz="1603" spc="-15">
                <a:latin typeface="Calibri"/>
                <a:cs typeface="Calibri"/>
              </a:rPr>
              <a:t>data </a:t>
            </a:r>
            <a:r>
              <a:rPr sz="1603" spc="-10">
                <a:latin typeface="Calibri"/>
                <a:cs typeface="Calibri"/>
              </a:rPr>
              <a:t>to</a:t>
            </a:r>
            <a:r>
              <a:rPr sz="1603" spc="25">
                <a:latin typeface="Calibri"/>
                <a:cs typeface="Calibri"/>
              </a:rPr>
              <a:t> </a:t>
            </a:r>
            <a:r>
              <a:rPr sz="1603" spc="-10">
                <a:latin typeface="Calibri"/>
                <a:cs typeface="Calibri"/>
              </a:rPr>
              <a:t>train</a:t>
            </a:r>
            <a:endParaRPr sz="1603">
              <a:latin typeface="Calibri"/>
              <a:cs typeface="Calibri"/>
            </a:endParaRPr>
          </a:p>
          <a:p>
            <a:pPr>
              <a:spcBef>
                <a:spcPts val="40"/>
              </a:spcBef>
            </a:pPr>
            <a:endParaRPr sz="1954">
              <a:latin typeface="Calibri"/>
              <a:cs typeface="Calibri"/>
            </a:endParaRPr>
          </a:p>
          <a:p>
            <a:pPr marL="1565068"/>
            <a:r>
              <a:rPr sz="1603" spc="-10">
                <a:latin typeface="Calibri"/>
                <a:cs typeface="Calibri"/>
              </a:rPr>
              <a:t>not </a:t>
            </a:r>
            <a:r>
              <a:rPr sz="1603" spc="-5">
                <a:latin typeface="Calibri"/>
                <a:cs typeface="Calibri"/>
              </a:rPr>
              <a:t>enough </a:t>
            </a:r>
            <a:r>
              <a:rPr sz="1603" spc="-15">
                <a:latin typeface="Calibri"/>
                <a:cs typeface="Calibri"/>
              </a:rPr>
              <a:t>data </a:t>
            </a:r>
            <a:r>
              <a:rPr sz="1603" spc="-10">
                <a:latin typeface="Calibri"/>
                <a:cs typeface="Calibri"/>
              </a:rPr>
              <a:t>to train</a:t>
            </a:r>
            <a:endParaRPr sz="1603">
              <a:latin typeface="Calibri"/>
              <a:cs typeface="Calibri"/>
            </a:endParaRPr>
          </a:p>
        </p:txBody>
      </p:sp>
      <p:sp>
        <p:nvSpPr>
          <p:cNvPr id="11" name="Title 1">
            <a:extLst>
              <a:ext uri="{FF2B5EF4-FFF2-40B4-BE49-F238E27FC236}">
                <a16:creationId xmlns:a16="http://schemas.microsoft.com/office/drawing/2014/main" id="{9EA6B74F-2817-8E3D-5505-3D34641198C9}"/>
              </a:ext>
            </a:extLst>
          </p:cNvPr>
          <p:cNvSpPr txBox="1">
            <a:spLocks/>
          </p:cNvSpPr>
          <p:nvPr/>
        </p:nvSpPr>
        <p:spPr>
          <a:xfrm>
            <a:off x="615950" y="328715"/>
            <a:ext cx="10526554" cy="5972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a:latin typeface="Verdana" panose="020B0604030504040204" pitchFamily="34" charset="0"/>
                <a:ea typeface="Verdana" panose="020B0604030504040204" pitchFamily="34" charset="0"/>
              </a:rPr>
              <a:t>Zipf</a:t>
            </a:r>
            <a:r>
              <a:rPr lang="en-US" sz="3600" dirty="0">
                <a:latin typeface="Verdana" panose="020B0604030504040204" pitchFamily="34" charset="0"/>
                <a:ea typeface="Verdana" panose="020B0604030504040204" pitchFamily="34" charset="0"/>
              </a:rPr>
              <a:t> distributed data</a:t>
            </a:r>
          </a:p>
          <a:p>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96123" y="2012423"/>
            <a:ext cx="1825905" cy="867063"/>
          </a:xfrm>
          <a:prstGeom prst="rect">
            <a:avLst/>
          </a:prstGeom>
          <a:blipFill>
            <a:blip r:embed="rId2" cstate="print"/>
            <a:stretch>
              <a:fillRect/>
            </a:stretch>
          </a:blipFill>
        </p:spPr>
        <p:txBody>
          <a:bodyPr wrap="square" lIns="0" tIns="0" rIns="0" bIns="0" rtlCol="0"/>
          <a:lstStyle/>
          <a:p>
            <a:endParaRPr sz="1803"/>
          </a:p>
        </p:txBody>
      </p:sp>
      <p:sp>
        <p:nvSpPr>
          <p:cNvPr id="4" name="object 4"/>
          <p:cNvSpPr/>
          <p:nvPr/>
        </p:nvSpPr>
        <p:spPr>
          <a:xfrm>
            <a:off x="3345332" y="3631891"/>
            <a:ext cx="3618032" cy="1731969"/>
          </a:xfrm>
          <a:prstGeom prst="rect">
            <a:avLst/>
          </a:prstGeom>
          <a:blipFill>
            <a:blip r:embed="rId3" cstate="print"/>
            <a:stretch>
              <a:fillRect/>
            </a:stretch>
          </a:blipFill>
        </p:spPr>
        <p:txBody>
          <a:bodyPr wrap="square" lIns="0" tIns="0" rIns="0" bIns="0" rtlCol="0"/>
          <a:lstStyle/>
          <a:p>
            <a:endParaRPr sz="1803"/>
          </a:p>
        </p:txBody>
      </p:sp>
      <p:sp>
        <p:nvSpPr>
          <p:cNvPr id="5" name="object 5"/>
          <p:cNvSpPr/>
          <p:nvPr/>
        </p:nvSpPr>
        <p:spPr>
          <a:xfrm>
            <a:off x="3299104" y="2826401"/>
            <a:ext cx="3860315" cy="76341"/>
          </a:xfrm>
          <a:custGeom>
            <a:avLst/>
            <a:gdLst/>
            <a:ahLst/>
            <a:cxnLst/>
            <a:rect l="l" t="t" r="r" b="b"/>
            <a:pathLst>
              <a:path w="3853179" h="76200">
                <a:moveTo>
                  <a:pt x="3840377" y="31750"/>
                </a:moveTo>
                <a:lnTo>
                  <a:pt x="3789172" y="31750"/>
                </a:lnTo>
                <a:lnTo>
                  <a:pt x="3789172" y="44450"/>
                </a:lnTo>
                <a:lnTo>
                  <a:pt x="3776493" y="44489"/>
                </a:lnTo>
                <a:lnTo>
                  <a:pt x="3776599" y="76200"/>
                </a:lnTo>
                <a:lnTo>
                  <a:pt x="3852672" y="37846"/>
                </a:lnTo>
                <a:lnTo>
                  <a:pt x="3840377" y="31750"/>
                </a:lnTo>
                <a:close/>
              </a:path>
              <a:path w="3853179" h="76200">
                <a:moveTo>
                  <a:pt x="3776450" y="31790"/>
                </a:moveTo>
                <a:lnTo>
                  <a:pt x="0" y="43687"/>
                </a:lnTo>
                <a:lnTo>
                  <a:pt x="0" y="56387"/>
                </a:lnTo>
                <a:lnTo>
                  <a:pt x="3776493" y="44489"/>
                </a:lnTo>
                <a:lnTo>
                  <a:pt x="3776450" y="31790"/>
                </a:lnTo>
                <a:close/>
              </a:path>
              <a:path w="3853179" h="76200">
                <a:moveTo>
                  <a:pt x="3789172" y="31750"/>
                </a:moveTo>
                <a:lnTo>
                  <a:pt x="3776450" y="31790"/>
                </a:lnTo>
                <a:lnTo>
                  <a:pt x="3776493" y="44489"/>
                </a:lnTo>
                <a:lnTo>
                  <a:pt x="3789172" y="44450"/>
                </a:lnTo>
                <a:lnTo>
                  <a:pt x="3789172" y="31750"/>
                </a:lnTo>
                <a:close/>
              </a:path>
              <a:path w="3853179" h="76200">
                <a:moveTo>
                  <a:pt x="3776344" y="0"/>
                </a:moveTo>
                <a:lnTo>
                  <a:pt x="3776450" y="31790"/>
                </a:lnTo>
                <a:lnTo>
                  <a:pt x="3840377" y="31750"/>
                </a:lnTo>
                <a:lnTo>
                  <a:pt x="3776344" y="0"/>
                </a:lnTo>
                <a:close/>
              </a:path>
            </a:pathLst>
          </a:custGeom>
          <a:solidFill>
            <a:srgbClr val="000000"/>
          </a:solidFill>
        </p:spPr>
        <p:txBody>
          <a:bodyPr wrap="square" lIns="0" tIns="0" rIns="0" bIns="0" rtlCol="0"/>
          <a:lstStyle/>
          <a:p>
            <a:endParaRPr sz="1803"/>
          </a:p>
        </p:txBody>
      </p:sp>
      <p:sp>
        <p:nvSpPr>
          <p:cNvPr id="6" name="object 6"/>
          <p:cNvSpPr/>
          <p:nvPr/>
        </p:nvSpPr>
        <p:spPr>
          <a:xfrm>
            <a:off x="3341855" y="5318176"/>
            <a:ext cx="3860315" cy="76341"/>
          </a:xfrm>
          <a:custGeom>
            <a:avLst/>
            <a:gdLst/>
            <a:ahLst/>
            <a:cxnLst/>
            <a:rect l="l" t="t" r="r" b="b"/>
            <a:pathLst>
              <a:path w="3853179" h="76200">
                <a:moveTo>
                  <a:pt x="3840377" y="31749"/>
                </a:moveTo>
                <a:lnTo>
                  <a:pt x="3789172" y="31749"/>
                </a:lnTo>
                <a:lnTo>
                  <a:pt x="3789172" y="44449"/>
                </a:lnTo>
                <a:lnTo>
                  <a:pt x="3776493" y="44489"/>
                </a:lnTo>
                <a:lnTo>
                  <a:pt x="3776599" y="76199"/>
                </a:lnTo>
                <a:lnTo>
                  <a:pt x="3852672" y="37845"/>
                </a:lnTo>
                <a:lnTo>
                  <a:pt x="3840377" y="31749"/>
                </a:lnTo>
                <a:close/>
              </a:path>
              <a:path w="3853179" h="76200">
                <a:moveTo>
                  <a:pt x="3776450" y="31790"/>
                </a:moveTo>
                <a:lnTo>
                  <a:pt x="0" y="43687"/>
                </a:lnTo>
                <a:lnTo>
                  <a:pt x="0" y="56387"/>
                </a:lnTo>
                <a:lnTo>
                  <a:pt x="3776493" y="44489"/>
                </a:lnTo>
                <a:lnTo>
                  <a:pt x="3776450" y="31790"/>
                </a:lnTo>
                <a:close/>
              </a:path>
              <a:path w="3853179" h="76200">
                <a:moveTo>
                  <a:pt x="3789172" y="31749"/>
                </a:moveTo>
                <a:lnTo>
                  <a:pt x="3776450" y="31790"/>
                </a:lnTo>
                <a:lnTo>
                  <a:pt x="3776493" y="44489"/>
                </a:lnTo>
                <a:lnTo>
                  <a:pt x="3789172" y="44449"/>
                </a:lnTo>
                <a:lnTo>
                  <a:pt x="3789172" y="31749"/>
                </a:lnTo>
                <a:close/>
              </a:path>
              <a:path w="3853179" h="76200">
                <a:moveTo>
                  <a:pt x="3776345" y="0"/>
                </a:moveTo>
                <a:lnTo>
                  <a:pt x="3776450" y="31790"/>
                </a:lnTo>
                <a:lnTo>
                  <a:pt x="3840377" y="31749"/>
                </a:lnTo>
                <a:lnTo>
                  <a:pt x="3776345" y="0"/>
                </a:lnTo>
                <a:close/>
              </a:path>
            </a:pathLst>
          </a:custGeom>
          <a:solidFill>
            <a:srgbClr val="000000"/>
          </a:solidFill>
        </p:spPr>
        <p:txBody>
          <a:bodyPr wrap="square" lIns="0" tIns="0" rIns="0" bIns="0" rtlCol="0"/>
          <a:lstStyle/>
          <a:p>
            <a:endParaRPr sz="1803"/>
          </a:p>
        </p:txBody>
      </p:sp>
      <p:sp>
        <p:nvSpPr>
          <p:cNvPr id="7" name="object 7"/>
          <p:cNvSpPr/>
          <p:nvPr/>
        </p:nvSpPr>
        <p:spPr>
          <a:xfrm>
            <a:off x="2401334" y="2438334"/>
            <a:ext cx="622942" cy="2337565"/>
          </a:xfrm>
          <a:prstGeom prst="rect">
            <a:avLst/>
          </a:prstGeom>
          <a:blipFill>
            <a:blip r:embed="rId4" cstate="print"/>
            <a:stretch>
              <a:fillRect/>
            </a:stretch>
          </a:blipFill>
        </p:spPr>
        <p:txBody>
          <a:bodyPr wrap="square" lIns="0" tIns="0" rIns="0" bIns="0" rtlCol="0"/>
          <a:lstStyle/>
          <a:p>
            <a:endParaRPr sz="1803"/>
          </a:p>
        </p:txBody>
      </p:sp>
      <p:sp>
        <p:nvSpPr>
          <p:cNvPr id="8" name="object 8"/>
          <p:cNvSpPr/>
          <p:nvPr/>
        </p:nvSpPr>
        <p:spPr>
          <a:xfrm>
            <a:off x="2401333" y="2438334"/>
            <a:ext cx="623452" cy="2337947"/>
          </a:xfrm>
          <a:custGeom>
            <a:avLst/>
            <a:gdLst/>
            <a:ahLst/>
            <a:cxnLst/>
            <a:rect l="l" t="t" r="r" b="b"/>
            <a:pathLst>
              <a:path w="622300" h="2333625">
                <a:moveTo>
                  <a:pt x="621791" y="0"/>
                </a:moveTo>
                <a:lnTo>
                  <a:pt x="272034" y="0"/>
                </a:lnTo>
                <a:lnTo>
                  <a:pt x="223135" y="4382"/>
                </a:lnTo>
                <a:lnTo>
                  <a:pt x="177112" y="17019"/>
                </a:lnTo>
                <a:lnTo>
                  <a:pt x="134732" y="37140"/>
                </a:lnTo>
                <a:lnTo>
                  <a:pt x="96765" y="63978"/>
                </a:lnTo>
                <a:lnTo>
                  <a:pt x="63978" y="96765"/>
                </a:lnTo>
                <a:lnTo>
                  <a:pt x="37140" y="134732"/>
                </a:lnTo>
                <a:lnTo>
                  <a:pt x="17019" y="177112"/>
                </a:lnTo>
                <a:lnTo>
                  <a:pt x="4382" y="223135"/>
                </a:lnTo>
                <a:lnTo>
                  <a:pt x="0" y="272034"/>
                </a:lnTo>
                <a:lnTo>
                  <a:pt x="0" y="1983486"/>
                </a:lnTo>
                <a:lnTo>
                  <a:pt x="4382" y="2032384"/>
                </a:lnTo>
                <a:lnTo>
                  <a:pt x="17019" y="2078407"/>
                </a:lnTo>
                <a:lnTo>
                  <a:pt x="37140" y="2120787"/>
                </a:lnTo>
                <a:lnTo>
                  <a:pt x="63978" y="2158754"/>
                </a:lnTo>
                <a:lnTo>
                  <a:pt x="96765" y="2191541"/>
                </a:lnTo>
                <a:lnTo>
                  <a:pt x="134732" y="2218379"/>
                </a:lnTo>
                <a:lnTo>
                  <a:pt x="177112" y="2238500"/>
                </a:lnTo>
                <a:lnTo>
                  <a:pt x="223135" y="2251137"/>
                </a:lnTo>
                <a:lnTo>
                  <a:pt x="272034" y="2255520"/>
                </a:lnTo>
                <a:lnTo>
                  <a:pt x="466344" y="2255520"/>
                </a:lnTo>
                <a:lnTo>
                  <a:pt x="466344" y="2333244"/>
                </a:lnTo>
                <a:lnTo>
                  <a:pt x="621791" y="2177796"/>
                </a:lnTo>
                <a:lnTo>
                  <a:pt x="466344" y="2022348"/>
                </a:lnTo>
                <a:lnTo>
                  <a:pt x="466344" y="2100072"/>
                </a:lnTo>
                <a:lnTo>
                  <a:pt x="272034" y="2100072"/>
                </a:lnTo>
                <a:lnTo>
                  <a:pt x="226653" y="2090910"/>
                </a:lnTo>
                <a:lnTo>
                  <a:pt x="189595" y="2065924"/>
                </a:lnTo>
                <a:lnTo>
                  <a:pt x="164609" y="2028866"/>
                </a:lnTo>
                <a:lnTo>
                  <a:pt x="155447" y="1983486"/>
                </a:lnTo>
                <a:lnTo>
                  <a:pt x="155447" y="272034"/>
                </a:lnTo>
                <a:lnTo>
                  <a:pt x="164609" y="226653"/>
                </a:lnTo>
                <a:lnTo>
                  <a:pt x="189595" y="189595"/>
                </a:lnTo>
                <a:lnTo>
                  <a:pt x="226653" y="164609"/>
                </a:lnTo>
                <a:lnTo>
                  <a:pt x="272034" y="155448"/>
                </a:lnTo>
                <a:lnTo>
                  <a:pt x="621791" y="155448"/>
                </a:lnTo>
                <a:lnTo>
                  <a:pt x="621791" y="0"/>
                </a:lnTo>
              </a:path>
            </a:pathLst>
          </a:custGeom>
          <a:ln w="6096">
            <a:solidFill>
              <a:srgbClr val="A4A4A4"/>
            </a:solidFill>
          </a:ln>
        </p:spPr>
        <p:txBody>
          <a:bodyPr wrap="square" lIns="0" tIns="0" rIns="0" bIns="0" rtlCol="0"/>
          <a:lstStyle/>
          <a:p>
            <a:endParaRPr sz="1803"/>
          </a:p>
        </p:txBody>
      </p:sp>
      <p:sp>
        <p:nvSpPr>
          <p:cNvPr id="9" name="object 9"/>
          <p:cNvSpPr txBox="1"/>
          <p:nvPr/>
        </p:nvSpPr>
        <p:spPr>
          <a:xfrm>
            <a:off x="2701608" y="3440693"/>
            <a:ext cx="241111" cy="300275"/>
          </a:xfrm>
          <a:prstGeom prst="rect">
            <a:avLst/>
          </a:prstGeom>
        </p:spPr>
        <p:txBody>
          <a:bodyPr vert="horz" wrap="square" lIns="0" tIns="12724" rIns="0" bIns="0" rtlCol="0">
            <a:spAutoFit/>
          </a:bodyPr>
          <a:lstStyle/>
          <a:p>
            <a:pPr marL="12724">
              <a:spcBef>
                <a:spcPts val="100"/>
              </a:spcBef>
            </a:pPr>
            <a:r>
              <a:rPr sz="1803" spc="-5">
                <a:latin typeface="Calibri"/>
                <a:cs typeface="Calibri"/>
              </a:rPr>
              <a:t>2x</a:t>
            </a:r>
            <a:endParaRPr sz="1803">
              <a:latin typeface="Calibri"/>
              <a:cs typeface="Calibri"/>
            </a:endParaRPr>
          </a:p>
        </p:txBody>
      </p:sp>
      <p:sp>
        <p:nvSpPr>
          <p:cNvPr id="10" name="object 10"/>
          <p:cNvSpPr/>
          <p:nvPr/>
        </p:nvSpPr>
        <p:spPr>
          <a:xfrm>
            <a:off x="4344978" y="2041362"/>
            <a:ext cx="0" cy="2558063"/>
          </a:xfrm>
          <a:custGeom>
            <a:avLst/>
            <a:gdLst/>
            <a:ahLst/>
            <a:cxnLst/>
            <a:rect l="l" t="t" r="r" b="b"/>
            <a:pathLst>
              <a:path h="2553335">
                <a:moveTo>
                  <a:pt x="0" y="2552954"/>
                </a:moveTo>
                <a:lnTo>
                  <a:pt x="0" y="0"/>
                </a:lnTo>
              </a:path>
            </a:pathLst>
          </a:custGeom>
          <a:ln w="6096">
            <a:solidFill>
              <a:srgbClr val="5B9BD4"/>
            </a:solidFill>
            <a:prstDash val="sysDot"/>
          </a:ln>
        </p:spPr>
        <p:txBody>
          <a:bodyPr wrap="square" lIns="0" tIns="0" rIns="0" bIns="0" rtlCol="0"/>
          <a:lstStyle/>
          <a:p>
            <a:endParaRPr sz="1803"/>
          </a:p>
        </p:txBody>
      </p:sp>
      <p:sp>
        <p:nvSpPr>
          <p:cNvPr id="11" name="object 11"/>
          <p:cNvSpPr/>
          <p:nvPr/>
        </p:nvSpPr>
        <p:spPr>
          <a:xfrm>
            <a:off x="5476352" y="4403355"/>
            <a:ext cx="0" cy="1039511"/>
          </a:xfrm>
          <a:custGeom>
            <a:avLst/>
            <a:gdLst/>
            <a:ahLst/>
            <a:cxnLst/>
            <a:rect l="l" t="t" r="r" b="b"/>
            <a:pathLst>
              <a:path h="1037589">
                <a:moveTo>
                  <a:pt x="0" y="0"/>
                </a:moveTo>
                <a:lnTo>
                  <a:pt x="0" y="1037208"/>
                </a:lnTo>
              </a:path>
            </a:pathLst>
          </a:custGeom>
          <a:ln w="6096">
            <a:solidFill>
              <a:srgbClr val="5B9BD4"/>
            </a:solidFill>
            <a:prstDash val="sysDot"/>
          </a:ln>
        </p:spPr>
        <p:txBody>
          <a:bodyPr wrap="square" lIns="0" tIns="0" rIns="0" bIns="0" rtlCol="0"/>
          <a:lstStyle/>
          <a:p>
            <a:endParaRPr sz="1803"/>
          </a:p>
        </p:txBody>
      </p:sp>
      <p:sp>
        <p:nvSpPr>
          <p:cNvPr id="12" name="object 12"/>
          <p:cNvSpPr/>
          <p:nvPr/>
        </p:nvSpPr>
        <p:spPr>
          <a:xfrm>
            <a:off x="4349558" y="4414425"/>
            <a:ext cx="1126668" cy="82067"/>
          </a:xfrm>
          <a:custGeom>
            <a:avLst/>
            <a:gdLst/>
            <a:ahLst/>
            <a:cxnLst/>
            <a:rect l="l" t="t" r="r" b="b"/>
            <a:pathLst>
              <a:path w="1124585" h="81914">
                <a:moveTo>
                  <a:pt x="75945" y="5334"/>
                </a:moveTo>
                <a:lnTo>
                  <a:pt x="0" y="43815"/>
                </a:lnTo>
                <a:lnTo>
                  <a:pt x="76453" y="81534"/>
                </a:lnTo>
                <a:lnTo>
                  <a:pt x="76242" y="49784"/>
                </a:lnTo>
                <a:lnTo>
                  <a:pt x="63500" y="49784"/>
                </a:lnTo>
                <a:lnTo>
                  <a:pt x="63500" y="37084"/>
                </a:lnTo>
                <a:lnTo>
                  <a:pt x="76157" y="37016"/>
                </a:lnTo>
                <a:lnTo>
                  <a:pt x="75945" y="5334"/>
                </a:lnTo>
                <a:close/>
              </a:path>
              <a:path w="1124585" h="81914">
                <a:moveTo>
                  <a:pt x="1112379" y="31750"/>
                </a:moveTo>
                <a:lnTo>
                  <a:pt x="1060957" y="31750"/>
                </a:lnTo>
                <a:lnTo>
                  <a:pt x="1060957" y="44450"/>
                </a:lnTo>
                <a:lnTo>
                  <a:pt x="1048353" y="44517"/>
                </a:lnTo>
                <a:lnTo>
                  <a:pt x="1048512" y="76200"/>
                </a:lnTo>
                <a:lnTo>
                  <a:pt x="1124457" y="37718"/>
                </a:lnTo>
                <a:lnTo>
                  <a:pt x="1112379" y="31750"/>
                </a:lnTo>
                <a:close/>
              </a:path>
              <a:path w="1124585" h="81914">
                <a:moveTo>
                  <a:pt x="76157" y="37016"/>
                </a:moveTo>
                <a:lnTo>
                  <a:pt x="63500" y="37084"/>
                </a:lnTo>
                <a:lnTo>
                  <a:pt x="63500" y="49784"/>
                </a:lnTo>
                <a:lnTo>
                  <a:pt x="76241" y="49715"/>
                </a:lnTo>
                <a:lnTo>
                  <a:pt x="76157" y="37016"/>
                </a:lnTo>
                <a:close/>
              </a:path>
              <a:path w="1124585" h="81914">
                <a:moveTo>
                  <a:pt x="76241" y="49715"/>
                </a:moveTo>
                <a:lnTo>
                  <a:pt x="63500" y="49784"/>
                </a:lnTo>
                <a:lnTo>
                  <a:pt x="76242" y="49784"/>
                </a:lnTo>
                <a:close/>
              </a:path>
              <a:path w="1124585" h="81914">
                <a:moveTo>
                  <a:pt x="1048290" y="31817"/>
                </a:moveTo>
                <a:lnTo>
                  <a:pt x="76157" y="37016"/>
                </a:lnTo>
                <a:lnTo>
                  <a:pt x="76241" y="49715"/>
                </a:lnTo>
                <a:lnTo>
                  <a:pt x="1048353" y="44517"/>
                </a:lnTo>
                <a:lnTo>
                  <a:pt x="1048290" y="31817"/>
                </a:lnTo>
                <a:close/>
              </a:path>
              <a:path w="1124585" h="81914">
                <a:moveTo>
                  <a:pt x="1060957" y="31750"/>
                </a:moveTo>
                <a:lnTo>
                  <a:pt x="1048290" y="31817"/>
                </a:lnTo>
                <a:lnTo>
                  <a:pt x="1048353" y="44517"/>
                </a:lnTo>
                <a:lnTo>
                  <a:pt x="1060957" y="44450"/>
                </a:lnTo>
                <a:lnTo>
                  <a:pt x="1060957" y="31750"/>
                </a:lnTo>
                <a:close/>
              </a:path>
              <a:path w="1124585" h="81914">
                <a:moveTo>
                  <a:pt x="1048130" y="0"/>
                </a:moveTo>
                <a:lnTo>
                  <a:pt x="1048290" y="31817"/>
                </a:lnTo>
                <a:lnTo>
                  <a:pt x="1112379" y="31750"/>
                </a:lnTo>
                <a:lnTo>
                  <a:pt x="1048130" y="0"/>
                </a:lnTo>
                <a:close/>
              </a:path>
            </a:pathLst>
          </a:custGeom>
          <a:solidFill>
            <a:srgbClr val="5B9BD4"/>
          </a:solidFill>
        </p:spPr>
        <p:txBody>
          <a:bodyPr wrap="square" lIns="0" tIns="0" rIns="0" bIns="0" rtlCol="0"/>
          <a:lstStyle/>
          <a:p>
            <a:endParaRPr sz="1803"/>
          </a:p>
        </p:txBody>
      </p:sp>
      <p:sp>
        <p:nvSpPr>
          <p:cNvPr id="17" name="Thought Bubble: Cloud 16">
            <a:extLst>
              <a:ext uri="{FF2B5EF4-FFF2-40B4-BE49-F238E27FC236}">
                <a16:creationId xmlns:a16="http://schemas.microsoft.com/office/drawing/2014/main" id="{4472A0CB-55F0-402C-92E9-D83258EA9045}"/>
              </a:ext>
            </a:extLst>
          </p:cNvPr>
          <p:cNvSpPr/>
          <p:nvPr/>
        </p:nvSpPr>
        <p:spPr>
          <a:xfrm>
            <a:off x="7165769" y="1363533"/>
            <a:ext cx="5819458" cy="2289948"/>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err="1">
                <a:solidFill>
                  <a:srgbClr val="C00000"/>
                </a:solidFill>
              </a:rPr>
              <a:t>Average</a:t>
            </a:r>
            <a:r>
              <a:rPr lang="fr-FR" sz="2000" b="1">
                <a:solidFill>
                  <a:srgbClr val="C00000"/>
                </a:solidFill>
              </a:rPr>
              <a:t> </a:t>
            </a:r>
            <a:r>
              <a:rPr lang="fr-FR" sz="2000" b="1" err="1">
                <a:solidFill>
                  <a:srgbClr val="C00000"/>
                </a:solidFill>
              </a:rPr>
              <a:t>error</a:t>
            </a:r>
            <a:r>
              <a:rPr lang="fr-FR" sz="2000" b="1">
                <a:solidFill>
                  <a:srgbClr val="C00000"/>
                </a:solidFill>
              </a:rPr>
              <a:t> </a:t>
            </a:r>
            <a:r>
              <a:rPr lang="fr-FR" sz="2000">
                <a:solidFill>
                  <a:srgbClr val="C00000"/>
                </a:solidFill>
              </a:rPr>
              <a:t>not </a:t>
            </a:r>
            <a:r>
              <a:rPr lang="fr-FR" sz="2000" err="1">
                <a:solidFill>
                  <a:srgbClr val="C00000"/>
                </a:solidFill>
              </a:rPr>
              <a:t>much</a:t>
            </a:r>
            <a:r>
              <a:rPr lang="fr-FR" sz="2000">
                <a:solidFill>
                  <a:srgbClr val="C00000"/>
                </a:solidFill>
              </a:rPr>
              <a:t> </a:t>
            </a:r>
            <a:r>
              <a:rPr lang="fr-FR" sz="2000" err="1">
                <a:solidFill>
                  <a:srgbClr val="C00000"/>
                </a:solidFill>
              </a:rPr>
              <a:t>improved</a:t>
            </a:r>
            <a:r>
              <a:rPr lang="fr-FR" sz="2000">
                <a:solidFill>
                  <a:srgbClr val="C00000"/>
                </a:solidFill>
              </a:rPr>
              <a:t>:</a:t>
            </a:r>
          </a:p>
          <a:p>
            <a:pPr algn="ctr"/>
            <a:r>
              <a:rPr lang="fr-FR" sz="2000"/>
              <a:t>Most </a:t>
            </a:r>
            <a:r>
              <a:rPr lang="fr-FR" sz="2000" err="1"/>
              <a:t>examples</a:t>
            </a:r>
            <a:r>
              <a:rPr lang="fr-FR" sz="2000"/>
              <a:t> in the test set are </a:t>
            </a:r>
            <a:r>
              <a:rPr lang="fr-FR" sz="2000" err="1"/>
              <a:t>from</a:t>
            </a:r>
            <a:r>
              <a:rPr lang="fr-FR" sz="2000"/>
              <a:t> the </a:t>
            </a:r>
            <a:r>
              <a:rPr lang="fr-FR" sz="2000" err="1"/>
              <a:t>head</a:t>
            </a:r>
            <a:r>
              <a:rPr lang="fr-FR" sz="2000"/>
              <a:t> of the distribution, and </a:t>
            </a:r>
            <a:r>
              <a:rPr lang="fr-FR" sz="2000" err="1"/>
              <a:t>already</a:t>
            </a:r>
            <a:r>
              <a:rPr lang="fr-FR" sz="2000"/>
              <a:t> </a:t>
            </a:r>
            <a:r>
              <a:rPr lang="fr-FR" sz="2000" err="1"/>
              <a:t>well</a:t>
            </a:r>
            <a:r>
              <a:rPr lang="fr-FR" sz="2000"/>
              <a:t> </a:t>
            </a:r>
            <a:r>
              <a:rPr lang="fr-FR" sz="2000" err="1"/>
              <a:t>predicted</a:t>
            </a:r>
            <a:r>
              <a:rPr lang="fr-FR" sz="2000"/>
              <a:t>.</a:t>
            </a:r>
            <a:endParaRPr lang="en-US" sz="2000"/>
          </a:p>
        </p:txBody>
      </p:sp>
      <p:sp>
        <p:nvSpPr>
          <p:cNvPr id="18" name="Thought Bubble: Cloud 17">
            <a:extLst>
              <a:ext uri="{FF2B5EF4-FFF2-40B4-BE49-F238E27FC236}">
                <a16:creationId xmlns:a16="http://schemas.microsoft.com/office/drawing/2014/main" id="{4F71EB7C-D6B7-4A00-9DFA-130B283A8BEB}"/>
              </a:ext>
            </a:extLst>
          </p:cNvPr>
          <p:cNvSpPr/>
          <p:nvPr/>
        </p:nvSpPr>
        <p:spPr>
          <a:xfrm>
            <a:off x="7300173" y="4775899"/>
            <a:ext cx="5202977" cy="1859851"/>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2000" b="1">
                <a:solidFill>
                  <a:srgbClr val="C00000"/>
                </a:solidFill>
              </a:rPr>
              <a:t>Proportion of distinct </a:t>
            </a:r>
            <a:r>
              <a:rPr lang="fr-FR" sz="2000" b="1" err="1">
                <a:solidFill>
                  <a:srgbClr val="C00000"/>
                </a:solidFill>
              </a:rPr>
              <a:t>querries</a:t>
            </a:r>
            <a:r>
              <a:rPr lang="fr-FR" sz="2000" b="1">
                <a:solidFill>
                  <a:srgbClr val="C00000"/>
                </a:solidFill>
              </a:rPr>
              <a:t> </a:t>
            </a:r>
            <a:r>
              <a:rPr lang="fr-FR" sz="2000" err="1"/>
              <a:t>we</a:t>
            </a:r>
            <a:r>
              <a:rPr lang="fr-FR" sz="2000"/>
              <a:t> </a:t>
            </a:r>
            <a:r>
              <a:rPr lang="fr-FR" sz="2000" err="1"/>
              <a:t>learn</a:t>
            </a:r>
            <a:r>
              <a:rPr lang="fr-FR" sz="2000"/>
              <a:t> to </a:t>
            </a:r>
            <a:r>
              <a:rPr lang="fr-FR" sz="2000" err="1"/>
              <a:t>answer</a:t>
            </a:r>
            <a:r>
              <a:rPr lang="fr-FR" sz="2000"/>
              <a:t> </a:t>
            </a:r>
            <a:r>
              <a:rPr lang="fr-FR" sz="2000" err="1"/>
              <a:t>correctly</a:t>
            </a:r>
            <a:r>
              <a:rPr lang="fr-FR" sz="2000"/>
              <a:t> </a:t>
            </a:r>
            <a:r>
              <a:rPr lang="fr-FR" sz="2000" err="1"/>
              <a:t>increased</a:t>
            </a:r>
            <a:r>
              <a:rPr lang="fr-FR" sz="2000"/>
              <a:t> a lot!</a:t>
            </a:r>
            <a:endParaRPr lang="en-US" sz="2000"/>
          </a:p>
        </p:txBody>
      </p:sp>
      <p:sp>
        <p:nvSpPr>
          <p:cNvPr id="13" name="Title 1">
            <a:extLst>
              <a:ext uri="{FF2B5EF4-FFF2-40B4-BE49-F238E27FC236}">
                <a16:creationId xmlns:a16="http://schemas.microsoft.com/office/drawing/2014/main" id="{6781D689-E599-7953-D860-54CA29C06675}"/>
              </a:ext>
            </a:extLst>
          </p:cNvPr>
          <p:cNvSpPr txBox="1">
            <a:spLocks/>
          </p:cNvSpPr>
          <p:nvPr/>
        </p:nvSpPr>
        <p:spPr>
          <a:xfrm>
            <a:off x="615950" y="328715"/>
            <a:ext cx="10526554" cy="5972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Doubling the </a:t>
            </a:r>
            <a:r>
              <a:rPr lang="en-US" sz="3600" spc="-25" dirty="0">
                <a:latin typeface="Verdana" panose="020B0604030504040204" pitchFamily="34" charset="0"/>
                <a:ea typeface="Verdana" panose="020B0604030504040204" pitchFamily="34" charset="0"/>
              </a:rPr>
              <a:t>size </a:t>
            </a:r>
            <a:r>
              <a:rPr lang="en-US" sz="3600" spc="-5" dirty="0">
                <a:latin typeface="Verdana" panose="020B0604030504040204" pitchFamily="34" charset="0"/>
                <a:ea typeface="Verdana" panose="020B0604030504040204" pitchFamily="34" charset="0"/>
              </a:rPr>
              <a:t>of </a:t>
            </a:r>
            <a:r>
              <a:rPr lang="en-US" sz="3600" dirty="0">
                <a:latin typeface="Verdana" panose="020B0604030504040204" pitchFamily="34" charset="0"/>
                <a:ea typeface="Verdana" panose="020B0604030504040204" pitchFamily="34" charset="0"/>
              </a:rPr>
              <a:t>the </a:t>
            </a:r>
            <a:r>
              <a:rPr lang="en-US" sz="3600" spc="-10" dirty="0">
                <a:latin typeface="Verdana" panose="020B0604030504040204" pitchFamily="34" charset="0"/>
                <a:ea typeface="Verdana" panose="020B0604030504040204" pitchFamily="34" charset="0"/>
              </a:rPr>
              <a:t>training</a:t>
            </a:r>
            <a:r>
              <a:rPr lang="en-US" sz="3600" spc="-60" dirty="0">
                <a:latin typeface="Verdana" panose="020B0604030504040204" pitchFamily="34" charset="0"/>
                <a:ea typeface="Verdana" panose="020B0604030504040204" pitchFamily="34" charset="0"/>
              </a:rPr>
              <a:t> </a:t>
            </a:r>
            <a:r>
              <a:rPr lang="en-US" sz="3600" spc="-10" dirty="0">
                <a:latin typeface="Verdana" panose="020B0604030504040204" pitchFamily="34" charset="0"/>
                <a:ea typeface="Verdana" panose="020B0604030504040204" pitchFamily="34" charset="0"/>
              </a:rPr>
              <a:t>set</a:t>
            </a:r>
            <a:endParaRPr lang="en-US" sz="3600"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883787" y="4239734"/>
            <a:ext cx="916092" cy="806162"/>
          </a:xfrm>
          <a:prstGeom prst="rect">
            <a:avLst/>
          </a:prstGeom>
          <a:blipFill>
            <a:blip r:embed="rId3" cstate="print"/>
            <a:stretch>
              <a:fillRect/>
            </a:stretch>
          </a:blipFill>
        </p:spPr>
        <p:txBody>
          <a:bodyPr wrap="square" lIns="0" tIns="0" rIns="0" bIns="0" rtlCol="0"/>
          <a:lstStyle/>
          <a:p>
            <a:endParaRPr sz="1803"/>
          </a:p>
        </p:txBody>
      </p:sp>
      <p:sp>
        <p:nvSpPr>
          <p:cNvPr id="5" name="object 5"/>
          <p:cNvSpPr/>
          <p:nvPr/>
        </p:nvSpPr>
        <p:spPr>
          <a:xfrm>
            <a:off x="2637968" y="4056516"/>
            <a:ext cx="1161911" cy="989380"/>
          </a:xfrm>
          <a:prstGeom prst="rect">
            <a:avLst/>
          </a:prstGeom>
          <a:blipFill>
            <a:blip r:embed="rId4" cstate="print"/>
            <a:stretch>
              <a:fillRect/>
            </a:stretch>
          </a:blipFill>
        </p:spPr>
        <p:txBody>
          <a:bodyPr wrap="square" lIns="0" tIns="0" rIns="0" bIns="0" rtlCol="0"/>
          <a:lstStyle/>
          <a:p>
            <a:endParaRPr sz="1803"/>
          </a:p>
        </p:txBody>
      </p:sp>
      <p:sp>
        <p:nvSpPr>
          <p:cNvPr id="6" name="object 6"/>
          <p:cNvSpPr txBox="1">
            <a:spLocks noGrp="1"/>
          </p:cNvSpPr>
          <p:nvPr>
            <p:ph type="body" idx="1"/>
          </p:nvPr>
        </p:nvSpPr>
        <p:spPr>
          <a:xfrm>
            <a:off x="1233857" y="1054824"/>
            <a:ext cx="10315720" cy="2004034"/>
          </a:xfrm>
          <a:prstGeom prst="rect">
            <a:avLst/>
          </a:prstGeom>
        </p:spPr>
        <p:txBody>
          <a:bodyPr vert="horz" wrap="square" lIns="0" tIns="12724" rIns="0" bIns="0" rtlCol="0">
            <a:spAutoFit/>
          </a:bodyPr>
          <a:lstStyle/>
          <a:p>
            <a:pPr marL="19086" marR="72528">
              <a:lnSpc>
                <a:spcPct val="108000"/>
              </a:lnSpc>
              <a:spcBef>
                <a:spcPts val="100"/>
              </a:spcBef>
            </a:pPr>
            <a:r>
              <a:rPr spc="-5" dirty="0">
                <a:solidFill>
                  <a:srgbClr val="C00000"/>
                </a:solidFill>
              </a:rPr>
              <a:t>Accuracy </a:t>
            </a:r>
            <a:r>
              <a:rPr spc="-10" dirty="0">
                <a:solidFill>
                  <a:srgbClr val="000000"/>
                </a:solidFill>
              </a:rPr>
              <a:t>improvements </a:t>
            </a:r>
            <a:r>
              <a:rPr spc="-15" dirty="0">
                <a:solidFill>
                  <a:srgbClr val="000000"/>
                </a:solidFill>
              </a:rPr>
              <a:t>are </a:t>
            </a:r>
            <a:r>
              <a:rPr spc="-10" dirty="0">
                <a:solidFill>
                  <a:srgbClr val="000000"/>
                </a:solidFill>
              </a:rPr>
              <a:t>subject to </a:t>
            </a:r>
            <a:r>
              <a:rPr spc="-5" dirty="0">
                <a:solidFill>
                  <a:srgbClr val="C00000"/>
                </a:solidFill>
              </a:rPr>
              <a:t>diminishing returns</a:t>
            </a:r>
            <a:r>
              <a:rPr spc="-5" dirty="0">
                <a:solidFill>
                  <a:srgbClr val="000000"/>
                </a:solidFill>
              </a:rPr>
              <a:t>.  </a:t>
            </a:r>
            <a:endParaRPr lang="fr-FR" spc="-5" dirty="0">
              <a:solidFill>
                <a:srgbClr val="000000"/>
              </a:solidFill>
            </a:endParaRPr>
          </a:p>
          <a:p>
            <a:pPr marL="19086" marR="72528">
              <a:lnSpc>
                <a:spcPct val="108000"/>
              </a:lnSpc>
              <a:spcBef>
                <a:spcPts val="100"/>
              </a:spcBef>
            </a:pPr>
            <a:r>
              <a:rPr spc="-5" dirty="0">
                <a:solidFill>
                  <a:srgbClr val="C00000"/>
                </a:solidFill>
              </a:rPr>
              <a:t>Breadth</a:t>
            </a:r>
            <a:r>
              <a:rPr spc="-10" dirty="0"/>
              <a:t> </a:t>
            </a:r>
            <a:r>
              <a:rPr spc="-10" dirty="0">
                <a:solidFill>
                  <a:srgbClr val="000000"/>
                </a:solidFill>
              </a:rPr>
              <a:t>improvements are </a:t>
            </a:r>
            <a:r>
              <a:rPr spc="-5" dirty="0">
                <a:solidFill>
                  <a:srgbClr val="C00000"/>
                </a:solidFill>
              </a:rPr>
              <a:t>not</a:t>
            </a:r>
            <a:r>
              <a:rPr spc="-5" dirty="0"/>
              <a:t> subject </a:t>
            </a:r>
            <a:r>
              <a:rPr spc="-15" dirty="0"/>
              <a:t>to </a:t>
            </a:r>
            <a:r>
              <a:rPr spc="-5" dirty="0"/>
              <a:t>diminishing</a:t>
            </a:r>
            <a:r>
              <a:rPr spc="-45" dirty="0"/>
              <a:t> </a:t>
            </a:r>
            <a:r>
              <a:rPr spc="-5" dirty="0"/>
              <a:t>returns</a:t>
            </a:r>
            <a:r>
              <a:rPr spc="-5" dirty="0">
                <a:solidFill>
                  <a:srgbClr val="000000"/>
                </a:solidFill>
              </a:rPr>
              <a:t>.</a:t>
            </a:r>
          </a:p>
          <a:p>
            <a:pPr marL="6362">
              <a:spcBef>
                <a:spcPts val="25"/>
              </a:spcBef>
            </a:pPr>
            <a:endParaRPr sz="2705" dirty="0"/>
          </a:p>
          <a:p>
            <a:pPr marL="19086"/>
            <a:r>
              <a:rPr i="1" spc="-5" dirty="0">
                <a:solidFill>
                  <a:srgbClr val="000000"/>
                </a:solidFill>
              </a:rPr>
              <a:t>“</a:t>
            </a:r>
            <a:r>
              <a:rPr i="1" spc="-5" dirty="0">
                <a:solidFill>
                  <a:srgbClr val="C00000"/>
                </a:solidFill>
              </a:rPr>
              <a:t>How </a:t>
            </a:r>
            <a:r>
              <a:rPr i="1" spc="-10" dirty="0">
                <a:solidFill>
                  <a:srgbClr val="C00000"/>
                </a:solidFill>
              </a:rPr>
              <a:t>accurately </a:t>
            </a:r>
            <a:r>
              <a:rPr i="1" spc="-5" dirty="0">
                <a:solidFill>
                  <a:srgbClr val="000000"/>
                </a:solidFill>
              </a:rPr>
              <a:t>do </a:t>
            </a:r>
            <a:r>
              <a:rPr i="1" dirty="0">
                <a:solidFill>
                  <a:srgbClr val="000000"/>
                </a:solidFill>
                <a:latin typeface="Calibri"/>
                <a:cs typeface="Calibri"/>
              </a:rPr>
              <a:t>we </a:t>
            </a:r>
            <a:r>
              <a:rPr i="1" spc="-10" dirty="0">
                <a:solidFill>
                  <a:srgbClr val="000000"/>
                </a:solidFill>
              </a:rPr>
              <a:t>recognize </a:t>
            </a:r>
            <a:r>
              <a:rPr i="1" spc="-5" dirty="0">
                <a:solidFill>
                  <a:srgbClr val="000000"/>
                </a:solidFill>
              </a:rPr>
              <a:t>an object</a:t>
            </a:r>
            <a:r>
              <a:rPr i="1" spc="10" dirty="0">
                <a:solidFill>
                  <a:srgbClr val="000000"/>
                </a:solidFill>
              </a:rPr>
              <a:t> </a:t>
            </a:r>
            <a:r>
              <a:rPr i="1" dirty="0">
                <a:solidFill>
                  <a:srgbClr val="000000"/>
                </a:solidFill>
                <a:latin typeface="Calibri"/>
                <a:cs typeface="Calibri"/>
              </a:rPr>
              <a:t>category?”</a:t>
            </a:r>
          </a:p>
          <a:p>
            <a:pPr marL="620301">
              <a:spcBef>
                <a:spcPts val="229"/>
              </a:spcBef>
            </a:pPr>
            <a:r>
              <a:rPr i="1" spc="-10" dirty="0">
                <a:solidFill>
                  <a:srgbClr val="000000"/>
                </a:solidFill>
              </a:rPr>
              <a:t>vs. </a:t>
            </a:r>
            <a:r>
              <a:rPr i="1" dirty="0">
                <a:solidFill>
                  <a:srgbClr val="000000"/>
                </a:solidFill>
                <a:latin typeface="Calibri"/>
                <a:cs typeface="Calibri"/>
              </a:rPr>
              <a:t>“</a:t>
            </a:r>
            <a:r>
              <a:rPr i="1" dirty="0">
                <a:latin typeface="Calibri"/>
                <a:cs typeface="Calibri"/>
              </a:rPr>
              <a:t>How </a:t>
            </a:r>
            <a:r>
              <a:rPr i="1" spc="-15" dirty="0"/>
              <a:t>many </a:t>
            </a:r>
            <a:r>
              <a:rPr i="1" spc="-5" dirty="0"/>
              <a:t>categories </a:t>
            </a:r>
            <a:r>
              <a:rPr i="1" spc="-5" dirty="0">
                <a:solidFill>
                  <a:srgbClr val="000000"/>
                </a:solidFill>
              </a:rPr>
              <a:t>do </a:t>
            </a:r>
            <a:r>
              <a:rPr i="1" dirty="0">
                <a:solidFill>
                  <a:srgbClr val="000000"/>
                </a:solidFill>
                <a:latin typeface="Calibri"/>
                <a:cs typeface="Calibri"/>
              </a:rPr>
              <a:t>we </a:t>
            </a:r>
            <a:r>
              <a:rPr i="1" spc="-10" dirty="0">
                <a:solidFill>
                  <a:srgbClr val="000000"/>
                </a:solidFill>
              </a:rPr>
              <a:t>recognize </a:t>
            </a:r>
            <a:r>
              <a:rPr i="1" dirty="0">
                <a:latin typeface="Calibri"/>
                <a:cs typeface="Calibri"/>
              </a:rPr>
              <a:t>well</a:t>
            </a:r>
            <a:r>
              <a:rPr i="1" spc="-5" dirty="0"/>
              <a:t> </a:t>
            </a:r>
            <a:r>
              <a:rPr i="1" spc="10" dirty="0"/>
              <a:t>enough</a:t>
            </a:r>
            <a:r>
              <a:rPr i="1" spc="10" dirty="0">
                <a:solidFill>
                  <a:srgbClr val="000000"/>
                </a:solidFill>
              </a:rPr>
              <a:t>?”</a:t>
            </a:r>
          </a:p>
        </p:txBody>
      </p:sp>
      <p:sp>
        <p:nvSpPr>
          <p:cNvPr id="7" name="Title 1">
            <a:extLst>
              <a:ext uri="{FF2B5EF4-FFF2-40B4-BE49-F238E27FC236}">
                <a16:creationId xmlns:a16="http://schemas.microsoft.com/office/drawing/2014/main" id="{DEB66639-DE33-3563-160F-08FFAD23F8FF}"/>
              </a:ext>
            </a:extLst>
          </p:cNvPr>
          <p:cNvSpPr txBox="1">
            <a:spLocks/>
          </p:cNvSpPr>
          <p:nvPr/>
        </p:nvSpPr>
        <p:spPr>
          <a:xfrm>
            <a:off x="615950" y="328715"/>
            <a:ext cx="10526554" cy="5972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spc="-15" dirty="0">
                <a:latin typeface="Verdana" panose="020B0604030504040204" pitchFamily="34" charset="0"/>
                <a:ea typeface="Verdana" panose="020B0604030504040204" pitchFamily="34" charset="0"/>
              </a:rPr>
              <a:t>Value </a:t>
            </a:r>
            <a:r>
              <a:rPr lang="en-US" sz="4000" spc="-5" dirty="0">
                <a:latin typeface="Verdana" panose="020B0604030504040204" pitchFamily="34" charset="0"/>
                <a:ea typeface="Verdana" panose="020B0604030504040204" pitchFamily="34" charset="0"/>
              </a:rPr>
              <a:t>of </a:t>
            </a:r>
            <a:r>
              <a:rPr lang="en-US" sz="4000" dirty="0">
                <a:latin typeface="Verdana" panose="020B0604030504040204" pitchFamily="34" charset="0"/>
                <a:ea typeface="Verdana" panose="020B0604030504040204" pitchFamily="34" charset="0"/>
              </a:rPr>
              <a:t>big </a:t>
            </a:r>
            <a:r>
              <a:rPr lang="en-US" sz="4000" spc="-25" dirty="0">
                <a:latin typeface="Verdana" panose="020B0604030504040204" pitchFamily="34" charset="0"/>
                <a:ea typeface="Verdana" panose="020B0604030504040204" pitchFamily="34" charset="0"/>
              </a:rPr>
              <a:t>data</a:t>
            </a:r>
            <a:endParaRPr lang="en-US" sz="3600" dirty="0">
              <a:latin typeface="Verdana" panose="020B0604030504040204" pitchFamily="34" charset="0"/>
              <a:ea typeface="Verdana" panose="020B0604030504040204" pitchFamily="34" charset="0"/>
            </a:endParaRPr>
          </a:p>
        </p:txBody>
      </p:sp>
      <p:sp>
        <p:nvSpPr>
          <p:cNvPr id="9" name="ZoneTexte 8">
            <a:extLst>
              <a:ext uri="{FF2B5EF4-FFF2-40B4-BE49-F238E27FC236}">
                <a16:creationId xmlns:a16="http://schemas.microsoft.com/office/drawing/2014/main" id="{62F0F48C-E0D2-1E9C-B0A8-AC7CE10734FB}"/>
              </a:ext>
            </a:extLst>
          </p:cNvPr>
          <p:cNvSpPr txBox="1"/>
          <p:nvPr/>
        </p:nvSpPr>
        <p:spPr>
          <a:xfrm>
            <a:off x="1916765" y="4364878"/>
            <a:ext cx="9282896" cy="781624"/>
          </a:xfrm>
          <a:prstGeom prst="rect">
            <a:avLst/>
          </a:prstGeom>
          <a:noFill/>
        </p:spPr>
        <p:txBody>
          <a:bodyPr wrap="square" rtlCol="0">
            <a:spAutoFit/>
          </a:bodyPr>
          <a:lstStyle/>
          <a:p>
            <a:pPr marL="2080395">
              <a:lnSpc>
                <a:spcPts val="2840"/>
              </a:lnSpc>
            </a:pPr>
            <a:r>
              <a:rPr lang="en-US" spc="-5" dirty="0">
                <a:solidFill>
                  <a:schemeClr val="accent3">
                    <a:lumMod val="75000"/>
                  </a:schemeClr>
                </a:solidFill>
              </a:rPr>
              <a:t>Training time will double, I can’t afford that…</a:t>
            </a:r>
          </a:p>
          <a:p>
            <a:pPr marL="2080395">
              <a:lnSpc>
                <a:spcPts val="2840"/>
              </a:lnSpc>
            </a:pPr>
            <a:r>
              <a:rPr lang="en-US" spc="-5" dirty="0">
                <a:solidFill>
                  <a:schemeClr val="accent3">
                    <a:lumMod val="75000"/>
                  </a:schemeClr>
                </a:solidFill>
              </a:rPr>
              <a:t>Should I optimize a different criterion?</a:t>
            </a:r>
          </a:p>
        </p:txBody>
      </p:sp>
      <p:sp>
        <p:nvSpPr>
          <p:cNvPr id="10" name="object 3">
            <a:extLst>
              <a:ext uri="{FF2B5EF4-FFF2-40B4-BE49-F238E27FC236}">
                <a16:creationId xmlns:a16="http://schemas.microsoft.com/office/drawing/2014/main" id="{954E36B6-6770-13B1-0E68-6C7E635E8C3E}"/>
              </a:ext>
            </a:extLst>
          </p:cNvPr>
          <p:cNvSpPr/>
          <p:nvPr/>
        </p:nvSpPr>
        <p:spPr>
          <a:xfrm>
            <a:off x="2740631" y="3156311"/>
            <a:ext cx="1059248" cy="905475"/>
          </a:xfrm>
          <a:prstGeom prst="rect">
            <a:avLst/>
          </a:prstGeom>
          <a:blipFill>
            <a:blip r:embed="rId5" cstate="print"/>
            <a:stretch>
              <a:fillRect/>
            </a:stretch>
          </a:blipFill>
        </p:spPr>
        <p:txBody>
          <a:bodyPr wrap="square" lIns="0" tIns="0" rIns="0" bIns="0" rtlCol="0"/>
          <a:lstStyle/>
          <a:p>
            <a:endParaRPr sz="1803"/>
          </a:p>
        </p:txBody>
      </p:sp>
      <p:sp>
        <p:nvSpPr>
          <p:cNvPr id="11" name="ZoneTexte 10">
            <a:extLst>
              <a:ext uri="{FF2B5EF4-FFF2-40B4-BE49-F238E27FC236}">
                <a16:creationId xmlns:a16="http://schemas.microsoft.com/office/drawing/2014/main" id="{CFC6090C-B53B-F2A0-7882-2829CDBEBCFB}"/>
              </a:ext>
            </a:extLst>
          </p:cNvPr>
          <p:cNvSpPr txBox="1"/>
          <p:nvPr/>
        </p:nvSpPr>
        <p:spPr>
          <a:xfrm>
            <a:off x="1916765" y="3447974"/>
            <a:ext cx="9282896" cy="319446"/>
          </a:xfrm>
          <a:prstGeom prst="rect">
            <a:avLst/>
          </a:prstGeom>
          <a:noFill/>
        </p:spPr>
        <p:txBody>
          <a:bodyPr wrap="square" rtlCol="0">
            <a:spAutoFit/>
          </a:bodyPr>
          <a:lstStyle/>
          <a:p>
            <a:pPr marL="2080395" marR="767265">
              <a:lnSpc>
                <a:spcPct val="80000"/>
              </a:lnSpc>
              <a:spcBef>
                <a:spcPts val="5"/>
              </a:spcBef>
            </a:pPr>
            <a:r>
              <a:rPr lang="en-US" spc="-10" dirty="0">
                <a:solidFill>
                  <a:srgbClr val="4471C4"/>
                </a:solidFill>
              </a:rPr>
              <a:t>How </a:t>
            </a:r>
            <a:r>
              <a:rPr lang="en-US" spc="-5" dirty="0">
                <a:solidFill>
                  <a:srgbClr val="4471C4"/>
                </a:solidFill>
              </a:rPr>
              <a:t>does </a:t>
            </a:r>
            <a:r>
              <a:rPr lang="en-US" dirty="0">
                <a:solidFill>
                  <a:srgbClr val="4471C4"/>
                </a:solidFill>
              </a:rPr>
              <a:t>this </a:t>
            </a:r>
            <a:r>
              <a:rPr lang="en-US" spc="-10" dirty="0">
                <a:solidFill>
                  <a:srgbClr val="4471C4"/>
                </a:solidFill>
              </a:rPr>
              <a:t>help ? </a:t>
            </a:r>
            <a:r>
              <a:rPr lang="en-US" dirty="0">
                <a:solidFill>
                  <a:srgbClr val="4471C4"/>
                </a:solidFill>
              </a:rPr>
              <a:t>A</a:t>
            </a:r>
            <a:r>
              <a:rPr lang="en-US" spc="-20" dirty="0">
                <a:solidFill>
                  <a:srgbClr val="4471C4"/>
                </a:solidFill>
              </a:rPr>
              <a:t>verage </a:t>
            </a:r>
            <a:r>
              <a:rPr lang="en-US" spc="-5" dirty="0">
                <a:solidFill>
                  <a:srgbClr val="4471C4"/>
                </a:solidFill>
              </a:rPr>
              <a:t>accuracy </a:t>
            </a:r>
            <a:r>
              <a:rPr lang="en-US" dirty="0">
                <a:solidFill>
                  <a:srgbClr val="4471C4"/>
                </a:solidFill>
              </a:rPr>
              <a:t>is all I care about !</a:t>
            </a:r>
          </a:p>
        </p:txBody>
      </p:sp>
      <p:sp>
        <p:nvSpPr>
          <p:cNvPr id="12" name="ZoneTexte 11">
            <a:extLst>
              <a:ext uri="{FF2B5EF4-FFF2-40B4-BE49-F238E27FC236}">
                <a16:creationId xmlns:a16="http://schemas.microsoft.com/office/drawing/2014/main" id="{4DEF58E6-3657-B8C8-674C-C41F8B31C42F}"/>
              </a:ext>
            </a:extLst>
          </p:cNvPr>
          <p:cNvSpPr txBox="1"/>
          <p:nvPr/>
        </p:nvSpPr>
        <p:spPr>
          <a:xfrm>
            <a:off x="4123966" y="5660741"/>
            <a:ext cx="4868493" cy="800219"/>
          </a:xfrm>
          <a:prstGeom prst="rect">
            <a:avLst/>
          </a:prstGeom>
          <a:noFill/>
        </p:spPr>
        <p:txBody>
          <a:bodyPr wrap="square" rtlCol="0">
            <a:spAutoFit/>
          </a:bodyPr>
          <a:lstStyle/>
          <a:p>
            <a:r>
              <a:rPr lang="fr-FR" sz="2800" b="1" spc="-35" dirty="0">
                <a:solidFill>
                  <a:schemeClr val="tx2">
                    <a:lumMod val="60000"/>
                    <a:lumOff val="40000"/>
                  </a:schemeClr>
                </a:solidFill>
                <a:latin typeface="Calibri"/>
                <a:cs typeface="Calibri"/>
              </a:rPr>
              <a:t>So </a:t>
            </a:r>
            <a:r>
              <a:rPr lang="fr-FR" sz="2800" b="1" spc="-35" dirty="0" err="1">
                <a:solidFill>
                  <a:schemeClr val="tx2">
                    <a:lumMod val="60000"/>
                    <a:lumOff val="40000"/>
                  </a:schemeClr>
                </a:solidFill>
                <a:latin typeface="Calibri"/>
                <a:cs typeface="Calibri"/>
              </a:rPr>
              <a:t>what</a:t>
            </a:r>
            <a:r>
              <a:rPr lang="fr-FR" sz="2800" b="1" spc="-35" dirty="0">
                <a:solidFill>
                  <a:schemeClr val="tx2">
                    <a:lumMod val="60000"/>
                    <a:lumOff val="40000"/>
                  </a:schemeClr>
                </a:solidFill>
                <a:latin typeface="Calibri"/>
                <a:cs typeface="Calibri"/>
              </a:rPr>
              <a:t> </a:t>
            </a:r>
            <a:r>
              <a:rPr lang="fr-FR" sz="2800" b="1" spc="-35" dirty="0" err="1">
                <a:solidFill>
                  <a:schemeClr val="tx2">
                    <a:lumMod val="60000"/>
                    <a:lumOff val="40000"/>
                  </a:schemeClr>
                </a:solidFill>
                <a:latin typeface="Calibri"/>
                <a:cs typeface="Calibri"/>
              </a:rPr>
              <a:t>would</a:t>
            </a:r>
            <a:r>
              <a:rPr lang="fr-FR" sz="2800" b="1" spc="-35" dirty="0">
                <a:solidFill>
                  <a:schemeClr val="tx2">
                    <a:lumMod val="60000"/>
                    <a:lumOff val="40000"/>
                  </a:schemeClr>
                </a:solidFill>
                <a:latin typeface="Calibri"/>
                <a:cs typeface="Calibri"/>
              </a:rPr>
              <a:t> </a:t>
            </a:r>
            <a:r>
              <a:rPr lang="fr-FR" sz="2800" b="1" spc="-35" dirty="0" err="1">
                <a:solidFill>
                  <a:schemeClr val="tx2">
                    <a:lumMod val="60000"/>
                    <a:lumOff val="40000"/>
                  </a:schemeClr>
                </a:solidFill>
                <a:latin typeface="Calibri"/>
                <a:cs typeface="Calibri"/>
              </a:rPr>
              <a:t>you</a:t>
            </a:r>
            <a:r>
              <a:rPr lang="fr-FR" sz="2800" b="1" spc="-35" dirty="0">
                <a:solidFill>
                  <a:schemeClr val="tx2">
                    <a:lumMod val="60000"/>
                    <a:lumOff val="40000"/>
                  </a:schemeClr>
                </a:solidFill>
                <a:latin typeface="Calibri"/>
                <a:cs typeface="Calibri"/>
              </a:rPr>
              <a:t> do ?</a:t>
            </a:r>
          </a:p>
          <a:p>
            <a:endParaRPr lang="fr-F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17876" y="2514257"/>
            <a:ext cx="3618032" cy="1731969"/>
          </a:xfrm>
          <a:prstGeom prst="rect">
            <a:avLst/>
          </a:prstGeom>
          <a:blipFill>
            <a:blip r:embed="rId2" cstate="print"/>
            <a:stretch>
              <a:fillRect/>
            </a:stretch>
          </a:blipFill>
        </p:spPr>
        <p:txBody>
          <a:bodyPr wrap="square" lIns="0" tIns="0" rIns="0" bIns="0" rtlCol="0"/>
          <a:lstStyle/>
          <a:p>
            <a:endParaRPr sz="1803"/>
          </a:p>
        </p:txBody>
      </p:sp>
      <p:sp>
        <p:nvSpPr>
          <p:cNvPr id="3" name="object 3"/>
          <p:cNvSpPr/>
          <p:nvPr/>
        </p:nvSpPr>
        <p:spPr>
          <a:xfrm>
            <a:off x="3714400" y="4200542"/>
            <a:ext cx="3860315" cy="76341"/>
          </a:xfrm>
          <a:custGeom>
            <a:avLst/>
            <a:gdLst/>
            <a:ahLst/>
            <a:cxnLst/>
            <a:rect l="l" t="t" r="r" b="b"/>
            <a:pathLst>
              <a:path w="3853179" h="76200">
                <a:moveTo>
                  <a:pt x="3840377" y="31750"/>
                </a:moveTo>
                <a:lnTo>
                  <a:pt x="3789172" y="31750"/>
                </a:lnTo>
                <a:lnTo>
                  <a:pt x="3789172" y="44450"/>
                </a:lnTo>
                <a:lnTo>
                  <a:pt x="3776493" y="44489"/>
                </a:lnTo>
                <a:lnTo>
                  <a:pt x="3776599" y="76200"/>
                </a:lnTo>
                <a:lnTo>
                  <a:pt x="3852672" y="37846"/>
                </a:lnTo>
                <a:lnTo>
                  <a:pt x="3840377" y="31750"/>
                </a:lnTo>
                <a:close/>
              </a:path>
              <a:path w="3853179" h="76200">
                <a:moveTo>
                  <a:pt x="3776450" y="31790"/>
                </a:moveTo>
                <a:lnTo>
                  <a:pt x="0" y="43688"/>
                </a:lnTo>
                <a:lnTo>
                  <a:pt x="0" y="56388"/>
                </a:lnTo>
                <a:lnTo>
                  <a:pt x="3776493" y="44489"/>
                </a:lnTo>
                <a:lnTo>
                  <a:pt x="3776450" y="31790"/>
                </a:lnTo>
                <a:close/>
              </a:path>
              <a:path w="3853179" h="76200">
                <a:moveTo>
                  <a:pt x="3789172" y="31750"/>
                </a:moveTo>
                <a:lnTo>
                  <a:pt x="3776450" y="31790"/>
                </a:lnTo>
                <a:lnTo>
                  <a:pt x="3776493" y="44489"/>
                </a:lnTo>
                <a:lnTo>
                  <a:pt x="3789172" y="44450"/>
                </a:lnTo>
                <a:lnTo>
                  <a:pt x="3789172" y="31750"/>
                </a:lnTo>
                <a:close/>
              </a:path>
              <a:path w="3853179" h="76200">
                <a:moveTo>
                  <a:pt x="3776345" y="0"/>
                </a:moveTo>
                <a:lnTo>
                  <a:pt x="3776450" y="31790"/>
                </a:lnTo>
                <a:lnTo>
                  <a:pt x="3840377" y="31750"/>
                </a:lnTo>
                <a:lnTo>
                  <a:pt x="3776345" y="0"/>
                </a:lnTo>
                <a:close/>
              </a:path>
            </a:pathLst>
          </a:custGeom>
          <a:solidFill>
            <a:srgbClr val="000000"/>
          </a:solidFill>
        </p:spPr>
        <p:txBody>
          <a:bodyPr wrap="square" lIns="0" tIns="0" rIns="0" bIns="0" rtlCol="0"/>
          <a:lstStyle/>
          <a:p>
            <a:endParaRPr sz="1803"/>
          </a:p>
        </p:txBody>
      </p:sp>
      <p:sp>
        <p:nvSpPr>
          <p:cNvPr id="5" name="object 5"/>
          <p:cNvSpPr txBox="1"/>
          <p:nvPr/>
        </p:nvSpPr>
        <p:spPr>
          <a:xfrm>
            <a:off x="2230735" y="4776959"/>
            <a:ext cx="7068550" cy="1477837"/>
          </a:xfrm>
          <a:prstGeom prst="rect">
            <a:avLst/>
          </a:prstGeom>
        </p:spPr>
        <p:txBody>
          <a:bodyPr vert="horz" wrap="square" lIns="0" tIns="85248" rIns="0" bIns="0" rtlCol="0">
            <a:spAutoFit/>
          </a:bodyPr>
          <a:lstStyle/>
          <a:p>
            <a:pPr marL="185136" indent="-173048">
              <a:spcBef>
                <a:spcPts val="671"/>
              </a:spcBef>
              <a:buFont typeface="Arial"/>
              <a:buChar char="•"/>
              <a:tabLst>
                <a:tab pos="185772" algn="l"/>
              </a:tabLst>
            </a:pPr>
            <a:r>
              <a:rPr sz="1904" spc="-5">
                <a:latin typeface="Calibri"/>
                <a:cs typeface="Calibri"/>
              </a:rPr>
              <a:t>No need </a:t>
            </a:r>
            <a:r>
              <a:rPr sz="1904" spc="-15">
                <a:latin typeface="Calibri"/>
                <a:cs typeface="Calibri"/>
              </a:rPr>
              <a:t>to </a:t>
            </a:r>
            <a:r>
              <a:rPr sz="1904" spc="-10">
                <a:latin typeface="Calibri"/>
                <a:cs typeface="Calibri"/>
              </a:rPr>
              <a:t>consider </a:t>
            </a:r>
            <a:r>
              <a:rPr sz="1904" spc="-5">
                <a:latin typeface="Calibri"/>
                <a:cs typeface="Calibri"/>
              </a:rPr>
              <a:t>all </a:t>
            </a:r>
            <a:r>
              <a:rPr sz="1904" spc="-15">
                <a:latin typeface="Calibri"/>
                <a:cs typeface="Calibri"/>
              </a:rPr>
              <a:t>examples </a:t>
            </a:r>
            <a:r>
              <a:rPr sz="1904" spc="-5">
                <a:latin typeface="Calibri"/>
                <a:cs typeface="Calibri"/>
              </a:rPr>
              <a:t>of </a:t>
            </a:r>
            <a:r>
              <a:rPr sz="1904" spc="-10">
                <a:latin typeface="Calibri"/>
                <a:cs typeface="Calibri"/>
              </a:rPr>
              <a:t>already known</a:t>
            </a:r>
            <a:r>
              <a:rPr sz="1904" spc="95">
                <a:latin typeface="Calibri"/>
                <a:cs typeface="Calibri"/>
              </a:rPr>
              <a:t> </a:t>
            </a:r>
            <a:r>
              <a:rPr sz="1904" spc="-10">
                <a:latin typeface="Calibri"/>
                <a:cs typeface="Calibri"/>
              </a:rPr>
              <a:t>queries.</a:t>
            </a:r>
            <a:endParaRPr sz="1904">
              <a:latin typeface="Calibri"/>
              <a:cs typeface="Calibri"/>
            </a:endParaRPr>
          </a:p>
          <a:p>
            <a:pPr marL="185136" indent="-173048">
              <a:spcBef>
                <a:spcPts val="581"/>
              </a:spcBef>
              <a:buFont typeface="Arial"/>
              <a:buChar char="•"/>
              <a:tabLst>
                <a:tab pos="185772" algn="l"/>
              </a:tabLst>
            </a:pPr>
            <a:r>
              <a:rPr sz="1904" spc="-10">
                <a:latin typeface="Calibri"/>
                <a:cs typeface="Calibri"/>
              </a:rPr>
              <a:t>Best </a:t>
            </a:r>
            <a:r>
              <a:rPr sz="1904" spc="-5">
                <a:latin typeface="Calibri"/>
                <a:cs typeface="Calibri"/>
              </a:rPr>
              <a:t>is </a:t>
            </a:r>
            <a:r>
              <a:rPr sz="1904" spc="-15">
                <a:latin typeface="Calibri"/>
                <a:cs typeface="Calibri"/>
              </a:rPr>
              <a:t>to focus </a:t>
            </a:r>
            <a:r>
              <a:rPr sz="1904" spc="-5">
                <a:latin typeface="Calibri"/>
                <a:cs typeface="Calibri"/>
              </a:rPr>
              <a:t>on queries near the boundary of the known</a:t>
            </a:r>
            <a:r>
              <a:rPr sz="1904" spc="75">
                <a:latin typeface="Calibri"/>
                <a:cs typeface="Calibri"/>
              </a:rPr>
              <a:t> </a:t>
            </a:r>
            <a:r>
              <a:rPr sz="1904" spc="-10">
                <a:latin typeface="Calibri"/>
                <a:cs typeface="Calibri"/>
              </a:rPr>
              <a:t>area.</a:t>
            </a:r>
            <a:endParaRPr sz="1904">
              <a:latin typeface="Calibri"/>
              <a:cs typeface="Calibri"/>
            </a:endParaRPr>
          </a:p>
          <a:p>
            <a:pPr marL="185136" indent="-173048">
              <a:spcBef>
                <a:spcPts val="576"/>
              </a:spcBef>
              <a:buFont typeface="Arial"/>
              <a:buChar char="•"/>
              <a:tabLst>
                <a:tab pos="185772" algn="l"/>
              </a:tabLst>
            </a:pPr>
            <a:r>
              <a:rPr sz="1904" spc="-5">
                <a:latin typeface="Calibri"/>
                <a:cs typeface="Calibri"/>
              </a:rPr>
              <a:t>Curriculum learning and </a:t>
            </a:r>
            <a:r>
              <a:rPr sz="1904" spc="-10">
                <a:latin typeface="Calibri"/>
                <a:cs typeface="Calibri"/>
              </a:rPr>
              <a:t>active </a:t>
            </a:r>
            <a:r>
              <a:rPr sz="1904" spc="-5">
                <a:latin typeface="Calibri"/>
                <a:cs typeface="Calibri"/>
              </a:rPr>
              <a:t>learning </a:t>
            </a:r>
            <a:r>
              <a:rPr sz="1904" spc="-10">
                <a:latin typeface="Calibri"/>
                <a:cs typeface="Calibri"/>
              </a:rPr>
              <a:t>come naturally </a:t>
            </a:r>
            <a:r>
              <a:rPr sz="1904" spc="-5">
                <a:latin typeface="Calibri"/>
                <a:cs typeface="Calibri"/>
              </a:rPr>
              <a:t>in this</a:t>
            </a:r>
            <a:r>
              <a:rPr sz="1904" spc="180">
                <a:latin typeface="Calibri"/>
                <a:cs typeface="Calibri"/>
              </a:rPr>
              <a:t> </a:t>
            </a:r>
            <a:r>
              <a:rPr sz="1904" spc="-15">
                <a:latin typeface="Calibri"/>
                <a:cs typeface="Calibri"/>
              </a:rPr>
              <a:t>context.</a:t>
            </a:r>
            <a:endParaRPr sz="1904">
              <a:latin typeface="Calibri"/>
              <a:cs typeface="Calibri"/>
            </a:endParaRPr>
          </a:p>
          <a:p>
            <a:pPr marL="185136" indent="-173048">
              <a:spcBef>
                <a:spcPts val="566"/>
              </a:spcBef>
              <a:buFont typeface="Arial"/>
              <a:buChar char="•"/>
              <a:tabLst>
                <a:tab pos="185772" algn="l"/>
              </a:tabLst>
            </a:pPr>
            <a:r>
              <a:rPr sz="1904" spc="-5">
                <a:latin typeface="Calibri"/>
                <a:cs typeface="Calibri"/>
              </a:rPr>
              <a:t>Scalability </a:t>
            </a:r>
            <a:r>
              <a:rPr sz="1904" spc="-15">
                <a:latin typeface="Calibri"/>
                <a:cs typeface="Calibri"/>
              </a:rPr>
              <a:t>gains </a:t>
            </a:r>
            <a:r>
              <a:rPr sz="1904" spc="-10">
                <a:latin typeface="Calibri"/>
                <a:cs typeface="Calibri"/>
              </a:rPr>
              <a:t>across </a:t>
            </a:r>
            <a:r>
              <a:rPr sz="1904" spc="-5">
                <a:latin typeface="Calibri"/>
                <a:cs typeface="Calibri"/>
              </a:rPr>
              <a:t>the</a:t>
            </a:r>
            <a:r>
              <a:rPr sz="1904" spc="50">
                <a:latin typeface="Calibri"/>
                <a:cs typeface="Calibri"/>
              </a:rPr>
              <a:t> </a:t>
            </a:r>
            <a:r>
              <a:rPr sz="1904" spc="-15">
                <a:latin typeface="Calibri"/>
                <a:cs typeface="Calibri"/>
              </a:rPr>
              <a:t>board.</a:t>
            </a:r>
            <a:endParaRPr sz="1904">
              <a:latin typeface="Calibri"/>
              <a:cs typeface="Calibri"/>
            </a:endParaRPr>
          </a:p>
        </p:txBody>
      </p:sp>
      <p:sp>
        <p:nvSpPr>
          <p:cNvPr id="6" name="object 6"/>
          <p:cNvSpPr txBox="1"/>
          <p:nvPr/>
        </p:nvSpPr>
        <p:spPr>
          <a:xfrm>
            <a:off x="4396380" y="4315181"/>
            <a:ext cx="2127372" cy="198177"/>
          </a:xfrm>
          <a:prstGeom prst="rect">
            <a:avLst/>
          </a:prstGeom>
        </p:spPr>
        <p:txBody>
          <a:bodyPr vert="horz" wrap="square" lIns="0" tIns="12724" rIns="0" bIns="0" rtlCol="0">
            <a:spAutoFit/>
          </a:bodyPr>
          <a:lstStyle/>
          <a:p>
            <a:pPr marL="12724">
              <a:spcBef>
                <a:spcPts val="100"/>
              </a:spcBef>
            </a:pPr>
            <a:r>
              <a:rPr sz="1202">
                <a:latin typeface="Calibri"/>
                <a:cs typeface="Calibri"/>
              </a:rPr>
              <a:t>Queries </a:t>
            </a:r>
            <a:r>
              <a:rPr sz="1202" spc="-5">
                <a:latin typeface="Calibri"/>
                <a:cs typeface="Calibri"/>
              </a:rPr>
              <a:t>sorted </a:t>
            </a:r>
            <a:r>
              <a:rPr sz="1202">
                <a:latin typeface="Calibri"/>
                <a:cs typeface="Calibri"/>
              </a:rPr>
              <a:t>in </a:t>
            </a:r>
            <a:r>
              <a:rPr sz="1202" spc="-5">
                <a:latin typeface="Calibri"/>
                <a:cs typeface="Calibri"/>
              </a:rPr>
              <a:t>frequency</a:t>
            </a:r>
            <a:r>
              <a:rPr sz="1202" spc="-95">
                <a:latin typeface="Calibri"/>
                <a:cs typeface="Calibri"/>
              </a:rPr>
              <a:t> </a:t>
            </a:r>
            <a:r>
              <a:rPr sz="1202" spc="-5">
                <a:latin typeface="Calibri"/>
                <a:cs typeface="Calibri"/>
              </a:rPr>
              <a:t>order</a:t>
            </a:r>
            <a:endParaRPr sz="1202">
              <a:latin typeface="Calibri"/>
              <a:cs typeface="Calibri"/>
            </a:endParaRPr>
          </a:p>
        </p:txBody>
      </p:sp>
      <p:sp>
        <p:nvSpPr>
          <p:cNvPr id="7" name="object 7"/>
          <p:cNvSpPr/>
          <p:nvPr/>
        </p:nvSpPr>
        <p:spPr>
          <a:xfrm>
            <a:off x="4938783" y="2500934"/>
            <a:ext cx="3215614" cy="1577716"/>
          </a:xfrm>
          <a:prstGeom prst="rect">
            <a:avLst/>
          </a:prstGeom>
          <a:blipFill>
            <a:blip r:embed="rId3" cstate="print"/>
            <a:stretch>
              <a:fillRect/>
            </a:stretch>
          </a:blipFill>
        </p:spPr>
        <p:txBody>
          <a:bodyPr wrap="square" lIns="0" tIns="0" rIns="0" bIns="0" rtlCol="0"/>
          <a:lstStyle/>
          <a:p>
            <a:endParaRPr sz="1803"/>
          </a:p>
        </p:txBody>
      </p:sp>
      <p:sp>
        <p:nvSpPr>
          <p:cNvPr id="8" name="object 8"/>
          <p:cNvSpPr/>
          <p:nvPr/>
        </p:nvSpPr>
        <p:spPr>
          <a:xfrm>
            <a:off x="4938784" y="2500934"/>
            <a:ext cx="3215869" cy="1577716"/>
          </a:xfrm>
          <a:custGeom>
            <a:avLst/>
            <a:gdLst/>
            <a:ahLst/>
            <a:cxnLst/>
            <a:rect l="l" t="t" r="r" b="b"/>
            <a:pathLst>
              <a:path w="3209925" h="1574800">
                <a:moveTo>
                  <a:pt x="899287" y="65532"/>
                </a:moveTo>
                <a:lnTo>
                  <a:pt x="904436" y="40022"/>
                </a:lnTo>
                <a:lnTo>
                  <a:pt x="918479" y="19192"/>
                </a:lnTo>
                <a:lnTo>
                  <a:pt x="939309" y="5149"/>
                </a:lnTo>
                <a:lnTo>
                  <a:pt x="964818" y="0"/>
                </a:lnTo>
                <a:lnTo>
                  <a:pt x="1284351" y="0"/>
                </a:lnTo>
                <a:lnTo>
                  <a:pt x="1861947" y="0"/>
                </a:lnTo>
                <a:lnTo>
                  <a:pt x="3144139" y="0"/>
                </a:lnTo>
                <a:lnTo>
                  <a:pt x="3169648" y="5149"/>
                </a:lnTo>
                <a:lnTo>
                  <a:pt x="3190478" y="19192"/>
                </a:lnTo>
                <a:lnTo>
                  <a:pt x="3204521" y="40022"/>
                </a:lnTo>
                <a:lnTo>
                  <a:pt x="3209670" y="65532"/>
                </a:lnTo>
                <a:lnTo>
                  <a:pt x="3209670" y="229362"/>
                </a:lnTo>
                <a:lnTo>
                  <a:pt x="3209670" y="327660"/>
                </a:lnTo>
                <a:lnTo>
                  <a:pt x="3204521" y="353169"/>
                </a:lnTo>
                <a:lnTo>
                  <a:pt x="3190478" y="373999"/>
                </a:lnTo>
                <a:lnTo>
                  <a:pt x="3169648" y="388042"/>
                </a:lnTo>
                <a:lnTo>
                  <a:pt x="3144139" y="393191"/>
                </a:lnTo>
                <a:lnTo>
                  <a:pt x="1861947" y="393191"/>
                </a:lnTo>
                <a:lnTo>
                  <a:pt x="0" y="1574800"/>
                </a:lnTo>
                <a:lnTo>
                  <a:pt x="1284351" y="393191"/>
                </a:lnTo>
                <a:lnTo>
                  <a:pt x="964818" y="393191"/>
                </a:lnTo>
                <a:lnTo>
                  <a:pt x="939309" y="388042"/>
                </a:lnTo>
                <a:lnTo>
                  <a:pt x="918479" y="373999"/>
                </a:lnTo>
                <a:lnTo>
                  <a:pt x="904436" y="353169"/>
                </a:lnTo>
                <a:lnTo>
                  <a:pt x="899287" y="327660"/>
                </a:lnTo>
                <a:lnTo>
                  <a:pt x="899287" y="229362"/>
                </a:lnTo>
                <a:lnTo>
                  <a:pt x="899287" y="65532"/>
                </a:lnTo>
                <a:close/>
              </a:path>
            </a:pathLst>
          </a:custGeom>
          <a:ln w="6096">
            <a:solidFill>
              <a:srgbClr val="6FAC46"/>
            </a:solidFill>
          </a:ln>
        </p:spPr>
        <p:txBody>
          <a:bodyPr wrap="square" lIns="0" tIns="0" rIns="0" bIns="0" rtlCol="0"/>
          <a:lstStyle/>
          <a:p>
            <a:endParaRPr sz="1803"/>
          </a:p>
        </p:txBody>
      </p:sp>
      <p:sp>
        <p:nvSpPr>
          <p:cNvPr id="9" name="object 9"/>
          <p:cNvSpPr/>
          <p:nvPr/>
        </p:nvSpPr>
        <p:spPr>
          <a:xfrm>
            <a:off x="6046875" y="3012419"/>
            <a:ext cx="2932008" cy="1152242"/>
          </a:xfrm>
          <a:prstGeom prst="rect">
            <a:avLst/>
          </a:prstGeom>
          <a:blipFill>
            <a:blip r:embed="rId4" cstate="print"/>
            <a:stretch>
              <a:fillRect/>
            </a:stretch>
          </a:blipFill>
        </p:spPr>
        <p:txBody>
          <a:bodyPr wrap="square" lIns="0" tIns="0" rIns="0" bIns="0" rtlCol="0"/>
          <a:lstStyle/>
          <a:p>
            <a:endParaRPr sz="1803"/>
          </a:p>
        </p:txBody>
      </p:sp>
      <p:sp>
        <p:nvSpPr>
          <p:cNvPr id="10" name="object 10"/>
          <p:cNvSpPr/>
          <p:nvPr/>
        </p:nvSpPr>
        <p:spPr>
          <a:xfrm>
            <a:off x="6046876" y="3012419"/>
            <a:ext cx="2932135" cy="1152751"/>
          </a:xfrm>
          <a:custGeom>
            <a:avLst/>
            <a:gdLst/>
            <a:ahLst/>
            <a:cxnLst/>
            <a:rect l="l" t="t" r="r" b="b"/>
            <a:pathLst>
              <a:path w="2926715" h="1150620">
                <a:moveTo>
                  <a:pt x="671068" y="65532"/>
                </a:moveTo>
                <a:lnTo>
                  <a:pt x="676217" y="40022"/>
                </a:lnTo>
                <a:lnTo>
                  <a:pt x="690260" y="19192"/>
                </a:lnTo>
                <a:lnTo>
                  <a:pt x="711090" y="5149"/>
                </a:lnTo>
                <a:lnTo>
                  <a:pt x="736600" y="0"/>
                </a:lnTo>
                <a:lnTo>
                  <a:pt x="1046988" y="0"/>
                </a:lnTo>
                <a:lnTo>
                  <a:pt x="1610868" y="0"/>
                </a:lnTo>
                <a:lnTo>
                  <a:pt x="2861055" y="0"/>
                </a:lnTo>
                <a:lnTo>
                  <a:pt x="2886565" y="5149"/>
                </a:lnTo>
                <a:lnTo>
                  <a:pt x="2907395" y="19192"/>
                </a:lnTo>
                <a:lnTo>
                  <a:pt x="2921438" y="40022"/>
                </a:lnTo>
                <a:lnTo>
                  <a:pt x="2926588" y="65532"/>
                </a:lnTo>
                <a:lnTo>
                  <a:pt x="2926588" y="229362"/>
                </a:lnTo>
                <a:lnTo>
                  <a:pt x="2926588" y="327660"/>
                </a:lnTo>
                <a:lnTo>
                  <a:pt x="2921438" y="353169"/>
                </a:lnTo>
                <a:lnTo>
                  <a:pt x="2907395" y="373999"/>
                </a:lnTo>
                <a:lnTo>
                  <a:pt x="2886565" y="388042"/>
                </a:lnTo>
                <a:lnTo>
                  <a:pt x="2861055" y="393192"/>
                </a:lnTo>
                <a:lnTo>
                  <a:pt x="1610868" y="393192"/>
                </a:lnTo>
                <a:lnTo>
                  <a:pt x="0" y="1150112"/>
                </a:lnTo>
                <a:lnTo>
                  <a:pt x="1046988" y="393192"/>
                </a:lnTo>
                <a:lnTo>
                  <a:pt x="736600" y="393192"/>
                </a:lnTo>
                <a:lnTo>
                  <a:pt x="711090" y="388042"/>
                </a:lnTo>
                <a:lnTo>
                  <a:pt x="690260" y="373999"/>
                </a:lnTo>
                <a:lnTo>
                  <a:pt x="676217" y="353169"/>
                </a:lnTo>
                <a:lnTo>
                  <a:pt x="671068" y="327660"/>
                </a:lnTo>
                <a:lnTo>
                  <a:pt x="671068" y="229362"/>
                </a:lnTo>
                <a:lnTo>
                  <a:pt x="671068" y="65532"/>
                </a:lnTo>
                <a:close/>
              </a:path>
            </a:pathLst>
          </a:custGeom>
          <a:ln w="6096">
            <a:solidFill>
              <a:srgbClr val="EC7C30"/>
            </a:solidFill>
          </a:ln>
        </p:spPr>
        <p:txBody>
          <a:bodyPr wrap="square" lIns="0" tIns="0" rIns="0" bIns="0" rtlCol="0"/>
          <a:lstStyle/>
          <a:p>
            <a:endParaRPr sz="1803"/>
          </a:p>
        </p:txBody>
      </p:sp>
      <p:sp>
        <p:nvSpPr>
          <p:cNvPr id="14" name="object 14"/>
          <p:cNvSpPr/>
          <p:nvPr/>
        </p:nvSpPr>
        <p:spPr>
          <a:xfrm>
            <a:off x="3878278" y="1606216"/>
            <a:ext cx="4062619" cy="1964511"/>
          </a:xfrm>
          <a:custGeom>
            <a:avLst/>
            <a:gdLst/>
            <a:ahLst/>
            <a:cxnLst/>
            <a:rect l="l" t="t" r="r" b="b"/>
            <a:pathLst>
              <a:path w="4055110" h="1960879">
                <a:moveTo>
                  <a:pt x="2347976" y="621791"/>
                </a:moveTo>
                <a:lnTo>
                  <a:pt x="1616456" y="621791"/>
                </a:lnTo>
                <a:lnTo>
                  <a:pt x="0" y="1960372"/>
                </a:lnTo>
                <a:lnTo>
                  <a:pt x="2347976" y="621791"/>
                </a:lnTo>
                <a:close/>
              </a:path>
              <a:path w="4055110" h="1960879">
                <a:moveTo>
                  <a:pt x="3951224" y="0"/>
                </a:moveTo>
                <a:lnTo>
                  <a:pt x="1232408" y="0"/>
                </a:lnTo>
                <a:lnTo>
                  <a:pt x="1192051" y="8137"/>
                </a:lnTo>
                <a:lnTo>
                  <a:pt x="1159113" y="30337"/>
                </a:lnTo>
                <a:lnTo>
                  <a:pt x="1136913" y="63275"/>
                </a:lnTo>
                <a:lnTo>
                  <a:pt x="1128776" y="103631"/>
                </a:lnTo>
                <a:lnTo>
                  <a:pt x="1128776" y="518160"/>
                </a:lnTo>
                <a:lnTo>
                  <a:pt x="1136913" y="558516"/>
                </a:lnTo>
                <a:lnTo>
                  <a:pt x="1159113" y="591454"/>
                </a:lnTo>
                <a:lnTo>
                  <a:pt x="1192051" y="613654"/>
                </a:lnTo>
                <a:lnTo>
                  <a:pt x="1232408" y="621791"/>
                </a:lnTo>
                <a:lnTo>
                  <a:pt x="3951224" y="621791"/>
                </a:lnTo>
                <a:lnTo>
                  <a:pt x="3991580" y="613654"/>
                </a:lnTo>
                <a:lnTo>
                  <a:pt x="4024518" y="591454"/>
                </a:lnTo>
                <a:lnTo>
                  <a:pt x="4046718" y="558516"/>
                </a:lnTo>
                <a:lnTo>
                  <a:pt x="4054856" y="518160"/>
                </a:lnTo>
                <a:lnTo>
                  <a:pt x="4054856" y="103631"/>
                </a:lnTo>
                <a:lnTo>
                  <a:pt x="4046718" y="63275"/>
                </a:lnTo>
                <a:lnTo>
                  <a:pt x="4024518" y="30337"/>
                </a:lnTo>
                <a:lnTo>
                  <a:pt x="3991580" y="8137"/>
                </a:lnTo>
                <a:lnTo>
                  <a:pt x="3951224" y="0"/>
                </a:lnTo>
                <a:close/>
              </a:path>
            </a:pathLst>
          </a:custGeom>
          <a:solidFill>
            <a:srgbClr val="EBF8ED"/>
          </a:solidFill>
        </p:spPr>
        <p:txBody>
          <a:bodyPr wrap="square" lIns="0" tIns="0" rIns="0" bIns="0" rtlCol="0"/>
          <a:lstStyle/>
          <a:p>
            <a:endParaRPr sz="1803"/>
          </a:p>
        </p:txBody>
      </p:sp>
      <p:sp>
        <p:nvSpPr>
          <p:cNvPr id="15" name="object 15"/>
          <p:cNvSpPr/>
          <p:nvPr/>
        </p:nvSpPr>
        <p:spPr>
          <a:xfrm>
            <a:off x="3878278" y="1606216"/>
            <a:ext cx="4062619" cy="1964511"/>
          </a:xfrm>
          <a:custGeom>
            <a:avLst/>
            <a:gdLst/>
            <a:ahLst/>
            <a:cxnLst/>
            <a:rect l="l" t="t" r="r" b="b"/>
            <a:pathLst>
              <a:path w="4055110" h="1960879">
                <a:moveTo>
                  <a:pt x="1128776" y="103631"/>
                </a:moveTo>
                <a:lnTo>
                  <a:pt x="1136913" y="63275"/>
                </a:lnTo>
                <a:lnTo>
                  <a:pt x="1159113" y="30337"/>
                </a:lnTo>
                <a:lnTo>
                  <a:pt x="1192051" y="8137"/>
                </a:lnTo>
                <a:lnTo>
                  <a:pt x="1232408" y="0"/>
                </a:lnTo>
                <a:lnTo>
                  <a:pt x="1616456" y="0"/>
                </a:lnTo>
                <a:lnTo>
                  <a:pt x="2347976" y="0"/>
                </a:lnTo>
                <a:lnTo>
                  <a:pt x="3951224" y="0"/>
                </a:lnTo>
                <a:lnTo>
                  <a:pt x="3991580" y="8137"/>
                </a:lnTo>
                <a:lnTo>
                  <a:pt x="4024518" y="30337"/>
                </a:lnTo>
                <a:lnTo>
                  <a:pt x="4046718" y="63275"/>
                </a:lnTo>
                <a:lnTo>
                  <a:pt x="4054856" y="103631"/>
                </a:lnTo>
                <a:lnTo>
                  <a:pt x="4054856" y="362712"/>
                </a:lnTo>
                <a:lnTo>
                  <a:pt x="4054856" y="518160"/>
                </a:lnTo>
                <a:lnTo>
                  <a:pt x="4046718" y="558516"/>
                </a:lnTo>
                <a:lnTo>
                  <a:pt x="4024518" y="591454"/>
                </a:lnTo>
                <a:lnTo>
                  <a:pt x="3991580" y="613654"/>
                </a:lnTo>
                <a:lnTo>
                  <a:pt x="3951224" y="621791"/>
                </a:lnTo>
                <a:lnTo>
                  <a:pt x="2347976" y="621791"/>
                </a:lnTo>
                <a:lnTo>
                  <a:pt x="0" y="1960372"/>
                </a:lnTo>
                <a:lnTo>
                  <a:pt x="1616456" y="621791"/>
                </a:lnTo>
                <a:lnTo>
                  <a:pt x="1232408" y="621791"/>
                </a:lnTo>
                <a:lnTo>
                  <a:pt x="1192051" y="613654"/>
                </a:lnTo>
                <a:lnTo>
                  <a:pt x="1159113" y="591454"/>
                </a:lnTo>
                <a:lnTo>
                  <a:pt x="1136913" y="558516"/>
                </a:lnTo>
                <a:lnTo>
                  <a:pt x="1128776" y="518160"/>
                </a:lnTo>
                <a:lnTo>
                  <a:pt x="1128776" y="362712"/>
                </a:lnTo>
                <a:lnTo>
                  <a:pt x="1128776" y="103631"/>
                </a:lnTo>
                <a:close/>
              </a:path>
            </a:pathLst>
          </a:custGeom>
          <a:ln w="6096">
            <a:solidFill>
              <a:srgbClr val="6FAC46"/>
            </a:solidFill>
          </a:ln>
        </p:spPr>
        <p:txBody>
          <a:bodyPr wrap="square" lIns="0" tIns="0" rIns="0" bIns="0" rtlCol="0"/>
          <a:lstStyle/>
          <a:p>
            <a:endParaRPr sz="1803"/>
          </a:p>
        </p:txBody>
      </p:sp>
      <p:sp>
        <p:nvSpPr>
          <p:cNvPr id="16" name="object 16"/>
          <p:cNvSpPr txBox="1"/>
          <p:nvPr/>
        </p:nvSpPr>
        <p:spPr>
          <a:xfrm>
            <a:off x="5238933" y="1648790"/>
            <a:ext cx="3631928" cy="1684594"/>
          </a:xfrm>
          <a:prstGeom prst="rect">
            <a:avLst/>
          </a:prstGeom>
        </p:spPr>
        <p:txBody>
          <a:bodyPr vert="horz" wrap="square" lIns="0" tIns="12087" rIns="0" bIns="0" rtlCol="0">
            <a:spAutoFit/>
          </a:bodyPr>
          <a:lstStyle/>
          <a:p>
            <a:pPr marL="12724">
              <a:spcBef>
                <a:spcPts val="95"/>
              </a:spcBef>
            </a:pPr>
            <a:r>
              <a:rPr sz="1603" spc="-5">
                <a:latin typeface="Calibri"/>
                <a:cs typeface="Calibri"/>
              </a:rPr>
              <a:t>no </a:t>
            </a:r>
            <a:r>
              <a:rPr sz="1603" spc="-10">
                <a:latin typeface="Calibri"/>
                <a:cs typeface="Calibri"/>
              </a:rPr>
              <a:t>need to </a:t>
            </a:r>
            <a:r>
              <a:rPr sz="1603" spc="-5">
                <a:latin typeface="Calibri"/>
                <a:cs typeface="Calibri"/>
              </a:rPr>
              <a:t>use all this </a:t>
            </a:r>
            <a:r>
              <a:rPr sz="1603" spc="-10">
                <a:latin typeface="Calibri"/>
                <a:cs typeface="Calibri"/>
              </a:rPr>
              <a:t>data</a:t>
            </a:r>
            <a:r>
              <a:rPr sz="1603">
                <a:latin typeface="Calibri"/>
                <a:cs typeface="Calibri"/>
              </a:rPr>
              <a:t> </a:t>
            </a:r>
            <a:r>
              <a:rPr sz="1603" spc="-10">
                <a:latin typeface="Calibri"/>
                <a:cs typeface="Calibri"/>
              </a:rPr>
              <a:t>to</a:t>
            </a:r>
            <a:endParaRPr sz="1603">
              <a:latin typeface="Calibri"/>
              <a:cs typeface="Calibri"/>
            </a:endParaRPr>
          </a:p>
          <a:p>
            <a:pPr marL="97976">
              <a:spcBef>
                <a:spcPts val="5"/>
              </a:spcBef>
            </a:pPr>
            <a:r>
              <a:rPr sz="1603" spc="-5">
                <a:latin typeface="Calibri"/>
                <a:cs typeface="Calibri"/>
              </a:rPr>
              <a:t>learn </a:t>
            </a:r>
            <a:r>
              <a:rPr sz="1603" spc="-10">
                <a:latin typeface="Calibri"/>
                <a:cs typeface="Calibri"/>
              </a:rPr>
              <a:t>good </a:t>
            </a:r>
            <a:r>
              <a:rPr sz="1603" spc="-5">
                <a:latin typeface="Calibri"/>
                <a:cs typeface="Calibri"/>
              </a:rPr>
              <a:t>enough</a:t>
            </a:r>
            <a:r>
              <a:rPr sz="1603" spc="30">
                <a:latin typeface="Calibri"/>
                <a:cs typeface="Calibri"/>
              </a:rPr>
              <a:t> </a:t>
            </a:r>
            <a:r>
              <a:rPr sz="1603" spc="-15">
                <a:latin typeface="Calibri"/>
                <a:cs typeface="Calibri"/>
              </a:rPr>
              <a:t>answers</a:t>
            </a:r>
            <a:endParaRPr sz="1603">
              <a:latin typeface="Calibri"/>
              <a:cs typeface="Calibri"/>
            </a:endParaRPr>
          </a:p>
          <a:p>
            <a:pPr>
              <a:lnSpc>
                <a:spcPct val="100000"/>
              </a:lnSpc>
            </a:pPr>
            <a:endParaRPr sz="1603">
              <a:latin typeface="Calibri"/>
              <a:cs typeface="Calibri"/>
            </a:endParaRPr>
          </a:p>
          <a:p>
            <a:pPr marL="914228">
              <a:spcBef>
                <a:spcPts val="1302"/>
              </a:spcBef>
            </a:pPr>
            <a:r>
              <a:rPr sz="1603" spc="-5">
                <a:latin typeface="Calibri"/>
                <a:cs typeface="Calibri"/>
              </a:rPr>
              <a:t>enough </a:t>
            </a:r>
            <a:r>
              <a:rPr sz="1603" spc="-15">
                <a:latin typeface="Calibri"/>
                <a:cs typeface="Calibri"/>
              </a:rPr>
              <a:t>data </a:t>
            </a:r>
            <a:r>
              <a:rPr sz="1603" spc="-10">
                <a:latin typeface="Calibri"/>
                <a:cs typeface="Calibri"/>
              </a:rPr>
              <a:t>to</a:t>
            </a:r>
            <a:r>
              <a:rPr sz="1603">
                <a:latin typeface="Calibri"/>
                <a:cs typeface="Calibri"/>
              </a:rPr>
              <a:t> </a:t>
            </a:r>
            <a:r>
              <a:rPr sz="1603" spc="-10">
                <a:latin typeface="Calibri"/>
                <a:cs typeface="Calibri"/>
              </a:rPr>
              <a:t>train</a:t>
            </a:r>
            <a:endParaRPr sz="1603">
              <a:latin typeface="Calibri"/>
              <a:cs typeface="Calibri"/>
            </a:endParaRPr>
          </a:p>
          <a:p>
            <a:pPr>
              <a:spcBef>
                <a:spcPts val="25"/>
              </a:spcBef>
            </a:pPr>
            <a:endParaRPr sz="1703">
              <a:latin typeface="Calibri"/>
              <a:cs typeface="Calibri"/>
            </a:endParaRPr>
          </a:p>
          <a:p>
            <a:pPr marL="1601332">
              <a:spcBef>
                <a:spcPts val="5"/>
              </a:spcBef>
            </a:pPr>
            <a:r>
              <a:rPr sz="1603" spc="-10">
                <a:latin typeface="Calibri"/>
                <a:cs typeface="Calibri"/>
              </a:rPr>
              <a:t>not </a:t>
            </a:r>
            <a:r>
              <a:rPr sz="1603" spc="-5">
                <a:latin typeface="Calibri"/>
                <a:cs typeface="Calibri"/>
              </a:rPr>
              <a:t>enough </a:t>
            </a:r>
            <a:r>
              <a:rPr sz="1603" spc="-15">
                <a:latin typeface="Calibri"/>
                <a:cs typeface="Calibri"/>
              </a:rPr>
              <a:t>data </a:t>
            </a:r>
            <a:r>
              <a:rPr sz="1603" spc="-10">
                <a:latin typeface="Calibri"/>
                <a:cs typeface="Calibri"/>
              </a:rPr>
              <a:t>to train</a:t>
            </a:r>
            <a:endParaRPr sz="1603">
              <a:latin typeface="Calibri"/>
              <a:cs typeface="Calibri"/>
            </a:endParaRPr>
          </a:p>
        </p:txBody>
      </p:sp>
      <p:sp>
        <p:nvSpPr>
          <p:cNvPr id="17" name="Title 1">
            <a:extLst>
              <a:ext uri="{FF2B5EF4-FFF2-40B4-BE49-F238E27FC236}">
                <a16:creationId xmlns:a16="http://schemas.microsoft.com/office/drawing/2014/main" id="{F5382178-12AA-ED4A-6DC8-8FDE53416A13}"/>
              </a:ext>
            </a:extLst>
          </p:cNvPr>
          <p:cNvSpPr txBox="1">
            <a:spLocks/>
          </p:cNvSpPr>
          <p:nvPr/>
        </p:nvSpPr>
        <p:spPr>
          <a:xfrm>
            <a:off x="615950" y="328715"/>
            <a:ext cx="10526554" cy="5972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spc="-15" dirty="0">
                <a:latin typeface="Verdana" panose="020B0604030504040204" pitchFamily="34" charset="0"/>
                <a:ea typeface="Verdana" panose="020B0604030504040204" pitchFamily="34" charset="0"/>
              </a:rPr>
              <a:t>Harness Data, the scalable way</a:t>
            </a:r>
            <a:endParaRPr lang="en-US" sz="3600" dirty="0">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63EE9C-7033-47CB-A5A1-DF6D4B60A95F}"/>
              </a:ext>
            </a:extLst>
          </p:cNvPr>
          <p:cNvPicPr>
            <a:picLocks noChangeAspect="1"/>
          </p:cNvPicPr>
          <p:nvPr/>
        </p:nvPicPr>
        <p:blipFill>
          <a:blip r:embed="rId3"/>
          <a:stretch>
            <a:fillRect/>
          </a:stretch>
        </p:blipFill>
        <p:spPr>
          <a:xfrm>
            <a:off x="536833" y="1574799"/>
            <a:ext cx="5358048" cy="1537339"/>
          </a:xfrm>
          <a:prstGeom prst="rect">
            <a:avLst/>
          </a:prstGeom>
        </p:spPr>
      </p:pic>
      <p:sp>
        <p:nvSpPr>
          <p:cNvPr id="5" name="Title 1">
            <a:extLst>
              <a:ext uri="{FF2B5EF4-FFF2-40B4-BE49-F238E27FC236}">
                <a16:creationId xmlns:a16="http://schemas.microsoft.com/office/drawing/2014/main" id="{BCC4C6A0-D7C7-4104-BAAB-7094FAFF65CC}"/>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Recent ML breakthroughs</a:t>
            </a:r>
          </a:p>
        </p:txBody>
      </p:sp>
      <p:pic>
        <p:nvPicPr>
          <p:cNvPr id="8" name="object 3">
            <a:extLst>
              <a:ext uri="{FF2B5EF4-FFF2-40B4-BE49-F238E27FC236}">
                <a16:creationId xmlns:a16="http://schemas.microsoft.com/office/drawing/2014/main" id="{D7D653B5-B435-26C4-EDD4-1CD3625CF261}"/>
              </a:ext>
            </a:extLst>
          </p:cNvPr>
          <p:cNvPicPr/>
          <p:nvPr/>
        </p:nvPicPr>
        <p:blipFill>
          <a:blip r:embed="rId4" cstate="print"/>
          <a:stretch>
            <a:fillRect/>
          </a:stretch>
        </p:blipFill>
        <p:spPr>
          <a:xfrm>
            <a:off x="998357" y="3758563"/>
            <a:ext cx="4435000" cy="2496272"/>
          </a:xfrm>
          <a:prstGeom prst="rect">
            <a:avLst/>
          </a:prstGeom>
        </p:spPr>
      </p:pic>
      <p:pic>
        <p:nvPicPr>
          <p:cNvPr id="9" name="Picture 2" descr="Image">
            <a:extLst>
              <a:ext uri="{FF2B5EF4-FFF2-40B4-BE49-F238E27FC236}">
                <a16:creationId xmlns:a16="http://schemas.microsoft.com/office/drawing/2014/main" id="{0BA92642-AC94-22F0-836D-8E0DF693300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1919" y="3472664"/>
            <a:ext cx="4127881" cy="5856304"/>
          </a:xfrm>
          <a:prstGeom prst="rect">
            <a:avLst/>
          </a:prstGeom>
          <a:noFill/>
          <a:extLst>
            <a:ext uri="{909E8E84-426E-40DD-AFC4-6F175D3DCCD1}">
              <a14:hiddenFill xmlns:a14="http://schemas.microsoft.com/office/drawing/2010/main">
                <a:solidFill>
                  <a:srgbClr val="FFFFFF"/>
                </a:solidFill>
              </a14:hiddenFill>
            </a:ext>
          </a:extLst>
        </p:spPr>
      </p:pic>
      <p:pic>
        <p:nvPicPr>
          <p:cNvPr id="7" name="object 3">
            <a:extLst>
              <a:ext uri="{FF2B5EF4-FFF2-40B4-BE49-F238E27FC236}">
                <a16:creationId xmlns:a16="http://schemas.microsoft.com/office/drawing/2014/main" id="{E853BB89-C10D-AB29-B0AD-C47713F99C29}"/>
              </a:ext>
            </a:extLst>
          </p:cNvPr>
          <p:cNvPicPr/>
          <p:nvPr/>
        </p:nvPicPr>
        <p:blipFill>
          <a:blip r:embed="rId6" cstate="print"/>
          <a:stretch>
            <a:fillRect/>
          </a:stretch>
        </p:blipFill>
        <p:spPr>
          <a:xfrm>
            <a:off x="6661150" y="1211570"/>
            <a:ext cx="4291608" cy="2384226"/>
          </a:xfrm>
          <a:prstGeom prst="rect">
            <a:avLst/>
          </a:prstGeom>
        </p:spPr>
      </p:pic>
    </p:spTree>
    <p:extLst>
      <p:ext uri="{BB962C8B-B14F-4D97-AF65-F5344CB8AC3E}">
        <p14:creationId xmlns:p14="http://schemas.microsoft.com/office/powerpoint/2010/main" val="358089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Content</a:t>
            </a:r>
          </a:p>
        </p:txBody>
      </p:sp>
      <p:pic>
        <p:nvPicPr>
          <p:cNvPr id="4" name="Image 3">
            <a:extLst>
              <a:ext uri="{FF2B5EF4-FFF2-40B4-BE49-F238E27FC236}">
                <a16:creationId xmlns:a16="http://schemas.microsoft.com/office/drawing/2014/main" id="{7B6AE034-3768-936F-F657-164BB2B2DCA2}"/>
              </a:ext>
            </a:extLst>
          </p:cNvPr>
          <p:cNvPicPr>
            <a:picLocks noChangeAspect="1"/>
          </p:cNvPicPr>
          <p:nvPr/>
        </p:nvPicPr>
        <p:blipFill>
          <a:blip r:embed="rId2"/>
          <a:stretch>
            <a:fillRect/>
          </a:stretch>
        </p:blipFill>
        <p:spPr>
          <a:xfrm>
            <a:off x="2453846" y="1326498"/>
            <a:ext cx="1893936" cy="1801057"/>
          </a:xfrm>
          <a:prstGeom prst="rect">
            <a:avLst/>
          </a:prstGeom>
        </p:spPr>
      </p:pic>
      <p:pic>
        <p:nvPicPr>
          <p:cNvPr id="6" name="Image 5">
            <a:extLst>
              <a:ext uri="{FF2B5EF4-FFF2-40B4-BE49-F238E27FC236}">
                <a16:creationId xmlns:a16="http://schemas.microsoft.com/office/drawing/2014/main" id="{77A9EC6A-656A-E96C-AE84-9CD278B947F6}"/>
              </a:ext>
            </a:extLst>
          </p:cNvPr>
          <p:cNvPicPr>
            <a:picLocks noChangeAspect="1"/>
          </p:cNvPicPr>
          <p:nvPr/>
        </p:nvPicPr>
        <p:blipFill>
          <a:blip r:embed="rId3"/>
          <a:stretch>
            <a:fillRect/>
          </a:stretch>
        </p:blipFill>
        <p:spPr>
          <a:xfrm>
            <a:off x="6724860" y="1742561"/>
            <a:ext cx="3096919" cy="1425674"/>
          </a:xfrm>
          <a:prstGeom prst="rect">
            <a:avLst/>
          </a:prstGeom>
        </p:spPr>
      </p:pic>
      <p:sp>
        <p:nvSpPr>
          <p:cNvPr id="7" name="object 2">
            <a:extLst>
              <a:ext uri="{FF2B5EF4-FFF2-40B4-BE49-F238E27FC236}">
                <a16:creationId xmlns:a16="http://schemas.microsoft.com/office/drawing/2014/main" id="{2FEBE578-2F49-8884-E157-C0DFEBF36A93}"/>
              </a:ext>
            </a:extLst>
          </p:cNvPr>
          <p:cNvSpPr txBox="1"/>
          <p:nvPr/>
        </p:nvSpPr>
        <p:spPr>
          <a:xfrm>
            <a:off x="2795817" y="3119231"/>
            <a:ext cx="5562599" cy="444352"/>
          </a:xfrm>
          <a:prstGeom prst="rect">
            <a:avLst/>
          </a:prstGeom>
        </p:spPr>
        <p:txBody>
          <a:bodyPr vert="horz" wrap="square" lIns="0" tIns="13335" rIns="0" bIns="0" rtlCol="0">
            <a:spAutoFit/>
          </a:bodyPr>
          <a:lstStyle/>
          <a:p>
            <a:pPr>
              <a:lnSpc>
                <a:spcPct val="100000"/>
              </a:lnSpc>
              <a:spcBef>
                <a:spcPts val="55"/>
              </a:spcBef>
            </a:pPr>
            <a:r>
              <a:rPr lang="fr-FR" sz="2800" dirty="0" err="1"/>
              <a:t>Tradeoffs</a:t>
            </a:r>
            <a:endParaRPr lang="fr-FR" sz="2800" dirty="0"/>
          </a:p>
        </p:txBody>
      </p:sp>
      <p:sp>
        <p:nvSpPr>
          <p:cNvPr id="8" name="object 2">
            <a:extLst>
              <a:ext uri="{FF2B5EF4-FFF2-40B4-BE49-F238E27FC236}">
                <a16:creationId xmlns:a16="http://schemas.microsoft.com/office/drawing/2014/main" id="{96652CCE-8032-7234-04D8-99E78299B616}"/>
              </a:ext>
            </a:extLst>
          </p:cNvPr>
          <p:cNvSpPr txBox="1"/>
          <p:nvPr/>
        </p:nvSpPr>
        <p:spPr>
          <a:xfrm>
            <a:off x="7391388" y="3110731"/>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More Data ?</a:t>
            </a:r>
          </a:p>
        </p:txBody>
      </p:sp>
      <p:sp>
        <p:nvSpPr>
          <p:cNvPr id="11" name="object 2">
            <a:extLst>
              <a:ext uri="{FF2B5EF4-FFF2-40B4-BE49-F238E27FC236}">
                <a16:creationId xmlns:a16="http://schemas.microsoft.com/office/drawing/2014/main" id="{739C4C25-3CEF-34E0-5789-153DB8ACB67F}"/>
              </a:ext>
            </a:extLst>
          </p:cNvPr>
          <p:cNvSpPr txBox="1"/>
          <p:nvPr/>
        </p:nvSpPr>
        <p:spPr>
          <a:xfrm>
            <a:off x="2795817" y="5755858"/>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Labelling</a:t>
            </a:r>
          </a:p>
        </p:txBody>
      </p:sp>
      <p:pic>
        <p:nvPicPr>
          <p:cNvPr id="13" name="Image 12">
            <a:extLst>
              <a:ext uri="{FF2B5EF4-FFF2-40B4-BE49-F238E27FC236}">
                <a16:creationId xmlns:a16="http://schemas.microsoft.com/office/drawing/2014/main" id="{6C28598C-515C-7CE8-9149-5177B2B9F4D3}"/>
              </a:ext>
            </a:extLst>
          </p:cNvPr>
          <p:cNvPicPr>
            <a:picLocks noChangeAspect="1"/>
          </p:cNvPicPr>
          <p:nvPr/>
        </p:nvPicPr>
        <p:blipFill>
          <a:blip r:embed="rId4"/>
          <a:stretch>
            <a:fillRect/>
          </a:stretch>
        </p:blipFill>
        <p:spPr>
          <a:xfrm>
            <a:off x="2351454" y="3941932"/>
            <a:ext cx="2098720" cy="1837061"/>
          </a:xfrm>
          <a:prstGeom prst="rect">
            <a:avLst/>
          </a:prstGeom>
        </p:spPr>
      </p:pic>
      <p:pic>
        <p:nvPicPr>
          <p:cNvPr id="30" name="Image 29">
            <a:extLst>
              <a:ext uri="{FF2B5EF4-FFF2-40B4-BE49-F238E27FC236}">
                <a16:creationId xmlns:a16="http://schemas.microsoft.com/office/drawing/2014/main" id="{7CA9B37E-F92C-553D-52B1-7D4496454FBE}"/>
              </a:ext>
            </a:extLst>
          </p:cNvPr>
          <p:cNvPicPr>
            <a:picLocks noChangeAspect="1"/>
          </p:cNvPicPr>
          <p:nvPr/>
        </p:nvPicPr>
        <p:blipFill>
          <a:blip r:embed="rId5"/>
          <a:stretch>
            <a:fillRect/>
          </a:stretch>
        </p:blipFill>
        <p:spPr>
          <a:xfrm>
            <a:off x="7494584" y="4274166"/>
            <a:ext cx="1733946" cy="975912"/>
          </a:xfrm>
          <a:prstGeom prst="rect">
            <a:avLst/>
          </a:prstGeom>
        </p:spPr>
      </p:pic>
      <p:pic>
        <p:nvPicPr>
          <p:cNvPr id="36" name="Image 35">
            <a:extLst>
              <a:ext uri="{FF2B5EF4-FFF2-40B4-BE49-F238E27FC236}">
                <a16:creationId xmlns:a16="http://schemas.microsoft.com/office/drawing/2014/main" id="{952B375C-72E3-1363-30EC-B88CCAE90373}"/>
              </a:ext>
            </a:extLst>
          </p:cNvPr>
          <p:cNvPicPr>
            <a:picLocks noChangeAspect="1"/>
          </p:cNvPicPr>
          <p:nvPr/>
        </p:nvPicPr>
        <p:blipFill>
          <a:blip r:embed="rId6"/>
          <a:stretch>
            <a:fillRect/>
          </a:stretch>
        </p:blipFill>
        <p:spPr>
          <a:xfrm>
            <a:off x="7220733" y="4210451"/>
            <a:ext cx="2275365" cy="1545407"/>
          </a:xfrm>
          <a:prstGeom prst="rect">
            <a:avLst/>
          </a:prstGeom>
        </p:spPr>
      </p:pic>
      <p:sp>
        <p:nvSpPr>
          <p:cNvPr id="37" name="object 2">
            <a:extLst>
              <a:ext uri="{FF2B5EF4-FFF2-40B4-BE49-F238E27FC236}">
                <a16:creationId xmlns:a16="http://schemas.microsoft.com/office/drawing/2014/main" id="{D2EA83CC-C8C0-51AA-0B7C-4F13D4BEEA8B}"/>
              </a:ext>
            </a:extLst>
          </p:cNvPr>
          <p:cNvSpPr txBox="1"/>
          <p:nvPr/>
        </p:nvSpPr>
        <p:spPr>
          <a:xfrm>
            <a:off x="7391388" y="5747534"/>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err="1"/>
              <a:t>Scaling</a:t>
            </a:r>
            <a:r>
              <a:rPr lang="fr-FR" sz="2800" dirty="0"/>
              <a:t> Tricks</a:t>
            </a:r>
          </a:p>
        </p:txBody>
      </p:sp>
      <p:cxnSp>
        <p:nvCxnSpPr>
          <p:cNvPr id="3" name="Connecteur droit avec flèche 2">
            <a:extLst>
              <a:ext uri="{FF2B5EF4-FFF2-40B4-BE49-F238E27FC236}">
                <a16:creationId xmlns:a16="http://schemas.microsoft.com/office/drawing/2014/main" id="{393A560F-676A-3D92-7DB2-1E146E40E452}"/>
              </a:ext>
            </a:extLst>
          </p:cNvPr>
          <p:cNvCxnSpPr>
            <a:cxnSpLocks/>
          </p:cNvCxnSpPr>
          <p:nvPr/>
        </p:nvCxnSpPr>
        <p:spPr>
          <a:xfrm flipV="1">
            <a:off x="8252363" y="4379912"/>
            <a:ext cx="212103" cy="115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54F2965A-6155-B241-EFD7-0262838C7AFD}"/>
              </a:ext>
            </a:extLst>
          </p:cNvPr>
          <p:cNvPicPr>
            <a:picLocks noChangeAspect="1"/>
          </p:cNvPicPr>
          <p:nvPr/>
        </p:nvPicPr>
        <p:blipFill>
          <a:blip r:embed="rId7"/>
          <a:stretch>
            <a:fillRect/>
          </a:stretch>
        </p:blipFill>
        <p:spPr>
          <a:xfrm>
            <a:off x="4276675" y="2775928"/>
            <a:ext cx="816928" cy="769472"/>
          </a:xfrm>
          <a:prstGeom prst="rect">
            <a:avLst/>
          </a:prstGeom>
        </p:spPr>
      </p:pic>
      <p:pic>
        <p:nvPicPr>
          <p:cNvPr id="5" name="Image 4">
            <a:extLst>
              <a:ext uri="{FF2B5EF4-FFF2-40B4-BE49-F238E27FC236}">
                <a16:creationId xmlns:a16="http://schemas.microsoft.com/office/drawing/2014/main" id="{98DA379A-7B7A-DE2B-40CE-D92F28EC2B47}"/>
              </a:ext>
            </a:extLst>
          </p:cNvPr>
          <p:cNvPicPr>
            <a:picLocks noChangeAspect="1"/>
          </p:cNvPicPr>
          <p:nvPr/>
        </p:nvPicPr>
        <p:blipFill>
          <a:blip r:embed="rId7"/>
          <a:stretch>
            <a:fillRect/>
          </a:stretch>
        </p:blipFill>
        <p:spPr>
          <a:xfrm>
            <a:off x="9280710" y="2775928"/>
            <a:ext cx="816928" cy="769472"/>
          </a:xfrm>
          <a:prstGeom prst="rect">
            <a:avLst/>
          </a:prstGeom>
        </p:spPr>
      </p:pic>
    </p:spTree>
    <p:extLst>
      <p:ext uri="{BB962C8B-B14F-4D97-AF65-F5344CB8AC3E}">
        <p14:creationId xmlns:p14="http://schemas.microsoft.com/office/powerpoint/2010/main" val="2977335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Labelling</a:t>
            </a:r>
          </a:p>
        </p:txBody>
      </p:sp>
      <p:pic>
        <p:nvPicPr>
          <p:cNvPr id="4" name="Image 3">
            <a:extLst>
              <a:ext uri="{FF2B5EF4-FFF2-40B4-BE49-F238E27FC236}">
                <a16:creationId xmlns:a16="http://schemas.microsoft.com/office/drawing/2014/main" id="{D4023E09-CF26-A126-34C4-95347BACF721}"/>
              </a:ext>
            </a:extLst>
          </p:cNvPr>
          <p:cNvPicPr>
            <a:picLocks noChangeAspect="1"/>
          </p:cNvPicPr>
          <p:nvPr/>
        </p:nvPicPr>
        <p:blipFill>
          <a:blip r:embed="rId3"/>
          <a:stretch>
            <a:fillRect/>
          </a:stretch>
        </p:blipFill>
        <p:spPr>
          <a:xfrm>
            <a:off x="3741854" y="1369150"/>
            <a:ext cx="4720992" cy="4132400"/>
          </a:xfrm>
          <a:prstGeom prst="rect">
            <a:avLst/>
          </a:prstGeom>
        </p:spPr>
      </p:pic>
    </p:spTree>
    <p:extLst>
      <p:ext uri="{BB962C8B-B14F-4D97-AF65-F5344CB8AC3E}">
        <p14:creationId xmlns:p14="http://schemas.microsoft.com/office/powerpoint/2010/main" val="662716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7CC81B-548F-4259-88F3-ACE5F6CDDE9A}"/>
              </a:ext>
            </a:extLst>
          </p:cNvPr>
          <p:cNvSpPr txBox="1">
            <a:spLocks/>
          </p:cNvSpPr>
          <p:nvPr/>
        </p:nvSpPr>
        <p:spPr>
          <a:xfrm>
            <a:off x="615950" y="328715"/>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Data Augmentation</a:t>
            </a:r>
          </a:p>
          <a:p>
            <a:endParaRPr lang="en-US" sz="3600" dirty="0">
              <a:latin typeface="Verdana" panose="020B0604030504040204" pitchFamily="34" charset="0"/>
              <a:ea typeface="Verdana" panose="020B0604030504040204" pitchFamily="34" charset="0"/>
            </a:endParaRPr>
          </a:p>
        </p:txBody>
      </p:sp>
      <p:sp>
        <p:nvSpPr>
          <p:cNvPr id="4" name="object 3">
            <a:extLst>
              <a:ext uri="{FF2B5EF4-FFF2-40B4-BE49-F238E27FC236}">
                <a16:creationId xmlns:a16="http://schemas.microsoft.com/office/drawing/2014/main" id="{6BB48724-FF8E-4A36-93FB-32ECDCB1D928}"/>
              </a:ext>
            </a:extLst>
          </p:cNvPr>
          <p:cNvSpPr txBox="1"/>
          <p:nvPr/>
        </p:nvSpPr>
        <p:spPr>
          <a:xfrm>
            <a:off x="692150" y="1180726"/>
            <a:ext cx="11430000" cy="646227"/>
          </a:xfrm>
          <a:prstGeom prst="rect">
            <a:avLst/>
          </a:prstGeom>
        </p:spPr>
        <p:txBody>
          <a:bodyPr vert="horz" wrap="square" lIns="0" tIns="12724" rIns="0" bIns="0" rtlCol="0" anchor="t">
            <a:spAutoFit/>
          </a:bodyPr>
          <a:lstStyle/>
          <a:p>
            <a:pPr marL="12065">
              <a:lnSpc>
                <a:spcPts val="2400"/>
              </a:lnSpc>
              <a:spcBef>
                <a:spcPts val="566"/>
              </a:spcBef>
              <a:tabLst>
                <a:tab pos="185772" algn="l"/>
              </a:tabLst>
            </a:pPr>
            <a:r>
              <a:rPr lang="fr-FR" sz="2800" spc="-35" dirty="0">
                <a:latin typeface="Calibri"/>
                <a:cs typeface="Calibri"/>
              </a:rPr>
              <a:t>Cheap </a:t>
            </a:r>
            <a:r>
              <a:rPr lang="fr-FR" sz="2800" spc="-35" dirty="0" err="1">
                <a:latin typeface="Calibri"/>
                <a:cs typeface="Calibri"/>
              </a:rPr>
              <a:t>ways</a:t>
            </a:r>
            <a:r>
              <a:rPr lang="fr-FR" sz="2800" spc="-35" dirty="0">
                <a:latin typeface="Calibri"/>
                <a:cs typeface="Calibri"/>
              </a:rPr>
              <a:t> to </a:t>
            </a:r>
            <a:r>
              <a:rPr lang="fr-FR" sz="2800" spc="-35" dirty="0" err="1">
                <a:latin typeface="Calibri"/>
                <a:cs typeface="Calibri"/>
              </a:rPr>
              <a:t>get</a:t>
            </a:r>
            <a:r>
              <a:rPr lang="fr-FR" sz="2800" spc="-35" dirty="0">
                <a:latin typeface="Calibri"/>
                <a:cs typeface="Calibri"/>
              </a:rPr>
              <a:t> more </a:t>
            </a:r>
            <a:r>
              <a:rPr lang="fr-FR" sz="2800" spc="-35" dirty="0" err="1">
                <a:latin typeface="Calibri"/>
                <a:cs typeface="Calibri"/>
              </a:rPr>
              <a:t>labelled</a:t>
            </a:r>
            <a:r>
              <a:rPr lang="fr-FR" sz="2800" spc="-35" dirty="0">
                <a:latin typeface="Calibri"/>
                <a:cs typeface="Calibri"/>
              </a:rPr>
              <a:t> data !</a:t>
            </a:r>
            <a:br>
              <a:rPr lang="fr-FR" sz="2800" spc="-35" dirty="0">
                <a:latin typeface="Calibri"/>
                <a:cs typeface="Calibri"/>
              </a:rPr>
            </a:br>
            <a:r>
              <a:rPr lang="fr-FR" sz="2800" spc="-35" dirty="0">
                <a:latin typeface="Calibri"/>
                <a:cs typeface="Calibri"/>
              </a:rPr>
              <a:t>Can </a:t>
            </a:r>
            <a:r>
              <a:rPr lang="fr-FR" sz="2800" spc="-35" dirty="0" err="1">
                <a:latin typeface="Calibri"/>
                <a:cs typeface="Calibri"/>
              </a:rPr>
              <a:t>you</a:t>
            </a:r>
            <a:r>
              <a:rPr lang="fr-FR" sz="2800" spc="-35" dirty="0">
                <a:latin typeface="Calibri"/>
                <a:cs typeface="Calibri"/>
              </a:rPr>
              <a:t> </a:t>
            </a:r>
            <a:r>
              <a:rPr lang="fr-FR" sz="2800" spc="-35" dirty="0" err="1">
                <a:latin typeface="Calibri"/>
                <a:cs typeface="Calibri"/>
              </a:rPr>
              <a:t>find</a:t>
            </a:r>
            <a:r>
              <a:rPr lang="fr-FR" sz="2800" spc="-35" dirty="0">
                <a:latin typeface="Calibri"/>
                <a:cs typeface="Calibri"/>
              </a:rPr>
              <a:t> </a:t>
            </a:r>
            <a:r>
              <a:rPr lang="fr-FR" sz="2800" spc="-35" dirty="0" err="1">
                <a:latin typeface="Calibri"/>
                <a:cs typeface="Calibri"/>
              </a:rPr>
              <a:t>some</a:t>
            </a:r>
            <a:r>
              <a:rPr lang="fr-FR" sz="2800" spc="-35" dirty="0">
                <a:latin typeface="Calibri"/>
                <a:cs typeface="Calibri"/>
              </a:rPr>
              <a:t> </a:t>
            </a:r>
            <a:r>
              <a:rPr lang="fr-FR" sz="2800" spc="-35" dirty="0" err="1">
                <a:latin typeface="Calibri"/>
                <a:cs typeface="Calibri"/>
              </a:rPr>
              <a:t>other</a:t>
            </a:r>
            <a:r>
              <a:rPr lang="fr-FR" sz="2800" spc="-35" dirty="0">
                <a:latin typeface="Calibri"/>
                <a:cs typeface="Calibri"/>
              </a:rPr>
              <a:t> </a:t>
            </a:r>
            <a:r>
              <a:rPr lang="fr-FR" sz="2800" spc="-35" dirty="0" err="1">
                <a:latin typeface="Calibri"/>
                <a:cs typeface="Calibri"/>
              </a:rPr>
              <a:t>ways</a:t>
            </a:r>
            <a:r>
              <a:rPr lang="fr-FR" sz="2800" spc="-35" dirty="0">
                <a:latin typeface="Calibri"/>
                <a:cs typeface="Calibri"/>
              </a:rPr>
              <a:t> ?</a:t>
            </a:r>
          </a:p>
        </p:txBody>
      </p:sp>
      <p:sp>
        <p:nvSpPr>
          <p:cNvPr id="2" name="object 3">
            <a:extLst>
              <a:ext uri="{FF2B5EF4-FFF2-40B4-BE49-F238E27FC236}">
                <a16:creationId xmlns:a16="http://schemas.microsoft.com/office/drawing/2014/main" id="{9ABE5EBA-A4F2-0173-FCAF-88600CA9566E}"/>
              </a:ext>
            </a:extLst>
          </p:cNvPr>
          <p:cNvSpPr txBox="1"/>
          <p:nvPr/>
        </p:nvSpPr>
        <p:spPr>
          <a:xfrm>
            <a:off x="692150" y="2169220"/>
            <a:ext cx="11430000" cy="338450"/>
          </a:xfrm>
          <a:prstGeom prst="rect">
            <a:avLst/>
          </a:prstGeom>
        </p:spPr>
        <p:txBody>
          <a:bodyPr vert="horz" wrap="square" lIns="0" tIns="12724" rIns="0" bIns="0" rtlCol="0" anchor="t">
            <a:spAutoFit/>
          </a:bodyPr>
          <a:lstStyle/>
          <a:p>
            <a:pPr marL="12065">
              <a:lnSpc>
                <a:spcPts val="2400"/>
              </a:lnSpc>
              <a:spcBef>
                <a:spcPts val="566"/>
              </a:spcBef>
              <a:tabLst>
                <a:tab pos="185772" algn="l"/>
              </a:tabLst>
            </a:pPr>
            <a:r>
              <a:rPr lang="fr-FR" sz="2800" b="1" spc="-35" dirty="0" err="1">
                <a:latin typeface="Calibri"/>
                <a:cs typeface="Calibri"/>
              </a:rPr>
              <a:t>Dataset</a:t>
            </a:r>
            <a:endParaRPr lang="fr-FR" sz="2800" b="1" spc="-35" dirty="0">
              <a:latin typeface="Calibri"/>
              <a:cs typeface="Calibri"/>
            </a:endParaRPr>
          </a:p>
        </p:txBody>
      </p:sp>
      <p:sp>
        <p:nvSpPr>
          <p:cNvPr id="6" name="object 3">
            <a:extLst>
              <a:ext uri="{FF2B5EF4-FFF2-40B4-BE49-F238E27FC236}">
                <a16:creationId xmlns:a16="http://schemas.microsoft.com/office/drawing/2014/main" id="{916ABF3B-A692-44CD-41B3-BE5968A8EB05}"/>
              </a:ext>
            </a:extLst>
          </p:cNvPr>
          <p:cNvSpPr txBox="1"/>
          <p:nvPr/>
        </p:nvSpPr>
        <p:spPr>
          <a:xfrm>
            <a:off x="6489700" y="2158772"/>
            <a:ext cx="3313206" cy="338450"/>
          </a:xfrm>
          <a:prstGeom prst="rect">
            <a:avLst/>
          </a:prstGeom>
        </p:spPr>
        <p:txBody>
          <a:bodyPr vert="horz" wrap="square" lIns="0" tIns="12724" rIns="0" bIns="0" rtlCol="0" anchor="t">
            <a:spAutoFit/>
          </a:bodyPr>
          <a:lstStyle/>
          <a:p>
            <a:pPr marL="12065">
              <a:lnSpc>
                <a:spcPts val="2400"/>
              </a:lnSpc>
              <a:spcBef>
                <a:spcPts val="566"/>
              </a:spcBef>
              <a:tabLst>
                <a:tab pos="185772" algn="l"/>
              </a:tabLst>
            </a:pPr>
            <a:r>
              <a:rPr lang="fr-FR" sz="2800" b="1" spc="-35" dirty="0">
                <a:latin typeface="Calibri"/>
                <a:cs typeface="Calibri"/>
              </a:rPr>
              <a:t>Cheap Trick</a:t>
            </a:r>
          </a:p>
        </p:txBody>
      </p:sp>
      <p:sp>
        <p:nvSpPr>
          <p:cNvPr id="8" name="Rectangle : coins arrondis 7">
            <a:extLst>
              <a:ext uri="{FF2B5EF4-FFF2-40B4-BE49-F238E27FC236}">
                <a16:creationId xmlns:a16="http://schemas.microsoft.com/office/drawing/2014/main" id="{5773C148-E610-004A-41A3-B247B13B70C0}"/>
              </a:ext>
            </a:extLst>
          </p:cNvPr>
          <p:cNvSpPr/>
          <p:nvPr/>
        </p:nvSpPr>
        <p:spPr>
          <a:xfrm>
            <a:off x="692150" y="2759990"/>
            <a:ext cx="5246968" cy="642969"/>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n>
                  <a:solidFill>
                    <a:schemeClr val="tx1"/>
                  </a:solidFill>
                </a:ln>
                <a:solidFill>
                  <a:schemeClr val="tx1"/>
                </a:solidFill>
              </a:rPr>
              <a:t>Image</a:t>
            </a:r>
          </a:p>
        </p:txBody>
      </p:sp>
      <p:sp>
        <p:nvSpPr>
          <p:cNvPr id="9" name="Rectangle : coins arrondis 8">
            <a:extLst>
              <a:ext uri="{FF2B5EF4-FFF2-40B4-BE49-F238E27FC236}">
                <a16:creationId xmlns:a16="http://schemas.microsoft.com/office/drawing/2014/main" id="{41D7987C-BC5B-89AA-AEBF-8DA946F9A776}"/>
              </a:ext>
            </a:extLst>
          </p:cNvPr>
          <p:cNvSpPr/>
          <p:nvPr/>
        </p:nvSpPr>
        <p:spPr>
          <a:xfrm>
            <a:off x="6407150" y="2759989"/>
            <a:ext cx="5246968" cy="642969"/>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a:solidFill>
                    <a:schemeClr val="tx1"/>
                  </a:solidFill>
                </a:ln>
                <a:solidFill>
                  <a:schemeClr val="tx1"/>
                </a:solidFill>
              </a:rPr>
              <a:t>Translation, rotation, change </a:t>
            </a:r>
            <a:r>
              <a:rPr lang="fr-FR" sz="1400" dirty="0" err="1">
                <a:ln>
                  <a:solidFill>
                    <a:schemeClr val="tx1"/>
                  </a:solidFill>
                </a:ln>
                <a:solidFill>
                  <a:schemeClr val="tx1"/>
                </a:solidFill>
              </a:rPr>
              <a:t>scale</a:t>
            </a:r>
            <a:r>
              <a:rPr lang="fr-FR" sz="1400" dirty="0">
                <a:ln>
                  <a:solidFill>
                    <a:schemeClr val="tx1"/>
                  </a:solidFill>
                </a:ln>
                <a:solidFill>
                  <a:schemeClr val="tx1"/>
                </a:solidFill>
              </a:rPr>
              <a:t>, </a:t>
            </a:r>
            <a:r>
              <a:rPr lang="fr-FR" sz="1400" dirty="0" err="1">
                <a:ln>
                  <a:solidFill>
                    <a:schemeClr val="tx1"/>
                  </a:solidFill>
                </a:ln>
                <a:solidFill>
                  <a:schemeClr val="tx1"/>
                </a:solidFill>
              </a:rPr>
              <a:t>add</a:t>
            </a:r>
            <a:r>
              <a:rPr lang="fr-FR" sz="1400" dirty="0">
                <a:ln>
                  <a:solidFill>
                    <a:schemeClr val="tx1"/>
                  </a:solidFill>
                </a:ln>
                <a:solidFill>
                  <a:schemeClr val="tx1"/>
                </a:solidFill>
              </a:rPr>
              <a:t> noise...</a:t>
            </a:r>
          </a:p>
        </p:txBody>
      </p:sp>
      <p:sp>
        <p:nvSpPr>
          <p:cNvPr id="15" name="Rectangle : coins arrondis 14">
            <a:extLst>
              <a:ext uri="{FF2B5EF4-FFF2-40B4-BE49-F238E27FC236}">
                <a16:creationId xmlns:a16="http://schemas.microsoft.com/office/drawing/2014/main" id="{E1B06657-9B40-A30A-1026-C0C6CE277EC8}"/>
              </a:ext>
            </a:extLst>
          </p:cNvPr>
          <p:cNvSpPr/>
          <p:nvPr/>
        </p:nvSpPr>
        <p:spPr>
          <a:xfrm>
            <a:off x="692150" y="3518304"/>
            <a:ext cx="5246968" cy="642969"/>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ln>
                  <a:solidFill>
                    <a:schemeClr val="tx1"/>
                  </a:solidFill>
                </a:ln>
                <a:solidFill>
                  <a:schemeClr val="tx1"/>
                </a:solidFill>
              </a:rPr>
              <a:t>Audio</a:t>
            </a:r>
          </a:p>
        </p:txBody>
      </p:sp>
      <p:sp>
        <p:nvSpPr>
          <p:cNvPr id="16" name="Rectangle : coins arrondis 15">
            <a:extLst>
              <a:ext uri="{FF2B5EF4-FFF2-40B4-BE49-F238E27FC236}">
                <a16:creationId xmlns:a16="http://schemas.microsoft.com/office/drawing/2014/main" id="{10CC881A-2F53-8B96-6E0E-5F8B1D435B41}"/>
              </a:ext>
            </a:extLst>
          </p:cNvPr>
          <p:cNvSpPr/>
          <p:nvPr/>
        </p:nvSpPr>
        <p:spPr>
          <a:xfrm>
            <a:off x="692150" y="4276618"/>
            <a:ext cx="5246968" cy="642969"/>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ln>
                  <a:solidFill>
                    <a:schemeClr val="tx1"/>
                  </a:solidFill>
                </a:ln>
                <a:solidFill>
                  <a:schemeClr val="tx1"/>
                </a:solidFill>
              </a:rPr>
              <a:t>Text</a:t>
            </a:r>
            <a:endParaRPr lang="fr-FR" b="1" dirty="0">
              <a:ln>
                <a:solidFill>
                  <a:schemeClr val="tx1"/>
                </a:solidFill>
              </a:ln>
              <a:solidFill>
                <a:schemeClr val="tx1"/>
              </a:solidFill>
            </a:endParaRPr>
          </a:p>
        </p:txBody>
      </p:sp>
      <p:sp>
        <p:nvSpPr>
          <p:cNvPr id="17" name="Rectangle : coins arrondis 16">
            <a:extLst>
              <a:ext uri="{FF2B5EF4-FFF2-40B4-BE49-F238E27FC236}">
                <a16:creationId xmlns:a16="http://schemas.microsoft.com/office/drawing/2014/main" id="{323C2124-9F17-8DA8-7872-58C3C17BDA8A}"/>
              </a:ext>
            </a:extLst>
          </p:cNvPr>
          <p:cNvSpPr/>
          <p:nvPr/>
        </p:nvSpPr>
        <p:spPr>
          <a:xfrm>
            <a:off x="692150" y="5034932"/>
            <a:ext cx="5246968" cy="642969"/>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ln>
                  <a:solidFill>
                    <a:schemeClr val="tx1"/>
                  </a:solidFill>
                </a:ln>
                <a:solidFill>
                  <a:schemeClr val="tx1"/>
                </a:solidFill>
              </a:rPr>
              <a:t>Video</a:t>
            </a:r>
            <a:endParaRPr lang="fr-FR" b="1" dirty="0">
              <a:ln>
                <a:solidFill>
                  <a:schemeClr val="tx1"/>
                </a:solidFill>
              </a:ln>
              <a:solidFill>
                <a:schemeClr val="tx1"/>
              </a:solidFill>
            </a:endParaRPr>
          </a:p>
        </p:txBody>
      </p:sp>
      <p:sp>
        <p:nvSpPr>
          <p:cNvPr id="18" name="Rectangle : coins arrondis 17">
            <a:extLst>
              <a:ext uri="{FF2B5EF4-FFF2-40B4-BE49-F238E27FC236}">
                <a16:creationId xmlns:a16="http://schemas.microsoft.com/office/drawing/2014/main" id="{4401C7FF-D1E2-E2AD-3CB4-B6CC4D13EBC0}"/>
              </a:ext>
            </a:extLst>
          </p:cNvPr>
          <p:cNvSpPr/>
          <p:nvPr/>
        </p:nvSpPr>
        <p:spPr>
          <a:xfrm>
            <a:off x="6407150" y="3518304"/>
            <a:ext cx="5246968" cy="642969"/>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a:solidFill>
                    <a:schemeClr val="tx1"/>
                  </a:solidFill>
                </a:ln>
                <a:solidFill>
                  <a:schemeClr val="tx1"/>
                </a:solidFill>
              </a:rPr>
              <a:t>noise, pitch…</a:t>
            </a:r>
          </a:p>
        </p:txBody>
      </p:sp>
      <p:sp>
        <p:nvSpPr>
          <p:cNvPr id="19" name="Rectangle : coins arrondis 18">
            <a:extLst>
              <a:ext uri="{FF2B5EF4-FFF2-40B4-BE49-F238E27FC236}">
                <a16:creationId xmlns:a16="http://schemas.microsoft.com/office/drawing/2014/main" id="{F6E38283-2AEF-91F8-3911-E37BF9412DB5}"/>
              </a:ext>
            </a:extLst>
          </p:cNvPr>
          <p:cNvSpPr/>
          <p:nvPr/>
        </p:nvSpPr>
        <p:spPr>
          <a:xfrm>
            <a:off x="6407150" y="4276617"/>
            <a:ext cx="5246968" cy="642969"/>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a:solidFill>
                    <a:schemeClr val="tx1"/>
                  </a:solidFill>
                </a:ln>
                <a:solidFill>
                  <a:schemeClr val="tx1"/>
                </a:solidFill>
              </a:rPr>
              <a:t>Replace </a:t>
            </a:r>
            <a:r>
              <a:rPr lang="fr-FR" sz="1400" dirty="0" err="1">
                <a:ln>
                  <a:solidFill>
                    <a:schemeClr val="tx1"/>
                  </a:solidFill>
                </a:ln>
                <a:solidFill>
                  <a:schemeClr val="tx1"/>
                </a:solidFill>
              </a:rPr>
              <a:t>word</a:t>
            </a:r>
            <a:r>
              <a:rPr lang="fr-FR" sz="1400" dirty="0">
                <a:ln>
                  <a:solidFill>
                    <a:schemeClr val="tx1"/>
                  </a:solidFill>
                </a:ln>
                <a:solidFill>
                  <a:schemeClr val="tx1"/>
                </a:solidFill>
              </a:rPr>
              <a:t> </a:t>
            </a:r>
            <a:r>
              <a:rPr lang="fr-FR" sz="1400" dirty="0" err="1">
                <a:ln>
                  <a:solidFill>
                    <a:schemeClr val="tx1"/>
                  </a:solidFill>
                </a:ln>
                <a:solidFill>
                  <a:schemeClr val="tx1"/>
                </a:solidFill>
              </a:rPr>
              <a:t>with</a:t>
            </a:r>
            <a:r>
              <a:rPr lang="fr-FR" sz="1400" dirty="0">
                <a:ln>
                  <a:solidFill>
                    <a:schemeClr val="tx1"/>
                  </a:solidFill>
                </a:ln>
                <a:solidFill>
                  <a:schemeClr val="tx1"/>
                </a:solidFill>
              </a:rPr>
              <a:t> </a:t>
            </a:r>
            <a:r>
              <a:rPr lang="fr-FR" sz="1400" dirty="0" err="1">
                <a:ln>
                  <a:solidFill>
                    <a:schemeClr val="tx1"/>
                  </a:solidFill>
                </a:ln>
                <a:solidFill>
                  <a:schemeClr val="tx1"/>
                </a:solidFill>
              </a:rPr>
              <a:t>synonym</a:t>
            </a:r>
            <a:r>
              <a:rPr lang="fr-FR" sz="1400" dirty="0">
                <a:ln>
                  <a:solidFill>
                    <a:schemeClr val="tx1"/>
                  </a:solidFill>
                </a:ln>
                <a:solidFill>
                  <a:schemeClr val="tx1"/>
                </a:solidFill>
              </a:rPr>
              <a:t>, </a:t>
            </a:r>
            <a:r>
              <a:rPr lang="fr-FR" sz="1400" dirty="0" err="1">
                <a:ln>
                  <a:solidFill>
                    <a:schemeClr val="tx1"/>
                  </a:solidFill>
                </a:ln>
                <a:solidFill>
                  <a:schemeClr val="tx1"/>
                </a:solidFill>
              </a:rPr>
              <a:t>syntax</a:t>
            </a:r>
            <a:r>
              <a:rPr lang="fr-FR" sz="1400" dirty="0">
                <a:ln>
                  <a:solidFill>
                    <a:schemeClr val="tx1"/>
                  </a:solidFill>
                </a:ln>
                <a:solidFill>
                  <a:schemeClr val="tx1"/>
                </a:solidFill>
              </a:rPr>
              <a:t> change, </a:t>
            </a:r>
            <a:r>
              <a:rPr lang="fr-FR" sz="1400" dirty="0" err="1">
                <a:ln>
                  <a:solidFill>
                    <a:schemeClr val="tx1"/>
                  </a:solidFill>
                </a:ln>
                <a:solidFill>
                  <a:schemeClr val="tx1"/>
                </a:solidFill>
              </a:rPr>
              <a:t>add</a:t>
            </a:r>
            <a:r>
              <a:rPr lang="fr-FR" sz="1400" dirty="0">
                <a:ln>
                  <a:solidFill>
                    <a:schemeClr val="tx1"/>
                  </a:solidFill>
                </a:ln>
                <a:solidFill>
                  <a:schemeClr val="tx1"/>
                </a:solidFill>
              </a:rPr>
              <a:t>/</a:t>
            </a:r>
            <a:r>
              <a:rPr lang="fr-FR" sz="1400" dirty="0" err="1">
                <a:ln>
                  <a:solidFill>
                    <a:schemeClr val="tx1"/>
                  </a:solidFill>
                </a:ln>
                <a:solidFill>
                  <a:schemeClr val="tx1"/>
                </a:solidFill>
              </a:rPr>
              <a:t>remove</a:t>
            </a:r>
            <a:r>
              <a:rPr lang="fr-FR" sz="1400" dirty="0">
                <a:ln>
                  <a:solidFill>
                    <a:schemeClr val="tx1"/>
                  </a:solidFill>
                </a:ln>
                <a:solidFill>
                  <a:schemeClr val="tx1"/>
                </a:solidFill>
              </a:rPr>
              <a:t> </a:t>
            </a:r>
            <a:r>
              <a:rPr lang="fr-FR" sz="1400" dirty="0" err="1">
                <a:ln>
                  <a:solidFill>
                    <a:schemeClr val="tx1"/>
                  </a:solidFill>
                </a:ln>
                <a:solidFill>
                  <a:schemeClr val="tx1"/>
                </a:solidFill>
              </a:rPr>
              <a:t>words</a:t>
            </a:r>
            <a:r>
              <a:rPr lang="fr-FR" sz="1400" dirty="0">
                <a:ln>
                  <a:solidFill>
                    <a:schemeClr val="tx1"/>
                  </a:solidFill>
                </a:ln>
                <a:solidFill>
                  <a:schemeClr val="tx1"/>
                </a:solidFill>
              </a:rPr>
              <a:t>, (</a:t>
            </a:r>
            <a:r>
              <a:rPr lang="fr-FR" sz="1400" dirty="0" err="1">
                <a:ln>
                  <a:solidFill>
                    <a:schemeClr val="tx1"/>
                  </a:solidFill>
                </a:ln>
                <a:solidFill>
                  <a:schemeClr val="tx1"/>
                </a:solidFill>
              </a:rPr>
              <a:t>shuffle</a:t>
            </a:r>
            <a:r>
              <a:rPr lang="fr-FR" sz="1400" dirty="0">
                <a:ln>
                  <a:solidFill>
                    <a:schemeClr val="tx1"/>
                  </a:solidFill>
                </a:ln>
                <a:solidFill>
                  <a:schemeClr val="tx1"/>
                </a:solidFill>
              </a:rPr>
              <a:t>)</a:t>
            </a:r>
          </a:p>
        </p:txBody>
      </p:sp>
      <p:sp>
        <p:nvSpPr>
          <p:cNvPr id="20" name="Rectangle : coins arrondis 19">
            <a:extLst>
              <a:ext uri="{FF2B5EF4-FFF2-40B4-BE49-F238E27FC236}">
                <a16:creationId xmlns:a16="http://schemas.microsoft.com/office/drawing/2014/main" id="{637F8199-A46C-9E56-D3C9-94800F4D6F01}"/>
              </a:ext>
            </a:extLst>
          </p:cNvPr>
          <p:cNvSpPr/>
          <p:nvPr/>
        </p:nvSpPr>
        <p:spPr>
          <a:xfrm>
            <a:off x="6407150" y="5034930"/>
            <a:ext cx="5246968" cy="642969"/>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n>
                  <a:solidFill>
                    <a:schemeClr val="tx1"/>
                  </a:solidFill>
                </a:ln>
                <a:solidFill>
                  <a:schemeClr val="tx1"/>
                </a:solidFill>
              </a:rPr>
              <a:t>No </a:t>
            </a:r>
            <a:r>
              <a:rPr lang="fr-FR" sz="1400" dirty="0" err="1">
                <a:ln>
                  <a:solidFill>
                    <a:schemeClr val="tx1"/>
                  </a:solidFill>
                </a:ln>
                <a:solidFill>
                  <a:schemeClr val="tx1"/>
                </a:solidFill>
              </a:rPr>
              <a:t>need</a:t>
            </a:r>
            <a:r>
              <a:rPr lang="fr-FR" sz="1400" dirty="0">
                <a:ln>
                  <a:solidFill>
                    <a:schemeClr val="tx1"/>
                  </a:solidFill>
                </a:ln>
                <a:solidFill>
                  <a:schemeClr val="tx1"/>
                </a:solidFill>
              </a:rPr>
              <a:t> to label all images ; images </a:t>
            </a:r>
            <a:r>
              <a:rPr lang="fr-FR" sz="1400" dirty="0" err="1">
                <a:ln>
                  <a:solidFill>
                    <a:schemeClr val="tx1"/>
                  </a:solidFill>
                </a:ln>
                <a:solidFill>
                  <a:schemeClr val="tx1"/>
                </a:solidFill>
              </a:rPr>
              <a:t>from</a:t>
            </a:r>
            <a:r>
              <a:rPr lang="fr-FR" sz="1400" dirty="0">
                <a:ln>
                  <a:solidFill>
                    <a:schemeClr val="tx1"/>
                  </a:solidFill>
                </a:ln>
                <a:solidFill>
                  <a:schemeClr val="tx1"/>
                </a:solidFill>
              </a:rPr>
              <a:t> </a:t>
            </a:r>
            <a:r>
              <a:rPr lang="fr-FR" sz="1400" dirty="0" err="1">
                <a:ln>
                  <a:solidFill>
                    <a:schemeClr val="tx1"/>
                  </a:solidFill>
                </a:ln>
                <a:solidFill>
                  <a:schemeClr val="tx1"/>
                </a:solidFill>
              </a:rPr>
              <a:t>same</a:t>
            </a:r>
            <a:r>
              <a:rPr lang="fr-FR" sz="1400" dirty="0">
                <a:ln>
                  <a:solidFill>
                    <a:schemeClr val="tx1"/>
                  </a:solidFill>
                </a:ln>
                <a:solidFill>
                  <a:schemeClr val="tx1"/>
                </a:solidFill>
              </a:rPr>
              <a:t> </a:t>
            </a:r>
            <a:r>
              <a:rPr lang="fr-FR" sz="1400" dirty="0" err="1">
                <a:ln>
                  <a:solidFill>
                    <a:schemeClr val="tx1"/>
                  </a:solidFill>
                </a:ln>
                <a:solidFill>
                  <a:schemeClr val="tx1"/>
                </a:solidFill>
              </a:rPr>
              <a:t>sequence</a:t>
            </a:r>
            <a:r>
              <a:rPr lang="fr-FR" sz="1400" dirty="0">
                <a:ln>
                  <a:solidFill>
                    <a:schemeClr val="tx1"/>
                  </a:solidFill>
                </a:ln>
                <a:solidFill>
                  <a:schemeClr val="tx1"/>
                </a:solidFill>
              </a:rPr>
              <a:t> </a:t>
            </a:r>
            <a:r>
              <a:rPr lang="fr-FR" sz="1400" dirty="0" err="1">
                <a:ln>
                  <a:solidFill>
                    <a:schemeClr val="tx1"/>
                  </a:solidFill>
                </a:ln>
                <a:solidFill>
                  <a:schemeClr val="tx1"/>
                </a:solidFill>
              </a:rPr>
              <a:t>should</a:t>
            </a:r>
            <a:r>
              <a:rPr lang="fr-FR" sz="1400" dirty="0">
                <a:ln>
                  <a:solidFill>
                    <a:schemeClr val="tx1"/>
                  </a:solidFill>
                </a:ln>
                <a:solidFill>
                  <a:schemeClr val="tx1"/>
                </a:solidFill>
              </a:rPr>
              <a:t> have </a:t>
            </a:r>
            <a:r>
              <a:rPr lang="fr-FR" sz="1400" dirty="0" err="1">
                <a:ln>
                  <a:solidFill>
                    <a:schemeClr val="tx1"/>
                  </a:solidFill>
                </a:ln>
                <a:solidFill>
                  <a:schemeClr val="tx1"/>
                </a:solidFill>
              </a:rPr>
              <a:t>same</a:t>
            </a:r>
            <a:r>
              <a:rPr lang="fr-FR" sz="1400" dirty="0">
                <a:ln>
                  <a:solidFill>
                    <a:schemeClr val="tx1"/>
                  </a:solidFill>
                </a:ln>
                <a:solidFill>
                  <a:schemeClr val="tx1"/>
                </a:solidFill>
              </a:rPr>
              <a:t> label.</a:t>
            </a:r>
          </a:p>
        </p:txBody>
      </p:sp>
    </p:spTree>
    <p:extLst>
      <p:ext uri="{BB962C8B-B14F-4D97-AF65-F5344CB8AC3E}">
        <p14:creationId xmlns:p14="http://schemas.microsoft.com/office/powerpoint/2010/main" val="217587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7CC81B-548F-4259-88F3-ACE5F6CDDE9A}"/>
              </a:ext>
            </a:extLst>
          </p:cNvPr>
          <p:cNvSpPr txBox="1">
            <a:spLocks/>
          </p:cNvSpPr>
          <p:nvPr/>
        </p:nvSpPr>
        <p:spPr>
          <a:xfrm>
            <a:off x="615950" y="328715"/>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Transfer Learning</a:t>
            </a:r>
          </a:p>
          <a:p>
            <a:endParaRPr lang="en-US" sz="3600" dirty="0">
              <a:latin typeface="Verdana" panose="020B0604030504040204" pitchFamily="34" charset="0"/>
              <a:ea typeface="Verdana" panose="020B0604030504040204" pitchFamily="34" charset="0"/>
            </a:endParaRPr>
          </a:p>
        </p:txBody>
      </p:sp>
      <p:sp>
        <p:nvSpPr>
          <p:cNvPr id="4" name="object 3">
            <a:extLst>
              <a:ext uri="{FF2B5EF4-FFF2-40B4-BE49-F238E27FC236}">
                <a16:creationId xmlns:a16="http://schemas.microsoft.com/office/drawing/2014/main" id="{6BB48724-FF8E-4A36-93FB-32ECDCB1D928}"/>
              </a:ext>
            </a:extLst>
          </p:cNvPr>
          <p:cNvSpPr txBox="1"/>
          <p:nvPr/>
        </p:nvSpPr>
        <p:spPr>
          <a:xfrm>
            <a:off x="637540" y="1149350"/>
            <a:ext cx="11430000" cy="1107892"/>
          </a:xfrm>
          <a:prstGeom prst="rect">
            <a:avLst/>
          </a:prstGeom>
        </p:spPr>
        <p:txBody>
          <a:bodyPr vert="horz" wrap="square" lIns="0" tIns="12724" rIns="0" bIns="0" rtlCol="0">
            <a:spAutoFit/>
          </a:bodyPr>
          <a:lstStyle/>
          <a:p>
            <a:pPr marL="12088">
              <a:lnSpc>
                <a:spcPts val="2400"/>
              </a:lnSpc>
              <a:spcBef>
                <a:spcPts val="566"/>
              </a:spcBef>
              <a:tabLst>
                <a:tab pos="185772" algn="l"/>
              </a:tabLst>
            </a:pPr>
            <a:r>
              <a:rPr lang="fr-FR" sz="2800" b="1" spc="-35" dirty="0" err="1">
                <a:latin typeface="Calibri"/>
                <a:cs typeface="Calibri"/>
              </a:rPr>
              <a:t>Idea</a:t>
            </a:r>
            <a:endParaRPr lang="fr-FR" sz="2800" b="1" spc="-35" dirty="0">
              <a:latin typeface="Calibri"/>
              <a:cs typeface="Calibri"/>
            </a:endParaRPr>
          </a:p>
          <a:p>
            <a:pPr marL="469288" indent="-457200">
              <a:lnSpc>
                <a:spcPts val="2400"/>
              </a:lnSpc>
              <a:spcBef>
                <a:spcPts val="566"/>
              </a:spcBef>
              <a:buFont typeface="Arial" panose="020B0604020202020204" pitchFamily="34" charset="0"/>
              <a:buChar char="•"/>
              <a:tabLst>
                <a:tab pos="185772" algn="l"/>
              </a:tabLst>
            </a:pPr>
            <a:r>
              <a:rPr lang="fr-FR" sz="2800" spc="-35" dirty="0" err="1">
                <a:latin typeface="Calibri"/>
                <a:cs typeface="Calibri"/>
              </a:rPr>
              <a:t>Learn</a:t>
            </a:r>
            <a:r>
              <a:rPr lang="fr-FR" sz="2800" spc="-35" dirty="0">
                <a:latin typeface="Calibri"/>
                <a:cs typeface="Calibri"/>
              </a:rPr>
              <a:t> a </a:t>
            </a:r>
            <a:r>
              <a:rPr lang="fr-FR" sz="2800" spc="-35" dirty="0" err="1">
                <a:latin typeface="Calibri"/>
                <a:cs typeface="Calibri"/>
              </a:rPr>
              <a:t>representation</a:t>
            </a:r>
            <a:r>
              <a:rPr lang="fr-FR" sz="2800" spc="-35" dirty="0">
                <a:latin typeface="Calibri"/>
                <a:cs typeface="Calibri"/>
              </a:rPr>
              <a:t> on </a:t>
            </a:r>
            <a:r>
              <a:rPr lang="fr-FR" sz="2800" spc="-35" dirty="0" err="1">
                <a:latin typeface="Calibri"/>
                <a:cs typeface="Calibri"/>
              </a:rPr>
              <a:t>auxilliary</a:t>
            </a:r>
            <a:r>
              <a:rPr lang="fr-FR" sz="2800" spc="-35" dirty="0">
                <a:latin typeface="Calibri"/>
                <a:cs typeface="Calibri"/>
              </a:rPr>
              <a:t> </a:t>
            </a:r>
            <a:r>
              <a:rPr lang="fr-FR" sz="2800" spc="-35" dirty="0" err="1">
                <a:latin typeface="Calibri"/>
                <a:cs typeface="Calibri"/>
              </a:rPr>
              <a:t>task</a:t>
            </a:r>
            <a:r>
              <a:rPr lang="fr-FR" sz="2800" spc="-35" dirty="0">
                <a:latin typeface="Calibri"/>
                <a:cs typeface="Calibri"/>
              </a:rPr>
              <a:t> </a:t>
            </a:r>
            <a:r>
              <a:rPr lang="fr-FR" sz="2800" spc="-35" dirty="0" err="1">
                <a:latin typeface="Calibri"/>
                <a:cs typeface="Calibri"/>
              </a:rPr>
              <a:t>with</a:t>
            </a:r>
            <a:r>
              <a:rPr lang="fr-FR" sz="2800" spc="-35" dirty="0">
                <a:latin typeface="Calibri"/>
                <a:cs typeface="Calibri"/>
              </a:rPr>
              <a:t> cheap labels </a:t>
            </a:r>
          </a:p>
          <a:p>
            <a:pPr marL="469288" indent="-457200">
              <a:lnSpc>
                <a:spcPts val="2400"/>
              </a:lnSpc>
              <a:spcBef>
                <a:spcPts val="566"/>
              </a:spcBef>
              <a:buFont typeface="Arial" panose="020B0604020202020204" pitchFamily="34" charset="0"/>
              <a:buChar char="•"/>
              <a:tabLst>
                <a:tab pos="185772" algn="l"/>
              </a:tabLst>
            </a:pPr>
            <a:r>
              <a:rPr lang="fr-FR" sz="2800" spc="-35" dirty="0" err="1">
                <a:latin typeface="Calibri"/>
                <a:cs typeface="Calibri"/>
              </a:rPr>
              <a:t>Finetune</a:t>
            </a:r>
            <a:r>
              <a:rPr lang="fr-FR" sz="2800" spc="-35" dirty="0">
                <a:latin typeface="Calibri"/>
                <a:cs typeface="Calibri"/>
              </a:rPr>
              <a:t> for </a:t>
            </a:r>
            <a:r>
              <a:rPr lang="fr-FR" sz="2800" spc="-35" dirty="0" err="1">
                <a:latin typeface="Calibri"/>
                <a:cs typeface="Calibri"/>
              </a:rPr>
              <a:t>your</a:t>
            </a:r>
            <a:r>
              <a:rPr lang="fr-FR" sz="2800" spc="-35" dirty="0">
                <a:latin typeface="Calibri"/>
                <a:cs typeface="Calibri"/>
              </a:rPr>
              <a:t> </a:t>
            </a:r>
            <a:r>
              <a:rPr lang="fr-FR" sz="2800" spc="-35" dirty="0" err="1">
                <a:latin typeface="Calibri"/>
                <a:cs typeface="Calibri"/>
              </a:rPr>
              <a:t>task</a:t>
            </a:r>
            <a:endParaRPr lang="fr-FR" sz="2800" spc="-35" dirty="0">
              <a:latin typeface="Calibri"/>
              <a:cs typeface="Calibri"/>
            </a:endParaRPr>
          </a:p>
        </p:txBody>
      </p:sp>
      <p:sp>
        <p:nvSpPr>
          <p:cNvPr id="5" name="object 3">
            <a:extLst>
              <a:ext uri="{FF2B5EF4-FFF2-40B4-BE49-F238E27FC236}">
                <a16:creationId xmlns:a16="http://schemas.microsoft.com/office/drawing/2014/main" id="{70E4310C-12B1-499B-875F-8739A7E4E21A}"/>
              </a:ext>
            </a:extLst>
          </p:cNvPr>
          <p:cNvSpPr txBox="1"/>
          <p:nvPr/>
        </p:nvSpPr>
        <p:spPr>
          <a:xfrm>
            <a:off x="2330450" y="3101011"/>
            <a:ext cx="9406279" cy="723171"/>
          </a:xfrm>
          <a:prstGeom prst="rect">
            <a:avLst/>
          </a:prstGeom>
        </p:spPr>
        <p:txBody>
          <a:bodyPr vert="horz" wrap="square" lIns="0" tIns="12724" rIns="0" bIns="0" rtlCol="0">
            <a:spAutoFit/>
          </a:bodyPr>
          <a:lstStyle/>
          <a:p>
            <a:pPr marL="12088">
              <a:lnSpc>
                <a:spcPts val="2400"/>
              </a:lnSpc>
              <a:spcBef>
                <a:spcPts val="566"/>
              </a:spcBef>
              <a:tabLst>
                <a:tab pos="185772" algn="l"/>
              </a:tabLst>
            </a:pPr>
            <a:r>
              <a:rPr lang="fr-FR" sz="2800" spc="-35" dirty="0">
                <a:solidFill>
                  <a:srgbClr val="002060"/>
                </a:solidFill>
                <a:latin typeface="Calibri"/>
                <a:cs typeface="Calibri"/>
              </a:rPr>
              <a:t>Example:  face recognition</a:t>
            </a:r>
          </a:p>
          <a:p>
            <a:pPr marL="12088">
              <a:lnSpc>
                <a:spcPts val="2400"/>
              </a:lnSpc>
              <a:spcBef>
                <a:spcPts val="566"/>
              </a:spcBef>
              <a:tabLst>
                <a:tab pos="185772" algn="l"/>
              </a:tabLst>
            </a:pPr>
            <a:endParaRPr lang="fr-FR" sz="2800" spc="-35" dirty="0">
              <a:latin typeface="Calibri"/>
              <a:cs typeface="Calibri"/>
            </a:endParaRPr>
          </a:p>
        </p:txBody>
      </p:sp>
      <p:pic>
        <p:nvPicPr>
          <p:cNvPr id="6" name="Picture 5">
            <a:extLst>
              <a:ext uri="{FF2B5EF4-FFF2-40B4-BE49-F238E27FC236}">
                <a16:creationId xmlns:a16="http://schemas.microsoft.com/office/drawing/2014/main" id="{A34FDFD0-6684-411B-8AC0-F02735B115EE}"/>
              </a:ext>
            </a:extLst>
          </p:cNvPr>
          <p:cNvPicPr>
            <a:picLocks noChangeAspect="1"/>
          </p:cNvPicPr>
          <p:nvPr/>
        </p:nvPicPr>
        <p:blipFill>
          <a:blip r:embed="rId2"/>
          <a:stretch>
            <a:fillRect/>
          </a:stretch>
        </p:blipFill>
        <p:spPr>
          <a:xfrm>
            <a:off x="3206750" y="3725920"/>
            <a:ext cx="6968403" cy="2147879"/>
          </a:xfrm>
          <a:prstGeom prst="rect">
            <a:avLst/>
          </a:prstGeom>
        </p:spPr>
      </p:pic>
      <p:sp>
        <p:nvSpPr>
          <p:cNvPr id="7" name="Rectangle: Rounded Corners 6">
            <a:extLst>
              <a:ext uri="{FF2B5EF4-FFF2-40B4-BE49-F238E27FC236}">
                <a16:creationId xmlns:a16="http://schemas.microsoft.com/office/drawing/2014/main" id="{70E94211-8308-44BF-AFD3-DF2B93F3AF46}"/>
              </a:ext>
            </a:extLst>
          </p:cNvPr>
          <p:cNvSpPr/>
          <p:nvPr/>
        </p:nvSpPr>
        <p:spPr>
          <a:xfrm>
            <a:off x="8121650" y="2096383"/>
            <a:ext cx="3945890" cy="15715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a:t>Or skip and use  a pretrained model!</a:t>
            </a:r>
          </a:p>
          <a:p>
            <a:pPr marL="342900" indent="-342900">
              <a:buFont typeface="Arial" panose="020B0604020202020204" pitchFamily="34" charset="0"/>
              <a:buChar char="•"/>
            </a:pPr>
            <a:r>
              <a:rPr lang="en-US" sz="2400"/>
              <a:t>Image processing</a:t>
            </a:r>
          </a:p>
          <a:p>
            <a:pPr marL="342900" indent="-342900">
              <a:buFont typeface="Arial" panose="020B0604020202020204" pitchFamily="34" charset="0"/>
              <a:buChar char="•"/>
            </a:pPr>
            <a:r>
              <a:rPr lang="en-US" sz="2400"/>
              <a:t>Words embeddings</a:t>
            </a:r>
          </a:p>
        </p:txBody>
      </p:sp>
      <p:cxnSp>
        <p:nvCxnSpPr>
          <p:cNvPr id="8" name="Straight Arrow Connector 7">
            <a:extLst>
              <a:ext uri="{FF2B5EF4-FFF2-40B4-BE49-F238E27FC236}">
                <a16:creationId xmlns:a16="http://schemas.microsoft.com/office/drawing/2014/main" id="{C8621921-9353-4F35-8D6D-86044CBD3FC5}"/>
              </a:ext>
            </a:extLst>
          </p:cNvPr>
          <p:cNvCxnSpPr>
            <a:cxnSpLocks/>
            <a:stCxn id="7" idx="1"/>
          </p:cNvCxnSpPr>
          <p:nvPr/>
        </p:nvCxnSpPr>
        <p:spPr>
          <a:xfrm flipH="1" flipV="1">
            <a:off x="7824486" y="1972521"/>
            <a:ext cx="297164" cy="909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662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Content</a:t>
            </a:r>
          </a:p>
        </p:txBody>
      </p:sp>
      <p:pic>
        <p:nvPicPr>
          <p:cNvPr id="4" name="Image 3">
            <a:extLst>
              <a:ext uri="{FF2B5EF4-FFF2-40B4-BE49-F238E27FC236}">
                <a16:creationId xmlns:a16="http://schemas.microsoft.com/office/drawing/2014/main" id="{7B6AE034-3768-936F-F657-164BB2B2DCA2}"/>
              </a:ext>
            </a:extLst>
          </p:cNvPr>
          <p:cNvPicPr>
            <a:picLocks noChangeAspect="1"/>
          </p:cNvPicPr>
          <p:nvPr/>
        </p:nvPicPr>
        <p:blipFill>
          <a:blip r:embed="rId2"/>
          <a:stretch>
            <a:fillRect/>
          </a:stretch>
        </p:blipFill>
        <p:spPr>
          <a:xfrm>
            <a:off x="2453846" y="1326498"/>
            <a:ext cx="1893936" cy="1801057"/>
          </a:xfrm>
          <a:prstGeom prst="rect">
            <a:avLst/>
          </a:prstGeom>
        </p:spPr>
      </p:pic>
      <p:pic>
        <p:nvPicPr>
          <p:cNvPr id="6" name="Image 5">
            <a:extLst>
              <a:ext uri="{FF2B5EF4-FFF2-40B4-BE49-F238E27FC236}">
                <a16:creationId xmlns:a16="http://schemas.microsoft.com/office/drawing/2014/main" id="{77A9EC6A-656A-E96C-AE84-9CD278B947F6}"/>
              </a:ext>
            </a:extLst>
          </p:cNvPr>
          <p:cNvPicPr>
            <a:picLocks noChangeAspect="1"/>
          </p:cNvPicPr>
          <p:nvPr/>
        </p:nvPicPr>
        <p:blipFill>
          <a:blip r:embed="rId3"/>
          <a:stretch>
            <a:fillRect/>
          </a:stretch>
        </p:blipFill>
        <p:spPr>
          <a:xfrm>
            <a:off x="6724860" y="1742561"/>
            <a:ext cx="3096919" cy="1425674"/>
          </a:xfrm>
          <a:prstGeom prst="rect">
            <a:avLst/>
          </a:prstGeom>
        </p:spPr>
      </p:pic>
      <p:sp>
        <p:nvSpPr>
          <p:cNvPr id="7" name="object 2">
            <a:extLst>
              <a:ext uri="{FF2B5EF4-FFF2-40B4-BE49-F238E27FC236}">
                <a16:creationId xmlns:a16="http://schemas.microsoft.com/office/drawing/2014/main" id="{2FEBE578-2F49-8884-E157-C0DFEBF36A93}"/>
              </a:ext>
            </a:extLst>
          </p:cNvPr>
          <p:cNvSpPr txBox="1"/>
          <p:nvPr/>
        </p:nvSpPr>
        <p:spPr>
          <a:xfrm>
            <a:off x="2795817" y="3119231"/>
            <a:ext cx="5562599" cy="444352"/>
          </a:xfrm>
          <a:prstGeom prst="rect">
            <a:avLst/>
          </a:prstGeom>
        </p:spPr>
        <p:txBody>
          <a:bodyPr vert="horz" wrap="square" lIns="0" tIns="13335" rIns="0" bIns="0" rtlCol="0">
            <a:spAutoFit/>
          </a:bodyPr>
          <a:lstStyle/>
          <a:p>
            <a:pPr>
              <a:lnSpc>
                <a:spcPct val="100000"/>
              </a:lnSpc>
              <a:spcBef>
                <a:spcPts val="55"/>
              </a:spcBef>
            </a:pPr>
            <a:r>
              <a:rPr lang="fr-FR" sz="2800" dirty="0" err="1"/>
              <a:t>Tradeoffs</a:t>
            </a:r>
            <a:endParaRPr lang="fr-FR" sz="2800" dirty="0"/>
          </a:p>
        </p:txBody>
      </p:sp>
      <p:sp>
        <p:nvSpPr>
          <p:cNvPr id="8" name="object 2">
            <a:extLst>
              <a:ext uri="{FF2B5EF4-FFF2-40B4-BE49-F238E27FC236}">
                <a16:creationId xmlns:a16="http://schemas.microsoft.com/office/drawing/2014/main" id="{96652CCE-8032-7234-04D8-99E78299B616}"/>
              </a:ext>
            </a:extLst>
          </p:cNvPr>
          <p:cNvSpPr txBox="1"/>
          <p:nvPr/>
        </p:nvSpPr>
        <p:spPr>
          <a:xfrm>
            <a:off x="7391388" y="3110731"/>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More Data ?</a:t>
            </a:r>
          </a:p>
        </p:txBody>
      </p:sp>
      <p:sp>
        <p:nvSpPr>
          <p:cNvPr id="11" name="object 2">
            <a:extLst>
              <a:ext uri="{FF2B5EF4-FFF2-40B4-BE49-F238E27FC236}">
                <a16:creationId xmlns:a16="http://schemas.microsoft.com/office/drawing/2014/main" id="{739C4C25-3CEF-34E0-5789-153DB8ACB67F}"/>
              </a:ext>
            </a:extLst>
          </p:cNvPr>
          <p:cNvSpPr txBox="1"/>
          <p:nvPr/>
        </p:nvSpPr>
        <p:spPr>
          <a:xfrm>
            <a:off x="2795817" y="5755858"/>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Labelling</a:t>
            </a:r>
          </a:p>
        </p:txBody>
      </p:sp>
      <p:pic>
        <p:nvPicPr>
          <p:cNvPr id="13" name="Image 12">
            <a:extLst>
              <a:ext uri="{FF2B5EF4-FFF2-40B4-BE49-F238E27FC236}">
                <a16:creationId xmlns:a16="http://schemas.microsoft.com/office/drawing/2014/main" id="{6C28598C-515C-7CE8-9149-5177B2B9F4D3}"/>
              </a:ext>
            </a:extLst>
          </p:cNvPr>
          <p:cNvPicPr>
            <a:picLocks noChangeAspect="1"/>
          </p:cNvPicPr>
          <p:nvPr/>
        </p:nvPicPr>
        <p:blipFill>
          <a:blip r:embed="rId4"/>
          <a:stretch>
            <a:fillRect/>
          </a:stretch>
        </p:blipFill>
        <p:spPr>
          <a:xfrm>
            <a:off x="2351454" y="3941932"/>
            <a:ext cx="2098720" cy="1837061"/>
          </a:xfrm>
          <a:prstGeom prst="rect">
            <a:avLst/>
          </a:prstGeom>
        </p:spPr>
      </p:pic>
      <p:pic>
        <p:nvPicPr>
          <p:cNvPr id="30" name="Image 29">
            <a:extLst>
              <a:ext uri="{FF2B5EF4-FFF2-40B4-BE49-F238E27FC236}">
                <a16:creationId xmlns:a16="http://schemas.microsoft.com/office/drawing/2014/main" id="{7CA9B37E-F92C-553D-52B1-7D4496454FBE}"/>
              </a:ext>
            </a:extLst>
          </p:cNvPr>
          <p:cNvPicPr>
            <a:picLocks noChangeAspect="1"/>
          </p:cNvPicPr>
          <p:nvPr/>
        </p:nvPicPr>
        <p:blipFill>
          <a:blip r:embed="rId5"/>
          <a:stretch>
            <a:fillRect/>
          </a:stretch>
        </p:blipFill>
        <p:spPr>
          <a:xfrm>
            <a:off x="7494584" y="4274166"/>
            <a:ext cx="1733946" cy="975912"/>
          </a:xfrm>
          <a:prstGeom prst="rect">
            <a:avLst/>
          </a:prstGeom>
        </p:spPr>
      </p:pic>
      <p:pic>
        <p:nvPicPr>
          <p:cNvPr id="36" name="Image 35">
            <a:extLst>
              <a:ext uri="{FF2B5EF4-FFF2-40B4-BE49-F238E27FC236}">
                <a16:creationId xmlns:a16="http://schemas.microsoft.com/office/drawing/2014/main" id="{952B375C-72E3-1363-30EC-B88CCAE90373}"/>
              </a:ext>
            </a:extLst>
          </p:cNvPr>
          <p:cNvPicPr>
            <a:picLocks noChangeAspect="1"/>
          </p:cNvPicPr>
          <p:nvPr/>
        </p:nvPicPr>
        <p:blipFill>
          <a:blip r:embed="rId6"/>
          <a:stretch>
            <a:fillRect/>
          </a:stretch>
        </p:blipFill>
        <p:spPr>
          <a:xfrm>
            <a:off x="7220733" y="4210451"/>
            <a:ext cx="2275365" cy="1545407"/>
          </a:xfrm>
          <a:prstGeom prst="rect">
            <a:avLst/>
          </a:prstGeom>
        </p:spPr>
      </p:pic>
      <p:sp>
        <p:nvSpPr>
          <p:cNvPr id="37" name="object 2">
            <a:extLst>
              <a:ext uri="{FF2B5EF4-FFF2-40B4-BE49-F238E27FC236}">
                <a16:creationId xmlns:a16="http://schemas.microsoft.com/office/drawing/2014/main" id="{D2EA83CC-C8C0-51AA-0B7C-4F13D4BEEA8B}"/>
              </a:ext>
            </a:extLst>
          </p:cNvPr>
          <p:cNvSpPr txBox="1"/>
          <p:nvPr/>
        </p:nvSpPr>
        <p:spPr>
          <a:xfrm>
            <a:off x="7391388" y="5747534"/>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err="1"/>
              <a:t>Scaling</a:t>
            </a:r>
            <a:r>
              <a:rPr lang="fr-FR" sz="2800" dirty="0"/>
              <a:t> Tricks</a:t>
            </a:r>
          </a:p>
        </p:txBody>
      </p:sp>
      <p:cxnSp>
        <p:nvCxnSpPr>
          <p:cNvPr id="3" name="Connecteur droit avec flèche 2">
            <a:extLst>
              <a:ext uri="{FF2B5EF4-FFF2-40B4-BE49-F238E27FC236}">
                <a16:creationId xmlns:a16="http://schemas.microsoft.com/office/drawing/2014/main" id="{393A560F-676A-3D92-7DB2-1E146E40E452}"/>
              </a:ext>
            </a:extLst>
          </p:cNvPr>
          <p:cNvCxnSpPr>
            <a:cxnSpLocks/>
          </p:cNvCxnSpPr>
          <p:nvPr/>
        </p:nvCxnSpPr>
        <p:spPr>
          <a:xfrm flipV="1">
            <a:off x="8252363" y="4379912"/>
            <a:ext cx="212103" cy="115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98DA379A-7B7A-DE2B-40CE-D92F28EC2B47}"/>
              </a:ext>
            </a:extLst>
          </p:cNvPr>
          <p:cNvPicPr>
            <a:picLocks noChangeAspect="1"/>
          </p:cNvPicPr>
          <p:nvPr/>
        </p:nvPicPr>
        <p:blipFill>
          <a:blip r:embed="rId7"/>
          <a:stretch>
            <a:fillRect/>
          </a:stretch>
        </p:blipFill>
        <p:spPr>
          <a:xfrm>
            <a:off x="9280710" y="2775928"/>
            <a:ext cx="816928" cy="769472"/>
          </a:xfrm>
          <a:prstGeom prst="rect">
            <a:avLst/>
          </a:prstGeom>
        </p:spPr>
      </p:pic>
      <p:pic>
        <p:nvPicPr>
          <p:cNvPr id="12" name="Image 11">
            <a:extLst>
              <a:ext uri="{FF2B5EF4-FFF2-40B4-BE49-F238E27FC236}">
                <a16:creationId xmlns:a16="http://schemas.microsoft.com/office/drawing/2014/main" id="{FA5059A5-DB9F-72B6-863F-8C7258B4DBDE}"/>
              </a:ext>
            </a:extLst>
          </p:cNvPr>
          <p:cNvPicPr>
            <a:picLocks noChangeAspect="1"/>
          </p:cNvPicPr>
          <p:nvPr/>
        </p:nvPicPr>
        <p:blipFill>
          <a:blip r:embed="rId7"/>
          <a:stretch>
            <a:fillRect/>
          </a:stretch>
        </p:blipFill>
        <p:spPr>
          <a:xfrm>
            <a:off x="4390686" y="2775928"/>
            <a:ext cx="816928" cy="769472"/>
          </a:xfrm>
          <a:prstGeom prst="rect">
            <a:avLst/>
          </a:prstGeom>
        </p:spPr>
      </p:pic>
      <p:pic>
        <p:nvPicPr>
          <p:cNvPr id="14" name="Image 13">
            <a:extLst>
              <a:ext uri="{FF2B5EF4-FFF2-40B4-BE49-F238E27FC236}">
                <a16:creationId xmlns:a16="http://schemas.microsoft.com/office/drawing/2014/main" id="{BE3D208C-FFA0-B23E-DDA7-DB68071599D2}"/>
              </a:ext>
            </a:extLst>
          </p:cNvPr>
          <p:cNvPicPr>
            <a:picLocks noChangeAspect="1"/>
          </p:cNvPicPr>
          <p:nvPr/>
        </p:nvPicPr>
        <p:blipFill>
          <a:blip r:embed="rId7"/>
          <a:stretch>
            <a:fillRect/>
          </a:stretch>
        </p:blipFill>
        <p:spPr>
          <a:xfrm>
            <a:off x="4390686" y="5352939"/>
            <a:ext cx="816928" cy="769472"/>
          </a:xfrm>
          <a:prstGeom prst="rect">
            <a:avLst/>
          </a:prstGeom>
        </p:spPr>
      </p:pic>
    </p:spTree>
    <p:extLst>
      <p:ext uri="{BB962C8B-B14F-4D97-AF65-F5344CB8AC3E}">
        <p14:creationId xmlns:p14="http://schemas.microsoft.com/office/powerpoint/2010/main" val="66864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4850" y="1310639"/>
            <a:ext cx="11264900" cy="4976362"/>
          </a:xfrm>
          <a:prstGeom prst="rect">
            <a:avLst/>
          </a:prstGeom>
        </p:spPr>
        <p:txBody>
          <a:bodyPr vert="horz" wrap="square" lIns="0" tIns="13335" rIns="0" bIns="0" rtlCol="0">
            <a:spAutoFit/>
          </a:bodyPr>
          <a:lstStyle/>
          <a:p>
            <a:pPr marL="12700">
              <a:lnSpc>
                <a:spcPct val="100000"/>
              </a:lnSpc>
              <a:spcBef>
                <a:spcPts val="105"/>
              </a:spcBef>
            </a:pPr>
            <a:r>
              <a:rPr lang="fr-FR" sz="3600" b="1" spc="-15">
                <a:latin typeface="Verdana"/>
                <a:cs typeface="Verdana"/>
              </a:rPr>
              <a:t>Course </a:t>
            </a:r>
            <a:r>
              <a:rPr lang="fr-FR" sz="3600" b="1" spc="-15" err="1">
                <a:latin typeface="Verdana"/>
                <a:cs typeface="Verdana"/>
              </a:rPr>
              <a:t>overview</a:t>
            </a:r>
            <a:endParaRPr sz="3600">
              <a:latin typeface="Verdana"/>
              <a:cs typeface="Verdana"/>
            </a:endParaRPr>
          </a:p>
          <a:p>
            <a:pPr>
              <a:lnSpc>
                <a:spcPct val="100000"/>
              </a:lnSpc>
            </a:pPr>
            <a:endParaRPr sz="3550">
              <a:latin typeface="Verdana"/>
              <a:cs typeface="Verdana"/>
            </a:endParaRPr>
          </a:p>
          <a:p>
            <a:pPr marL="12065">
              <a:lnSpc>
                <a:spcPts val="4300"/>
              </a:lnSpc>
              <a:tabLst>
                <a:tab pos="755650" algn="l"/>
                <a:tab pos="756285" algn="l"/>
              </a:tabLst>
            </a:pPr>
            <a:r>
              <a:rPr lang="fr-FR" sz="3600" spc="-5">
                <a:latin typeface="Verdana"/>
                <a:cs typeface="Verdana"/>
              </a:rPr>
              <a:t>Session 1&amp;2: </a:t>
            </a:r>
            <a:r>
              <a:rPr sz="3600" spc="-5">
                <a:latin typeface="Verdana"/>
                <a:cs typeface="Verdana"/>
              </a:rPr>
              <a:t>Introduction </a:t>
            </a:r>
            <a:r>
              <a:rPr sz="3600" spc="5">
                <a:latin typeface="Verdana"/>
                <a:cs typeface="Verdana"/>
              </a:rPr>
              <a:t>to </a:t>
            </a:r>
            <a:r>
              <a:rPr sz="3600">
                <a:latin typeface="Verdana"/>
                <a:cs typeface="Verdana"/>
              </a:rPr>
              <a:t>large-scale </a:t>
            </a:r>
            <a:r>
              <a:rPr sz="3600" spc="-10">
                <a:latin typeface="Verdana"/>
                <a:cs typeface="Verdana"/>
              </a:rPr>
              <a:t>machine</a:t>
            </a:r>
            <a:r>
              <a:rPr sz="3600" spc="-65">
                <a:latin typeface="Verdana"/>
                <a:cs typeface="Verdana"/>
              </a:rPr>
              <a:t> </a:t>
            </a:r>
            <a:r>
              <a:rPr sz="3600" spc="-15">
                <a:latin typeface="Verdana"/>
                <a:cs typeface="Verdana"/>
              </a:rPr>
              <a:t>learning</a:t>
            </a:r>
            <a:endParaRPr sz="3600">
              <a:latin typeface="Verdana"/>
              <a:cs typeface="Verdana"/>
            </a:endParaRPr>
          </a:p>
          <a:p>
            <a:pPr marL="12065">
              <a:lnSpc>
                <a:spcPts val="4300"/>
              </a:lnSpc>
              <a:tabLst>
                <a:tab pos="755650" algn="l"/>
                <a:tab pos="756285" algn="l"/>
              </a:tabLst>
            </a:pPr>
            <a:r>
              <a:rPr lang="fr-FR" sz="3600" spc="-5">
                <a:latin typeface="Verdana"/>
                <a:cs typeface="Verdana"/>
              </a:rPr>
              <a:t>Session 3&amp;4: </a:t>
            </a:r>
            <a:r>
              <a:rPr sz="3600" spc="-5">
                <a:latin typeface="Verdana"/>
                <a:cs typeface="Verdana"/>
              </a:rPr>
              <a:t>Distributed</a:t>
            </a:r>
            <a:r>
              <a:rPr sz="3600" spc="5">
                <a:latin typeface="Verdana"/>
                <a:cs typeface="Verdana"/>
              </a:rPr>
              <a:t> </a:t>
            </a:r>
            <a:r>
              <a:rPr sz="3600" spc="-5">
                <a:latin typeface="Verdana"/>
                <a:cs typeface="Verdana"/>
              </a:rPr>
              <a:t>optimization</a:t>
            </a:r>
            <a:endParaRPr sz="3600">
              <a:latin typeface="Verdana"/>
              <a:cs typeface="Verdana"/>
            </a:endParaRPr>
          </a:p>
          <a:p>
            <a:pPr marL="12065">
              <a:lnSpc>
                <a:spcPct val="100000"/>
              </a:lnSpc>
              <a:spcBef>
                <a:spcPts val="35"/>
              </a:spcBef>
              <a:tabLst>
                <a:tab pos="755650" algn="l"/>
                <a:tab pos="756285" algn="l"/>
              </a:tabLst>
            </a:pPr>
            <a:r>
              <a:rPr lang="fr-FR" sz="3600" spc="-5">
                <a:latin typeface="Verdana"/>
                <a:cs typeface="Verdana"/>
              </a:rPr>
              <a:t>Session 5&amp;6: </a:t>
            </a:r>
            <a:r>
              <a:rPr sz="3600" spc="-5">
                <a:latin typeface="Verdana"/>
                <a:cs typeface="Verdana"/>
              </a:rPr>
              <a:t>Distributed representation</a:t>
            </a:r>
            <a:r>
              <a:rPr sz="3600" spc="-20">
                <a:latin typeface="Verdana"/>
                <a:cs typeface="Verdana"/>
              </a:rPr>
              <a:t> </a:t>
            </a:r>
            <a:r>
              <a:rPr sz="3600" spc="-15">
                <a:latin typeface="Verdana"/>
                <a:cs typeface="Verdana"/>
              </a:rPr>
              <a:t>learning</a:t>
            </a:r>
            <a:endParaRPr sz="3600">
              <a:latin typeface="Verdana"/>
              <a:cs typeface="Verdana"/>
            </a:endParaRPr>
          </a:p>
          <a:p>
            <a:pPr marL="12065">
              <a:lnSpc>
                <a:spcPct val="100000"/>
              </a:lnSpc>
              <a:spcBef>
                <a:spcPts val="35"/>
              </a:spcBef>
              <a:tabLst>
                <a:tab pos="755650" algn="l"/>
                <a:tab pos="756285" algn="l"/>
              </a:tabLst>
            </a:pPr>
            <a:r>
              <a:rPr lang="fr-FR" sz="3600" spc="-5">
                <a:latin typeface="Verdana"/>
                <a:cs typeface="Verdana"/>
              </a:rPr>
              <a:t>Session 7&amp;8: Project/</a:t>
            </a:r>
            <a:r>
              <a:rPr lang="fr-FR" sz="3600" spc="-5" err="1">
                <a:latin typeface="Verdana"/>
                <a:cs typeface="Verdana"/>
              </a:rPr>
              <a:t>evaluation</a:t>
            </a:r>
            <a:r>
              <a:rPr lang="fr-FR" sz="3600" spc="-5">
                <a:latin typeface="Verdana"/>
                <a:cs typeface="Verdana"/>
              </a:rPr>
              <a:t>, </a:t>
            </a:r>
            <a:r>
              <a:rPr sz="3600" i="1" spc="15">
                <a:latin typeface="Verdana"/>
                <a:cs typeface="Verdana"/>
              </a:rPr>
              <a:t>To </a:t>
            </a:r>
            <a:r>
              <a:rPr sz="3600" i="1">
                <a:latin typeface="Verdana"/>
                <a:cs typeface="Verdana"/>
              </a:rPr>
              <a:t>be</a:t>
            </a:r>
            <a:r>
              <a:rPr sz="3600" i="1" spc="-60">
                <a:latin typeface="Verdana"/>
                <a:cs typeface="Verdana"/>
              </a:rPr>
              <a:t> </a:t>
            </a:r>
            <a:r>
              <a:rPr sz="3600" i="1">
                <a:latin typeface="Verdana"/>
                <a:cs typeface="Verdana"/>
              </a:rPr>
              <a:t>defined!</a:t>
            </a:r>
            <a:endParaRPr sz="3600">
              <a:latin typeface="Verdana"/>
              <a:cs typeface="Verdana"/>
            </a:endParaRPr>
          </a:p>
          <a:p>
            <a:pPr>
              <a:lnSpc>
                <a:spcPct val="100000"/>
              </a:lnSpc>
              <a:spcBef>
                <a:spcPts val="5"/>
              </a:spcBef>
            </a:pPr>
            <a:endParaRPr sz="3550">
              <a:latin typeface="Verdana"/>
              <a:cs typeface="Verdana"/>
            </a:endParaRPr>
          </a:p>
          <a:p>
            <a:pPr marL="12700">
              <a:lnSpc>
                <a:spcPct val="100000"/>
              </a:lnSpc>
            </a:pPr>
            <a:r>
              <a:rPr sz="3600" spc="-5">
                <a:latin typeface="Verdana"/>
                <a:cs typeface="Verdana"/>
              </a:rPr>
              <a:t>Each </a:t>
            </a:r>
            <a:r>
              <a:rPr sz="3600">
                <a:latin typeface="Verdana"/>
                <a:cs typeface="Verdana"/>
              </a:rPr>
              <a:t>session </a:t>
            </a:r>
            <a:r>
              <a:rPr sz="3600" spc="-15">
                <a:latin typeface="Verdana"/>
                <a:cs typeface="Verdana"/>
              </a:rPr>
              <a:t>will </a:t>
            </a:r>
            <a:r>
              <a:rPr sz="3600" spc="-5">
                <a:latin typeface="Verdana"/>
                <a:cs typeface="Verdana"/>
              </a:rPr>
              <a:t>combine </a:t>
            </a:r>
            <a:r>
              <a:rPr sz="3600" spc="-10">
                <a:solidFill>
                  <a:srgbClr val="4471C4"/>
                </a:solidFill>
                <a:latin typeface="Verdana"/>
                <a:cs typeface="Verdana"/>
              </a:rPr>
              <a:t>theory </a:t>
            </a:r>
            <a:r>
              <a:rPr sz="3600" spc="-10">
                <a:latin typeface="Verdana"/>
                <a:cs typeface="Verdana"/>
              </a:rPr>
              <a:t>and</a:t>
            </a:r>
            <a:r>
              <a:rPr sz="3600" spc="100">
                <a:latin typeface="Verdana"/>
                <a:cs typeface="Verdana"/>
              </a:rPr>
              <a:t> </a:t>
            </a:r>
            <a:r>
              <a:rPr sz="3600" spc="-10">
                <a:solidFill>
                  <a:srgbClr val="4471C4"/>
                </a:solidFill>
                <a:latin typeface="Verdana"/>
                <a:cs typeface="Verdana"/>
              </a:rPr>
              <a:t>practice</a:t>
            </a:r>
            <a:r>
              <a:rPr sz="3600" spc="-10">
                <a:latin typeface="Verdana"/>
                <a:cs typeface="Verdana"/>
              </a:rPr>
              <a:t>.</a:t>
            </a:r>
            <a:endParaRPr sz="36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4850" y="1310639"/>
            <a:ext cx="11264900" cy="567463"/>
          </a:xfrm>
          <a:prstGeom prst="rect">
            <a:avLst/>
          </a:prstGeom>
        </p:spPr>
        <p:txBody>
          <a:bodyPr vert="horz" wrap="square" lIns="0" tIns="13335" rIns="0" bIns="0" rtlCol="0">
            <a:spAutoFit/>
          </a:bodyPr>
          <a:lstStyle/>
          <a:p>
            <a:pPr marL="12700">
              <a:lnSpc>
                <a:spcPct val="100000"/>
              </a:lnSpc>
              <a:spcBef>
                <a:spcPts val="105"/>
              </a:spcBef>
            </a:pPr>
            <a:r>
              <a:rPr lang="fr-FR" sz="3600" b="1" spc="-15" dirty="0" err="1">
                <a:latin typeface="Verdana"/>
                <a:cs typeface="Verdana"/>
              </a:rPr>
              <a:t>Teachers</a:t>
            </a:r>
            <a:endParaRPr sz="3600" dirty="0">
              <a:latin typeface="Verdana"/>
              <a:cs typeface="Verdana"/>
            </a:endParaRPr>
          </a:p>
        </p:txBody>
      </p:sp>
      <p:pic>
        <p:nvPicPr>
          <p:cNvPr id="6" name="Image 5" descr="Une image contenant homme, personne, mur, intérieur&#10;&#10;Description générée automatiquement">
            <a:extLst>
              <a:ext uri="{FF2B5EF4-FFF2-40B4-BE49-F238E27FC236}">
                <a16:creationId xmlns:a16="http://schemas.microsoft.com/office/drawing/2014/main" id="{5E1FEC67-AF89-4982-9437-FA39023140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8384" y="2752378"/>
            <a:ext cx="2003037" cy="2003037"/>
          </a:xfrm>
          <a:prstGeom prst="rect">
            <a:avLst/>
          </a:prstGeom>
        </p:spPr>
      </p:pic>
      <p:pic>
        <p:nvPicPr>
          <p:cNvPr id="11" name="Image 10">
            <a:extLst>
              <a:ext uri="{FF2B5EF4-FFF2-40B4-BE49-F238E27FC236}">
                <a16:creationId xmlns:a16="http://schemas.microsoft.com/office/drawing/2014/main" id="{CEA9018F-5CBB-421A-A0D0-48FB6383ABE6}"/>
              </a:ext>
            </a:extLst>
          </p:cNvPr>
          <p:cNvPicPr>
            <a:picLocks noChangeAspect="1"/>
          </p:cNvPicPr>
          <p:nvPr/>
        </p:nvPicPr>
        <p:blipFill>
          <a:blip r:embed="rId4"/>
          <a:stretch>
            <a:fillRect/>
          </a:stretch>
        </p:blipFill>
        <p:spPr>
          <a:xfrm>
            <a:off x="9210287" y="2752378"/>
            <a:ext cx="1906950" cy="2003037"/>
          </a:xfrm>
          <a:prstGeom prst="rect">
            <a:avLst/>
          </a:prstGeom>
        </p:spPr>
      </p:pic>
      <p:pic>
        <p:nvPicPr>
          <p:cNvPr id="13" name="Image 12" descr="Une image contenant personne, intérieur, verres, souriant&#10;&#10;Description générée automatiquement">
            <a:extLst>
              <a:ext uri="{FF2B5EF4-FFF2-40B4-BE49-F238E27FC236}">
                <a16:creationId xmlns:a16="http://schemas.microsoft.com/office/drawing/2014/main" id="{D70C9709-3E14-49AD-BBFE-426E542773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578" y="2752377"/>
            <a:ext cx="2003037" cy="2003037"/>
          </a:xfrm>
          <a:prstGeom prst="rect">
            <a:avLst/>
          </a:prstGeom>
        </p:spPr>
      </p:pic>
      <p:sp>
        <p:nvSpPr>
          <p:cNvPr id="14" name="ZoneTexte 13">
            <a:extLst>
              <a:ext uri="{FF2B5EF4-FFF2-40B4-BE49-F238E27FC236}">
                <a16:creationId xmlns:a16="http://schemas.microsoft.com/office/drawing/2014/main" id="{B300DC74-B635-47C1-A8B5-237920D10E0C}"/>
              </a:ext>
            </a:extLst>
          </p:cNvPr>
          <p:cNvSpPr txBox="1"/>
          <p:nvPr/>
        </p:nvSpPr>
        <p:spPr>
          <a:xfrm>
            <a:off x="1104578" y="4962719"/>
            <a:ext cx="2003037" cy="800219"/>
          </a:xfrm>
          <a:prstGeom prst="rect">
            <a:avLst/>
          </a:prstGeom>
          <a:noFill/>
        </p:spPr>
        <p:txBody>
          <a:bodyPr wrap="square" rtlCol="0">
            <a:spAutoFit/>
          </a:bodyPr>
          <a:lstStyle/>
          <a:p>
            <a:r>
              <a:rPr lang="fr-FR" b="1" dirty="0"/>
              <a:t>David Diebold</a:t>
            </a:r>
          </a:p>
          <a:p>
            <a:r>
              <a:rPr lang="fr-FR" sz="1000" i="1" dirty="0"/>
              <a:t>Software </a:t>
            </a:r>
            <a:r>
              <a:rPr lang="fr-FR" sz="1000" i="1" dirty="0" err="1"/>
              <a:t>Development</a:t>
            </a:r>
            <a:r>
              <a:rPr lang="fr-FR" sz="1000" i="1" dirty="0"/>
              <a:t> </a:t>
            </a:r>
            <a:r>
              <a:rPr lang="fr-FR" sz="1000" i="1" dirty="0" err="1"/>
              <a:t>Engineer</a:t>
            </a:r>
            <a:endParaRPr lang="fr-FR" sz="1000" i="1" dirty="0"/>
          </a:p>
          <a:p>
            <a:endParaRPr lang="fr-FR" dirty="0"/>
          </a:p>
        </p:txBody>
      </p:sp>
      <p:sp>
        <p:nvSpPr>
          <p:cNvPr id="15" name="ZoneTexte 14">
            <a:extLst>
              <a:ext uri="{FF2B5EF4-FFF2-40B4-BE49-F238E27FC236}">
                <a16:creationId xmlns:a16="http://schemas.microsoft.com/office/drawing/2014/main" id="{F0870409-7BFB-419E-9559-F38A09771026}"/>
              </a:ext>
            </a:extLst>
          </p:cNvPr>
          <p:cNvSpPr txBox="1"/>
          <p:nvPr/>
        </p:nvSpPr>
        <p:spPr>
          <a:xfrm>
            <a:off x="3806481" y="4962719"/>
            <a:ext cx="2003037" cy="800219"/>
          </a:xfrm>
          <a:prstGeom prst="rect">
            <a:avLst/>
          </a:prstGeom>
          <a:noFill/>
        </p:spPr>
        <p:txBody>
          <a:bodyPr wrap="square" rtlCol="0">
            <a:spAutoFit/>
          </a:bodyPr>
          <a:lstStyle/>
          <a:p>
            <a:r>
              <a:rPr lang="fr-FR" b="1" dirty="0"/>
              <a:t>Etienne Duchesne</a:t>
            </a:r>
          </a:p>
          <a:p>
            <a:r>
              <a:rPr lang="fr-FR" sz="1000" i="1" dirty="0"/>
              <a:t>PHD, Machine Learning </a:t>
            </a:r>
            <a:r>
              <a:rPr lang="fr-FR" sz="1000" i="1" dirty="0" err="1"/>
              <a:t>Engineer</a:t>
            </a:r>
            <a:endParaRPr lang="fr-FR" sz="1000" i="1" dirty="0"/>
          </a:p>
          <a:p>
            <a:endParaRPr lang="fr-FR" dirty="0"/>
          </a:p>
        </p:txBody>
      </p:sp>
      <p:sp>
        <p:nvSpPr>
          <p:cNvPr id="16" name="ZoneTexte 15">
            <a:extLst>
              <a:ext uri="{FF2B5EF4-FFF2-40B4-BE49-F238E27FC236}">
                <a16:creationId xmlns:a16="http://schemas.microsoft.com/office/drawing/2014/main" id="{E669C8A1-597F-40E6-B587-8D23A4D8E14D}"/>
              </a:ext>
            </a:extLst>
          </p:cNvPr>
          <p:cNvSpPr txBox="1"/>
          <p:nvPr/>
        </p:nvSpPr>
        <p:spPr>
          <a:xfrm>
            <a:off x="6508383" y="4962719"/>
            <a:ext cx="2003037" cy="800219"/>
          </a:xfrm>
          <a:prstGeom prst="rect">
            <a:avLst/>
          </a:prstGeom>
          <a:noFill/>
        </p:spPr>
        <p:txBody>
          <a:bodyPr wrap="square" rtlCol="0">
            <a:spAutoFit/>
          </a:bodyPr>
          <a:lstStyle/>
          <a:p>
            <a:r>
              <a:rPr lang="fr-FR" b="1" dirty="0"/>
              <a:t>Martin Bompaire</a:t>
            </a:r>
          </a:p>
          <a:p>
            <a:r>
              <a:rPr lang="fr-FR" sz="1000" i="1" dirty="0"/>
              <a:t>PHD, Machine Learning </a:t>
            </a:r>
            <a:r>
              <a:rPr lang="fr-FR" sz="1000" i="1" dirty="0" err="1"/>
              <a:t>Engineer</a:t>
            </a:r>
            <a:endParaRPr lang="fr-FR" sz="1000" i="1" dirty="0"/>
          </a:p>
          <a:p>
            <a:endParaRPr lang="fr-FR" dirty="0"/>
          </a:p>
        </p:txBody>
      </p:sp>
      <p:sp>
        <p:nvSpPr>
          <p:cNvPr id="17" name="ZoneTexte 16">
            <a:extLst>
              <a:ext uri="{FF2B5EF4-FFF2-40B4-BE49-F238E27FC236}">
                <a16:creationId xmlns:a16="http://schemas.microsoft.com/office/drawing/2014/main" id="{AE9E5A27-73E5-4C34-8BE9-FC63EB6BD6EF}"/>
              </a:ext>
            </a:extLst>
          </p:cNvPr>
          <p:cNvSpPr txBox="1"/>
          <p:nvPr/>
        </p:nvSpPr>
        <p:spPr>
          <a:xfrm>
            <a:off x="9210285" y="4962719"/>
            <a:ext cx="2003037" cy="800219"/>
          </a:xfrm>
          <a:prstGeom prst="rect">
            <a:avLst/>
          </a:prstGeom>
          <a:noFill/>
        </p:spPr>
        <p:txBody>
          <a:bodyPr wrap="square" rtlCol="0">
            <a:spAutoFit/>
          </a:bodyPr>
          <a:lstStyle/>
          <a:p>
            <a:r>
              <a:rPr lang="fr-FR" b="1" dirty="0"/>
              <a:t>Alexandre Gilotte</a:t>
            </a:r>
          </a:p>
          <a:p>
            <a:r>
              <a:rPr lang="fr-FR" sz="1000" i="1" dirty="0"/>
              <a:t>PHD, </a:t>
            </a:r>
            <a:r>
              <a:rPr lang="fr-FR" sz="1000" i="1" dirty="0" err="1"/>
              <a:t>Researcher</a:t>
            </a:r>
            <a:endParaRPr lang="fr-FR" sz="1000" i="1" dirty="0"/>
          </a:p>
          <a:p>
            <a:endParaRPr lang="fr-FR" dirty="0"/>
          </a:p>
        </p:txBody>
      </p:sp>
      <p:pic>
        <p:nvPicPr>
          <p:cNvPr id="18" name="Image 17">
            <a:extLst>
              <a:ext uri="{FF2B5EF4-FFF2-40B4-BE49-F238E27FC236}">
                <a16:creationId xmlns:a16="http://schemas.microsoft.com/office/drawing/2014/main" id="{9F4D688E-38FA-44D9-BF44-61AC962B26DB}"/>
              </a:ext>
            </a:extLst>
          </p:cNvPr>
          <p:cNvPicPr>
            <a:picLocks noChangeAspect="1"/>
          </p:cNvPicPr>
          <p:nvPr/>
        </p:nvPicPr>
        <p:blipFill>
          <a:blip r:embed="rId6"/>
          <a:stretch>
            <a:fillRect/>
          </a:stretch>
        </p:blipFill>
        <p:spPr>
          <a:xfrm>
            <a:off x="3797571" y="2752377"/>
            <a:ext cx="2020856" cy="2020856"/>
          </a:xfrm>
          <a:prstGeom prst="rect">
            <a:avLst/>
          </a:prstGeom>
        </p:spPr>
      </p:pic>
    </p:spTree>
    <p:extLst>
      <p:ext uri="{BB962C8B-B14F-4D97-AF65-F5344CB8AC3E}">
        <p14:creationId xmlns:p14="http://schemas.microsoft.com/office/powerpoint/2010/main" val="90103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055B-BF1B-48F0-AEE5-04D05225545F}"/>
              </a:ext>
            </a:extLst>
          </p:cNvPr>
          <p:cNvSpPr>
            <a:spLocks noGrp="1"/>
          </p:cNvSpPr>
          <p:nvPr>
            <p:ph type="title"/>
          </p:nvPr>
        </p:nvSpPr>
        <p:spPr>
          <a:xfrm>
            <a:off x="615950" y="387350"/>
            <a:ext cx="10372089" cy="738664"/>
          </a:xfrm>
        </p:spPr>
        <p:txBody>
          <a:bodyPr/>
          <a:lstStyle/>
          <a:p>
            <a:r>
              <a:rPr lang="en-US"/>
              <a:t>Acknowledgement</a:t>
            </a:r>
          </a:p>
        </p:txBody>
      </p:sp>
      <p:sp>
        <p:nvSpPr>
          <p:cNvPr id="3" name="Text Placeholder 2">
            <a:extLst>
              <a:ext uri="{FF2B5EF4-FFF2-40B4-BE49-F238E27FC236}">
                <a16:creationId xmlns:a16="http://schemas.microsoft.com/office/drawing/2014/main" id="{DFB9DF1D-F96B-4DCB-A3FB-E0B1FF724D3C}"/>
              </a:ext>
            </a:extLst>
          </p:cNvPr>
          <p:cNvSpPr>
            <a:spLocks noGrp="1"/>
          </p:cNvSpPr>
          <p:nvPr>
            <p:ph type="body" idx="1"/>
          </p:nvPr>
        </p:nvSpPr>
        <p:spPr>
          <a:xfrm>
            <a:off x="387350" y="2139950"/>
            <a:ext cx="10296652" cy="4062651"/>
          </a:xfrm>
        </p:spPr>
        <p:txBody>
          <a:bodyPr/>
          <a:lstStyle/>
          <a:p>
            <a:r>
              <a:rPr lang="en-US" dirty="0"/>
              <a:t>Those slides are largely inspired / copied from several sources:</a:t>
            </a:r>
          </a:p>
          <a:p>
            <a:endParaRPr lang="en-US" dirty="0"/>
          </a:p>
          <a:p>
            <a:r>
              <a:rPr lang="en-US" dirty="0"/>
              <a:t>Léon </a:t>
            </a:r>
            <a:r>
              <a:rPr lang="en-US" dirty="0" err="1"/>
              <a:t>Bottou’s</a:t>
            </a:r>
            <a:r>
              <a:rPr lang="en-US" dirty="0"/>
              <a:t> ”Large-scale machine learning revisited” conference: </a:t>
            </a:r>
            <a:r>
              <a:rPr lang="en-US" u="sng" dirty="0">
                <a:solidFill>
                  <a:schemeClr val="accent1">
                    <a:lumMod val="75000"/>
                  </a:schemeClr>
                </a:solidFill>
              </a:rPr>
              <a:t>https://bigdata2013.sciencesconf.org/conference/bigdata2013/pages/bottou.pdf</a:t>
            </a:r>
          </a:p>
          <a:p>
            <a:endParaRPr lang="en-US" dirty="0"/>
          </a:p>
          <a:p>
            <a:r>
              <a:rPr lang="en-US" dirty="0"/>
              <a:t>Sanjiv Kumar’s ”Large-scale machine learning” course: </a:t>
            </a:r>
            <a:r>
              <a:rPr lang="en-US" dirty="0">
                <a:hlinkClick r:id="rId3"/>
              </a:rPr>
              <a:t>http://www.sanjivk.com/EECS6898/lectures.html</a:t>
            </a:r>
            <a:endParaRPr lang="en-US" dirty="0"/>
          </a:p>
          <a:p>
            <a:endParaRPr lang="en-US" dirty="0"/>
          </a:p>
          <a:p>
            <a:r>
              <a:rPr lang="en-US" dirty="0"/>
              <a:t>Jean-Philippe Vert’s “Large-Scale Machine Learning” course:</a:t>
            </a:r>
          </a:p>
          <a:p>
            <a:r>
              <a:rPr lang="en-US" dirty="0">
                <a:hlinkClick r:id="rId4"/>
              </a:rPr>
              <a:t>http://members.cbio.mines-paristech.fr/~jvert/svn/lsml/lsml18/</a:t>
            </a:r>
            <a:endParaRPr lang="en-US" dirty="0"/>
          </a:p>
          <a:p>
            <a:endParaRPr lang="en-US" dirty="0"/>
          </a:p>
        </p:txBody>
      </p:sp>
    </p:spTree>
    <p:extLst>
      <p:ext uri="{BB962C8B-B14F-4D97-AF65-F5344CB8AC3E}">
        <p14:creationId xmlns:p14="http://schemas.microsoft.com/office/powerpoint/2010/main" val="13633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Content</a:t>
            </a:r>
          </a:p>
        </p:txBody>
      </p:sp>
      <p:pic>
        <p:nvPicPr>
          <p:cNvPr id="4" name="Image 3">
            <a:extLst>
              <a:ext uri="{FF2B5EF4-FFF2-40B4-BE49-F238E27FC236}">
                <a16:creationId xmlns:a16="http://schemas.microsoft.com/office/drawing/2014/main" id="{7B6AE034-3768-936F-F657-164BB2B2DCA2}"/>
              </a:ext>
            </a:extLst>
          </p:cNvPr>
          <p:cNvPicPr>
            <a:picLocks noChangeAspect="1"/>
          </p:cNvPicPr>
          <p:nvPr/>
        </p:nvPicPr>
        <p:blipFill>
          <a:blip r:embed="rId2"/>
          <a:stretch>
            <a:fillRect/>
          </a:stretch>
        </p:blipFill>
        <p:spPr>
          <a:xfrm>
            <a:off x="2453846" y="1326498"/>
            <a:ext cx="1893936" cy="1801057"/>
          </a:xfrm>
          <a:prstGeom prst="rect">
            <a:avLst/>
          </a:prstGeom>
        </p:spPr>
      </p:pic>
      <p:pic>
        <p:nvPicPr>
          <p:cNvPr id="6" name="Image 5">
            <a:extLst>
              <a:ext uri="{FF2B5EF4-FFF2-40B4-BE49-F238E27FC236}">
                <a16:creationId xmlns:a16="http://schemas.microsoft.com/office/drawing/2014/main" id="{77A9EC6A-656A-E96C-AE84-9CD278B947F6}"/>
              </a:ext>
            </a:extLst>
          </p:cNvPr>
          <p:cNvPicPr>
            <a:picLocks noChangeAspect="1"/>
          </p:cNvPicPr>
          <p:nvPr/>
        </p:nvPicPr>
        <p:blipFill>
          <a:blip r:embed="rId3"/>
          <a:stretch>
            <a:fillRect/>
          </a:stretch>
        </p:blipFill>
        <p:spPr>
          <a:xfrm>
            <a:off x="6724860" y="1742561"/>
            <a:ext cx="3096919" cy="1425674"/>
          </a:xfrm>
          <a:prstGeom prst="rect">
            <a:avLst/>
          </a:prstGeom>
        </p:spPr>
      </p:pic>
      <p:sp>
        <p:nvSpPr>
          <p:cNvPr id="7" name="object 2">
            <a:extLst>
              <a:ext uri="{FF2B5EF4-FFF2-40B4-BE49-F238E27FC236}">
                <a16:creationId xmlns:a16="http://schemas.microsoft.com/office/drawing/2014/main" id="{2FEBE578-2F49-8884-E157-C0DFEBF36A93}"/>
              </a:ext>
            </a:extLst>
          </p:cNvPr>
          <p:cNvSpPr txBox="1"/>
          <p:nvPr/>
        </p:nvSpPr>
        <p:spPr>
          <a:xfrm>
            <a:off x="2795817" y="3119231"/>
            <a:ext cx="5562599" cy="444352"/>
          </a:xfrm>
          <a:prstGeom prst="rect">
            <a:avLst/>
          </a:prstGeom>
        </p:spPr>
        <p:txBody>
          <a:bodyPr vert="horz" wrap="square" lIns="0" tIns="13335" rIns="0" bIns="0" rtlCol="0">
            <a:spAutoFit/>
          </a:bodyPr>
          <a:lstStyle/>
          <a:p>
            <a:pPr>
              <a:lnSpc>
                <a:spcPct val="100000"/>
              </a:lnSpc>
              <a:spcBef>
                <a:spcPts val="55"/>
              </a:spcBef>
            </a:pPr>
            <a:r>
              <a:rPr lang="fr-FR" sz="2800" dirty="0" err="1"/>
              <a:t>Tradeoffs</a:t>
            </a:r>
            <a:endParaRPr lang="fr-FR" sz="2800" dirty="0"/>
          </a:p>
        </p:txBody>
      </p:sp>
      <p:sp>
        <p:nvSpPr>
          <p:cNvPr id="8" name="object 2">
            <a:extLst>
              <a:ext uri="{FF2B5EF4-FFF2-40B4-BE49-F238E27FC236}">
                <a16:creationId xmlns:a16="http://schemas.microsoft.com/office/drawing/2014/main" id="{96652CCE-8032-7234-04D8-99E78299B616}"/>
              </a:ext>
            </a:extLst>
          </p:cNvPr>
          <p:cNvSpPr txBox="1"/>
          <p:nvPr/>
        </p:nvSpPr>
        <p:spPr>
          <a:xfrm>
            <a:off x="7391388" y="3110731"/>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More Data ?</a:t>
            </a:r>
          </a:p>
        </p:txBody>
      </p:sp>
      <p:sp>
        <p:nvSpPr>
          <p:cNvPr id="11" name="object 2">
            <a:extLst>
              <a:ext uri="{FF2B5EF4-FFF2-40B4-BE49-F238E27FC236}">
                <a16:creationId xmlns:a16="http://schemas.microsoft.com/office/drawing/2014/main" id="{739C4C25-3CEF-34E0-5789-153DB8ACB67F}"/>
              </a:ext>
            </a:extLst>
          </p:cNvPr>
          <p:cNvSpPr txBox="1"/>
          <p:nvPr/>
        </p:nvSpPr>
        <p:spPr>
          <a:xfrm>
            <a:off x="2795817" y="5755858"/>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a:t>Labelling</a:t>
            </a:r>
          </a:p>
        </p:txBody>
      </p:sp>
      <p:pic>
        <p:nvPicPr>
          <p:cNvPr id="13" name="Image 12">
            <a:extLst>
              <a:ext uri="{FF2B5EF4-FFF2-40B4-BE49-F238E27FC236}">
                <a16:creationId xmlns:a16="http://schemas.microsoft.com/office/drawing/2014/main" id="{6C28598C-515C-7CE8-9149-5177B2B9F4D3}"/>
              </a:ext>
            </a:extLst>
          </p:cNvPr>
          <p:cNvPicPr>
            <a:picLocks noChangeAspect="1"/>
          </p:cNvPicPr>
          <p:nvPr/>
        </p:nvPicPr>
        <p:blipFill>
          <a:blip r:embed="rId4"/>
          <a:stretch>
            <a:fillRect/>
          </a:stretch>
        </p:blipFill>
        <p:spPr>
          <a:xfrm>
            <a:off x="2351454" y="3941932"/>
            <a:ext cx="2098720" cy="1837061"/>
          </a:xfrm>
          <a:prstGeom prst="rect">
            <a:avLst/>
          </a:prstGeom>
        </p:spPr>
      </p:pic>
      <p:pic>
        <p:nvPicPr>
          <p:cNvPr id="30" name="Image 29">
            <a:extLst>
              <a:ext uri="{FF2B5EF4-FFF2-40B4-BE49-F238E27FC236}">
                <a16:creationId xmlns:a16="http://schemas.microsoft.com/office/drawing/2014/main" id="{7CA9B37E-F92C-553D-52B1-7D4496454FBE}"/>
              </a:ext>
            </a:extLst>
          </p:cNvPr>
          <p:cNvPicPr>
            <a:picLocks noChangeAspect="1"/>
          </p:cNvPicPr>
          <p:nvPr/>
        </p:nvPicPr>
        <p:blipFill>
          <a:blip r:embed="rId5"/>
          <a:stretch>
            <a:fillRect/>
          </a:stretch>
        </p:blipFill>
        <p:spPr>
          <a:xfrm>
            <a:off x="7494584" y="4274166"/>
            <a:ext cx="1733946" cy="975912"/>
          </a:xfrm>
          <a:prstGeom prst="rect">
            <a:avLst/>
          </a:prstGeom>
        </p:spPr>
      </p:pic>
      <p:pic>
        <p:nvPicPr>
          <p:cNvPr id="36" name="Image 35">
            <a:extLst>
              <a:ext uri="{FF2B5EF4-FFF2-40B4-BE49-F238E27FC236}">
                <a16:creationId xmlns:a16="http://schemas.microsoft.com/office/drawing/2014/main" id="{952B375C-72E3-1363-30EC-B88CCAE90373}"/>
              </a:ext>
            </a:extLst>
          </p:cNvPr>
          <p:cNvPicPr>
            <a:picLocks noChangeAspect="1"/>
          </p:cNvPicPr>
          <p:nvPr/>
        </p:nvPicPr>
        <p:blipFill>
          <a:blip r:embed="rId6"/>
          <a:stretch>
            <a:fillRect/>
          </a:stretch>
        </p:blipFill>
        <p:spPr>
          <a:xfrm>
            <a:off x="7220733" y="4210451"/>
            <a:ext cx="2275365" cy="1545407"/>
          </a:xfrm>
          <a:prstGeom prst="rect">
            <a:avLst/>
          </a:prstGeom>
        </p:spPr>
      </p:pic>
      <p:sp>
        <p:nvSpPr>
          <p:cNvPr id="37" name="object 2">
            <a:extLst>
              <a:ext uri="{FF2B5EF4-FFF2-40B4-BE49-F238E27FC236}">
                <a16:creationId xmlns:a16="http://schemas.microsoft.com/office/drawing/2014/main" id="{D2EA83CC-C8C0-51AA-0B7C-4F13D4BEEA8B}"/>
              </a:ext>
            </a:extLst>
          </p:cNvPr>
          <p:cNvSpPr txBox="1"/>
          <p:nvPr/>
        </p:nvSpPr>
        <p:spPr>
          <a:xfrm>
            <a:off x="7391388" y="5747534"/>
            <a:ext cx="2341335" cy="444352"/>
          </a:xfrm>
          <a:prstGeom prst="rect">
            <a:avLst/>
          </a:prstGeom>
        </p:spPr>
        <p:txBody>
          <a:bodyPr vert="horz" wrap="square" lIns="0" tIns="13335" rIns="0" bIns="0" rtlCol="0">
            <a:spAutoFit/>
          </a:bodyPr>
          <a:lstStyle/>
          <a:p>
            <a:pPr>
              <a:lnSpc>
                <a:spcPct val="100000"/>
              </a:lnSpc>
              <a:spcBef>
                <a:spcPts val="55"/>
              </a:spcBef>
            </a:pPr>
            <a:r>
              <a:rPr lang="fr-FR" sz="2800" dirty="0" err="1"/>
              <a:t>Scaling</a:t>
            </a:r>
            <a:r>
              <a:rPr lang="fr-FR" sz="2800" dirty="0"/>
              <a:t> Tricks</a:t>
            </a:r>
          </a:p>
        </p:txBody>
      </p:sp>
      <p:cxnSp>
        <p:nvCxnSpPr>
          <p:cNvPr id="3" name="Connecteur droit avec flèche 2">
            <a:extLst>
              <a:ext uri="{FF2B5EF4-FFF2-40B4-BE49-F238E27FC236}">
                <a16:creationId xmlns:a16="http://schemas.microsoft.com/office/drawing/2014/main" id="{393A560F-676A-3D92-7DB2-1E146E40E452}"/>
              </a:ext>
            </a:extLst>
          </p:cNvPr>
          <p:cNvCxnSpPr>
            <a:cxnSpLocks/>
          </p:cNvCxnSpPr>
          <p:nvPr/>
        </p:nvCxnSpPr>
        <p:spPr>
          <a:xfrm flipV="1">
            <a:off x="8252363" y="4379912"/>
            <a:ext cx="212103" cy="1158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191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Verdana" panose="020B0604030504040204" pitchFamily="34" charset="0"/>
                <a:ea typeface="Verdana" panose="020B0604030504040204" pitchFamily="34" charset="0"/>
              </a:rPr>
              <a:t>Tradeoffs</a:t>
            </a:r>
          </a:p>
        </p:txBody>
      </p:sp>
      <p:pic>
        <p:nvPicPr>
          <p:cNvPr id="4" name="Image 3">
            <a:extLst>
              <a:ext uri="{FF2B5EF4-FFF2-40B4-BE49-F238E27FC236}">
                <a16:creationId xmlns:a16="http://schemas.microsoft.com/office/drawing/2014/main" id="{7B6AE034-3768-936F-F657-164BB2B2DCA2}"/>
              </a:ext>
            </a:extLst>
          </p:cNvPr>
          <p:cNvPicPr>
            <a:picLocks noChangeAspect="1"/>
          </p:cNvPicPr>
          <p:nvPr/>
        </p:nvPicPr>
        <p:blipFill>
          <a:blip r:embed="rId2"/>
          <a:stretch>
            <a:fillRect/>
          </a:stretch>
        </p:blipFill>
        <p:spPr>
          <a:xfrm>
            <a:off x="3629252" y="1083533"/>
            <a:ext cx="4946195" cy="4703633"/>
          </a:xfrm>
          <a:prstGeom prst="rect">
            <a:avLst/>
          </a:prstGeom>
        </p:spPr>
      </p:pic>
    </p:spTree>
    <p:extLst>
      <p:ext uri="{BB962C8B-B14F-4D97-AF65-F5344CB8AC3E}">
        <p14:creationId xmlns:p14="http://schemas.microsoft.com/office/powerpoint/2010/main" val="206481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D5B6DFE-509F-45E7-8C01-5DFFF3BDED36}"/>
              </a:ext>
            </a:extLst>
          </p:cNvPr>
          <p:cNvSpPr txBox="1">
            <a:spLocks/>
          </p:cNvSpPr>
          <p:nvPr/>
        </p:nvSpPr>
        <p:spPr>
          <a:xfrm>
            <a:off x="839073" y="368284"/>
            <a:ext cx="10526554" cy="13269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latin typeface="Verdana" panose="020B0604030504040204" pitchFamily="34" charset="0"/>
                <a:ea typeface="Verdana" panose="020B0604030504040204" pitchFamily="34" charset="0"/>
              </a:rPr>
              <a:t>Example: Linear regression</a:t>
            </a:r>
          </a:p>
        </p:txBody>
      </p:sp>
      <p:sp>
        <p:nvSpPr>
          <p:cNvPr id="8" name="object 2">
            <a:extLst>
              <a:ext uri="{FF2B5EF4-FFF2-40B4-BE49-F238E27FC236}">
                <a16:creationId xmlns:a16="http://schemas.microsoft.com/office/drawing/2014/main" id="{911A1DEB-EDDF-4959-857F-42BEAB68AD42}"/>
              </a:ext>
            </a:extLst>
          </p:cNvPr>
          <p:cNvSpPr txBox="1"/>
          <p:nvPr/>
        </p:nvSpPr>
        <p:spPr>
          <a:xfrm>
            <a:off x="2901950" y="3930870"/>
            <a:ext cx="7620000" cy="1528624"/>
          </a:xfrm>
          <a:prstGeom prst="rect">
            <a:avLst/>
          </a:prstGeom>
        </p:spPr>
        <p:txBody>
          <a:bodyPr vert="horz" wrap="square" lIns="0" tIns="12700" rIns="0" bIns="0" rtlCol="0" anchor="t">
            <a:spAutoFit/>
          </a:bodyPr>
          <a:lstStyle/>
          <a:p>
            <a:pPr marL="38100">
              <a:spcBef>
                <a:spcPts val="100"/>
              </a:spcBef>
            </a:pPr>
            <a:r>
              <a:rPr lang="en-US" sz="2400" i="1" spc="-935">
                <a:latin typeface="Times New Roman"/>
                <a:cs typeface="Times New Roman"/>
              </a:rPr>
              <a:t>w</a:t>
            </a:r>
            <a:r>
              <a:rPr lang="en-US" sz="2400" spc="-5">
                <a:latin typeface="Times New Roman"/>
                <a:cs typeface="Times New Roman"/>
              </a:rPr>
              <a:t>ˆ</a:t>
            </a:r>
            <a:r>
              <a:rPr lang="fr-FR" sz="2400" spc="-10">
                <a:latin typeface="Verdana"/>
                <a:ea typeface="Verdana"/>
                <a:cs typeface="Arial"/>
              </a:rPr>
              <a:t> </a:t>
            </a:r>
            <a:r>
              <a:rPr lang="fr-FR" sz="2400" spc="-10" err="1">
                <a:latin typeface="Verdana"/>
                <a:ea typeface="Verdana"/>
                <a:cs typeface="Arial"/>
              </a:rPr>
              <a:t>minimizing</a:t>
            </a:r>
            <a:r>
              <a:rPr lang="fr-FR" sz="2400" spc="-10">
                <a:latin typeface="Verdana"/>
                <a:ea typeface="Verdana"/>
                <a:cs typeface="Arial"/>
              </a:rPr>
              <a:t> </a:t>
            </a:r>
            <a:r>
              <a:rPr lang="fr-FR" sz="2400" spc="-10" err="1">
                <a:latin typeface="Verdana"/>
                <a:ea typeface="Verdana"/>
                <a:cs typeface="Arial"/>
              </a:rPr>
              <a:t>quadratic</a:t>
            </a:r>
            <a:r>
              <a:rPr lang="fr-FR" sz="2400" spc="-10">
                <a:latin typeface="Verdana"/>
                <a:ea typeface="Verdana"/>
                <a:cs typeface="Arial"/>
              </a:rPr>
              <a:t> </a:t>
            </a:r>
            <a:r>
              <a:rPr lang="fr-FR" sz="2400" spc="-10" err="1">
                <a:latin typeface="Verdana"/>
                <a:ea typeface="Verdana"/>
                <a:cs typeface="Arial"/>
              </a:rPr>
              <a:t>error</a:t>
            </a:r>
            <a:r>
              <a:rPr lang="fr-FR" sz="2400" spc="-10">
                <a:latin typeface="Verdana"/>
                <a:ea typeface="Verdana"/>
                <a:cs typeface="Arial"/>
              </a:rPr>
              <a:t>:   </a:t>
            </a:r>
            <a:endParaRPr lang="fr-FR" sz="2400" spc="-10">
              <a:latin typeface="Verdana" panose="020B0604030504040204" pitchFamily="34" charset="0"/>
              <a:ea typeface="Verdana" panose="020B0604030504040204" pitchFamily="34" charset="0"/>
              <a:cs typeface="Arial" panose="020B0604020202020204" pitchFamily="34" charset="0"/>
            </a:endParaRPr>
          </a:p>
          <a:p>
            <a:pPr marL="38100">
              <a:spcBef>
                <a:spcPts val="100"/>
              </a:spcBef>
            </a:pPr>
            <a:r>
              <a:rPr lang="fr-FR" sz="2400" i="1" spc="45">
                <a:latin typeface="Times New Roman"/>
                <a:cs typeface="Times New Roman"/>
              </a:rPr>
              <a:t>   </a:t>
            </a:r>
            <a:r>
              <a:rPr lang="pl-PL" sz="2400" i="1" spc="45">
                <a:latin typeface="Times New Roman"/>
                <a:cs typeface="Times New Roman"/>
              </a:rPr>
              <a:t>L</a:t>
            </a:r>
            <a:r>
              <a:rPr lang="pl-PL" sz="2400" spc="80">
                <a:latin typeface="Times New Roman"/>
                <a:cs typeface="Times New Roman"/>
              </a:rPr>
              <a:t>(</a:t>
            </a:r>
            <a:r>
              <a:rPr lang="pl-PL" sz="2400" i="1" spc="-15">
                <a:latin typeface="Times New Roman"/>
                <a:cs typeface="Times New Roman"/>
              </a:rPr>
              <a:t>w</a:t>
            </a:r>
            <a:r>
              <a:rPr lang="pl-PL" sz="2400">
                <a:latin typeface="Times New Roman"/>
                <a:cs typeface="Times New Roman"/>
              </a:rPr>
              <a:t>)</a:t>
            </a:r>
            <a:r>
              <a:rPr lang="pl-PL" sz="2400" spc="-45">
                <a:latin typeface="Times New Roman"/>
                <a:cs typeface="Times New Roman"/>
              </a:rPr>
              <a:t> </a:t>
            </a:r>
            <a:r>
              <a:rPr lang="pl-PL" sz="2400">
                <a:latin typeface="Symbol"/>
                <a:cs typeface="Symbol"/>
              </a:rPr>
              <a:t></a:t>
            </a:r>
            <a:r>
              <a:rPr lang="pl-PL" sz="2400" spc="-40">
                <a:latin typeface="Times New Roman"/>
                <a:cs typeface="Times New Roman"/>
              </a:rPr>
              <a:t> </a:t>
            </a:r>
            <a:r>
              <a:rPr lang="pl-PL" sz="2400" spc="307">
                <a:latin typeface="Symbol"/>
                <a:cs typeface="Symbol"/>
              </a:rPr>
              <a:t></a:t>
            </a:r>
            <a:r>
              <a:rPr lang="pl-PL" sz="2400" spc="90">
                <a:latin typeface="Times New Roman"/>
                <a:cs typeface="Times New Roman"/>
              </a:rPr>
              <a:t>(</a:t>
            </a:r>
            <a:r>
              <a:rPr lang="pl-PL" sz="2400" i="1" spc="-50" err="1">
                <a:latin typeface="Times New Roman"/>
                <a:cs typeface="Times New Roman"/>
              </a:rPr>
              <a:t>x</a:t>
            </a:r>
            <a:r>
              <a:rPr lang="pl-PL" sz="2400" i="1" baseline="-17361" err="1">
                <a:latin typeface="Times New Roman"/>
                <a:cs typeface="Times New Roman"/>
              </a:rPr>
              <a:t>i</a:t>
            </a:r>
            <a:r>
              <a:rPr lang="pl-PL" sz="2400" err="1">
                <a:latin typeface="Symbol"/>
                <a:cs typeface="Times New Roman"/>
                <a:sym typeface="Symbol"/>
              </a:rPr>
              <a:t>.</a:t>
            </a:r>
            <a:r>
              <a:rPr lang="pl-PL" sz="2400" i="1" err="1">
                <a:latin typeface="Times New Roman"/>
                <a:cs typeface="Times New Roman"/>
              </a:rPr>
              <a:t>w</a:t>
            </a:r>
            <a:r>
              <a:rPr lang="pl-PL" sz="2400" i="1">
                <a:latin typeface="Times New Roman"/>
                <a:cs typeface="Times New Roman"/>
              </a:rPr>
              <a:t> -</a:t>
            </a:r>
            <a:r>
              <a:rPr lang="pl-PL" sz="2400" spc="40">
                <a:latin typeface="Times New Roman"/>
                <a:cs typeface="Times New Roman"/>
              </a:rPr>
              <a:t> </a:t>
            </a:r>
            <a:r>
              <a:rPr lang="pl-PL" sz="2400" i="1" spc="-20" err="1">
                <a:latin typeface="Times New Roman"/>
                <a:cs typeface="Times New Roman"/>
              </a:rPr>
              <a:t>y</a:t>
            </a:r>
            <a:r>
              <a:rPr lang="pl-PL" sz="2400" i="1" baseline="-17361" err="1">
                <a:latin typeface="Times New Roman"/>
                <a:cs typeface="Times New Roman"/>
              </a:rPr>
              <a:t>i</a:t>
            </a:r>
            <a:r>
              <a:rPr lang="pl-PL" sz="2400" i="1" spc="-202" baseline="-17361">
                <a:latin typeface="Times New Roman"/>
                <a:cs typeface="Times New Roman"/>
              </a:rPr>
              <a:t> </a:t>
            </a:r>
            <a:r>
              <a:rPr lang="pl-PL" sz="2400" spc="90">
                <a:latin typeface="Times New Roman"/>
                <a:cs typeface="Times New Roman"/>
              </a:rPr>
              <a:t>)</a:t>
            </a:r>
            <a:r>
              <a:rPr lang="pl-PL" sz="2400" baseline="31250">
                <a:latin typeface="Times New Roman"/>
                <a:cs typeface="Times New Roman"/>
              </a:rPr>
              <a:t>2</a:t>
            </a:r>
            <a:r>
              <a:rPr lang="pl-PL" sz="2400" spc="187" baseline="31250">
                <a:latin typeface="Times New Roman"/>
                <a:cs typeface="Times New Roman"/>
              </a:rPr>
              <a:t> </a:t>
            </a:r>
            <a:r>
              <a:rPr lang="pl-PL" sz="2400">
                <a:latin typeface="Symbol"/>
                <a:cs typeface="Symbol"/>
              </a:rPr>
              <a:t></a:t>
            </a:r>
            <a:r>
              <a:rPr lang="pl-PL" sz="2400" spc="-20">
                <a:latin typeface="Times New Roman"/>
                <a:cs typeface="Times New Roman"/>
              </a:rPr>
              <a:t> </a:t>
            </a:r>
            <a:r>
              <a:rPr lang="pl-PL" sz="2400" i="1" spc="5" err="1">
                <a:latin typeface="Times New Roman"/>
                <a:cs typeface="Times New Roman"/>
              </a:rPr>
              <a:t>λ</a:t>
            </a:r>
            <a:r>
              <a:rPr lang="pl-PL" sz="2400" i="1" spc="-60" err="1">
                <a:latin typeface="Times New Roman"/>
                <a:cs typeface="Times New Roman"/>
              </a:rPr>
              <a:t>w</a:t>
            </a:r>
            <a:r>
              <a:rPr lang="pl-PL" sz="2400" i="1" baseline="31250" err="1">
                <a:latin typeface="Times New Roman"/>
                <a:cs typeface="Times New Roman"/>
              </a:rPr>
              <a:t>T</a:t>
            </a:r>
            <a:r>
              <a:rPr lang="pl-PL" sz="2400" i="1" spc="-60" err="1">
                <a:latin typeface="Times New Roman"/>
                <a:cs typeface="Times New Roman"/>
              </a:rPr>
              <a:t>w</a:t>
            </a:r>
            <a:endParaRPr lang="fr-FR" sz="2400" i="1" baseline="31250" err="1">
              <a:latin typeface="Times New Roman"/>
              <a:cs typeface="Times New Roman"/>
            </a:endParaRPr>
          </a:p>
          <a:p>
            <a:pPr marL="38100">
              <a:spcBef>
                <a:spcPts val="100"/>
              </a:spcBef>
            </a:pPr>
            <a:r>
              <a:rPr lang="fr-FR" sz="2400" i="1" spc="-120" baseline="31250">
                <a:latin typeface="Times New Roman"/>
                <a:cs typeface="Times New Roman"/>
              </a:rPr>
              <a:t> </a:t>
            </a:r>
            <a:r>
              <a:rPr lang="en-US" sz="2400" spc="-5">
                <a:latin typeface="Symbol"/>
                <a:cs typeface="Symbol"/>
              </a:rPr>
              <a:t>           </a:t>
            </a:r>
            <a:r>
              <a:rPr lang="en-US" sz="2400" spc="-70">
                <a:latin typeface="Times New Roman"/>
                <a:cs typeface="Times New Roman"/>
              </a:rPr>
              <a:t> </a:t>
            </a:r>
            <a:r>
              <a:rPr lang="en-US" sz="2400" spc="-5">
                <a:latin typeface="Times New Roman"/>
                <a:cs typeface="Times New Roman"/>
              </a:rPr>
              <a:t>(</a:t>
            </a:r>
            <a:r>
              <a:rPr lang="en-US" sz="2400" i="1" spc="-5">
                <a:latin typeface="Times New Roman"/>
                <a:cs typeface="Times New Roman"/>
              </a:rPr>
              <a:t>X</a:t>
            </a:r>
            <a:r>
              <a:rPr lang="en-US" sz="2400" i="1" spc="-185">
                <a:latin typeface="Times New Roman"/>
                <a:cs typeface="Times New Roman"/>
              </a:rPr>
              <a:t> </a:t>
            </a:r>
            <a:r>
              <a:rPr lang="en-US" sz="2400" i="1" spc="-30">
                <a:latin typeface="Times New Roman"/>
                <a:cs typeface="Times New Roman"/>
              </a:rPr>
              <a:t>w </a:t>
            </a:r>
            <a:r>
              <a:rPr lang="en-US" sz="2400" spc="-30">
                <a:latin typeface="Symbol"/>
                <a:cs typeface="Times New Roman"/>
                <a:sym typeface="Symbol"/>
              </a:rPr>
              <a:t> </a:t>
            </a:r>
            <a:r>
              <a:rPr lang="en-US" sz="2400" i="1" spc="-30">
                <a:latin typeface="Times New Roman"/>
                <a:cs typeface="Times New Roman"/>
              </a:rPr>
              <a:t>y</a:t>
            </a:r>
            <a:r>
              <a:rPr lang="en-US" sz="2400" spc="-20">
                <a:latin typeface="Times New Roman"/>
                <a:cs typeface="Times New Roman"/>
              </a:rPr>
              <a:t>)</a:t>
            </a:r>
            <a:r>
              <a:rPr lang="en-US" sz="2400" i="1" spc="7" baseline="31481">
                <a:latin typeface="Times New Roman"/>
                <a:cs typeface="Times New Roman"/>
              </a:rPr>
              <a:t>T</a:t>
            </a:r>
            <a:r>
              <a:rPr lang="en-US" sz="2400" i="1" spc="30" baseline="31481">
                <a:latin typeface="Times New Roman"/>
                <a:cs typeface="Times New Roman"/>
              </a:rPr>
              <a:t> </a:t>
            </a:r>
            <a:r>
              <a:rPr lang="en-US" sz="2400" spc="-5">
                <a:latin typeface="Times New Roman"/>
                <a:cs typeface="Times New Roman"/>
              </a:rPr>
              <a:t>(</a:t>
            </a:r>
            <a:r>
              <a:rPr lang="en-US" sz="2400" i="1" spc="-5">
                <a:latin typeface="Times New Roman"/>
                <a:cs typeface="Times New Roman"/>
              </a:rPr>
              <a:t>X w </a:t>
            </a:r>
            <a:r>
              <a:rPr lang="en-US" sz="2400" spc="-5">
                <a:latin typeface="Symbol"/>
                <a:cs typeface="Times New Roman"/>
                <a:sym typeface="Symbol"/>
              </a:rPr>
              <a:t> </a:t>
            </a:r>
            <a:r>
              <a:rPr lang="en-US" sz="2400" i="1" spc="-5">
                <a:latin typeface="Times New Roman"/>
                <a:cs typeface="Times New Roman"/>
              </a:rPr>
              <a:t>y</a:t>
            </a:r>
            <a:r>
              <a:rPr lang="en-US" sz="2400" spc="-5">
                <a:latin typeface="Times New Roman"/>
                <a:cs typeface="Times New Roman"/>
              </a:rPr>
              <a:t>)</a:t>
            </a:r>
            <a:r>
              <a:rPr lang="en-US" sz="2400" spc="-150">
                <a:latin typeface="Times New Roman"/>
                <a:cs typeface="Times New Roman"/>
              </a:rPr>
              <a:t> </a:t>
            </a:r>
            <a:r>
              <a:rPr lang="en-US" sz="2400" spc="-5">
                <a:latin typeface="Symbol"/>
                <a:cs typeface="Symbol"/>
              </a:rPr>
              <a:t></a:t>
            </a:r>
            <a:r>
              <a:rPr lang="en-US" sz="2400" spc="-30">
                <a:latin typeface="Times New Roman"/>
                <a:cs typeface="Times New Roman"/>
              </a:rPr>
              <a:t> </a:t>
            </a:r>
            <a:r>
              <a:rPr lang="el-GR" sz="2400" i="1">
                <a:latin typeface="Times New Roman"/>
                <a:cs typeface="Times New Roman"/>
              </a:rPr>
              <a:t>λ</a:t>
            </a:r>
            <a:r>
              <a:rPr lang="en-US" sz="2400" i="1" spc="-60" err="1">
                <a:latin typeface="Times New Roman"/>
                <a:cs typeface="Times New Roman"/>
              </a:rPr>
              <a:t>w</a:t>
            </a:r>
            <a:r>
              <a:rPr lang="en-US" sz="2400" i="1" spc="7" baseline="31481" err="1">
                <a:latin typeface="Times New Roman"/>
                <a:cs typeface="Times New Roman"/>
              </a:rPr>
              <a:t>T</a:t>
            </a:r>
            <a:r>
              <a:rPr lang="en-US" sz="2400" i="1" spc="-112" baseline="31481">
                <a:latin typeface="Times New Roman"/>
                <a:cs typeface="Times New Roman"/>
              </a:rPr>
              <a:t> </a:t>
            </a:r>
            <a:r>
              <a:rPr lang="en-US" sz="2400" i="1" spc="-5">
                <a:latin typeface="Times New Roman"/>
                <a:cs typeface="Times New Roman"/>
              </a:rPr>
              <a:t>w</a:t>
            </a:r>
            <a:r>
              <a:rPr lang="pl-PL" sz="2400" i="1" spc="-120" baseline="31250">
                <a:latin typeface="Times New Roman"/>
                <a:cs typeface="Times New Roman"/>
              </a:rPr>
              <a:t> </a:t>
            </a:r>
            <a:endParaRPr lang="fr-FR" sz="2400" i="1">
              <a:latin typeface="Times New Roman"/>
              <a:cs typeface="Times New Roman"/>
            </a:endParaRPr>
          </a:p>
          <a:p>
            <a:pPr marL="38100">
              <a:lnSpc>
                <a:spcPct val="100000"/>
              </a:lnSpc>
              <a:spcBef>
                <a:spcPts val="100"/>
              </a:spcBef>
            </a:pPr>
            <a:endParaRPr lang="fr-FR" sz="2400" spc="-10">
              <a:latin typeface="Arial"/>
              <a:cs typeface="Arial"/>
            </a:endParaRPr>
          </a:p>
        </p:txBody>
      </p:sp>
      <p:sp>
        <p:nvSpPr>
          <p:cNvPr id="19" name="object 2">
            <a:extLst>
              <a:ext uri="{FF2B5EF4-FFF2-40B4-BE49-F238E27FC236}">
                <a16:creationId xmlns:a16="http://schemas.microsoft.com/office/drawing/2014/main" id="{95BF4E4B-F02C-4DDB-92D5-75F0CED20164}"/>
              </a:ext>
            </a:extLst>
          </p:cNvPr>
          <p:cNvSpPr txBox="1"/>
          <p:nvPr/>
        </p:nvSpPr>
        <p:spPr>
          <a:xfrm>
            <a:off x="3359150" y="5641471"/>
            <a:ext cx="4692015" cy="641201"/>
          </a:xfrm>
          <a:prstGeom prst="rect">
            <a:avLst/>
          </a:prstGeom>
        </p:spPr>
        <p:txBody>
          <a:bodyPr vert="horz" wrap="square" lIns="0" tIns="12700" rIns="0" bIns="0" rtlCol="0" anchor="t">
            <a:spAutoFit/>
          </a:bodyPr>
          <a:lstStyle/>
          <a:p>
            <a:pPr marL="38100">
              <a:spcBef>
                <a:spcPts val="100"/>
              </a:spcBef>
            </a:pPr>
            <a:r>
              <a:rPr lang="fr-FR">
                <a:latin typeface="Verdana"/>
                <a:ea typeface="Verdana"/>
                <a:cs typeface="Verdana"/>
              </a:rPr>
              <a:t>Solution:  </a:t>
            </a:r>
            <a:r>
              <a:rPr lang="en-US" sz="2400" i="1" spc="-935">
                <a:latin typeface="Times New Roman"/>
                <a:cs typeface="Times New Roman"/>
              </a:rPr>
              <a:t>w</a:t>
            </a:r>
            <a:r>
              <a:rPr lang="en-US" sz="2400" spc="-5">
                <a:latin typeface="Times New Roman"/>
                <a:cs typeface="Times New Roman"/>
              </a:rPr>
              <a:t>ˆ</a:t>
            </a:r>
            <a:r>
              <a:rPr lang="en-US" sz="2400" spc="180">
                <a:latin typeface="Times New Roman"/>
                <a:cs typeface="Times New Roman"/>
              </a:rPr>
              <a:t> </a:t>
            </a:r>
            <a:r>
              <a:rPr lang="en-US" sz="2400" spc="-5">
                <a:latin typeface="Symbol"/>
                <a:cs typeface="Symbol"/>
              </a:rPr>
              <a:t></a:t>
            </a:r>
            <a:r>
              <a:rPr lang="en-US" sz="2400" spc="-70">
                <a:latin typeface="Times New Roman"/>
                <a:cs typeface="Times New Roman"/>
              </a:rPr>
              <a:t> </a:t>
            </a:r>
            <a:r>
              <a:rPr lang="en-US" sz="2400" spc="-5">
                <a:latin typeface="Times New Roman"/>
                <a:cs typeface="Times New Roman"/>
              </a:rPr>
              <a:t>(</a:t>
            </a:r>
            <a:r>
              <a:rPr lang="en-US" sz="2400" spc="-285">
                <a:latin typeface="Times New Roman"/>
                <a:cs typeface="Times New Roman"/>
              </a:rPr>
              <a:t> </a:t>
            </a:r>
            <a:r>
              <a:rPr lang="en-US" sz="2400" i="1" spc="-5">
                <a:latin typeface="Times New Roman"/>
                <a:cs typeface="Times New Roman"/>
              </a:rPr>
              <a:t>X</a:t>
            </a:r>
            <a:r>
              <a:rPr lang="en-US" sz="2400" i="1" spc="-195">
                <a:latin typeface="Times New Roman"/>
                <a:cs typeface="Times New Roman"/>
              </a:rPr>
              <a:t> </a:t>
            </a:r>
            <a:r>
              <a:rPr lang="en-US" sz="2400" i="1" spc="-7" baseline="31250">
                <a:latin typeface="Times New Roman"/>
                <a:cs typeface="Times New Roman"/>
              </a:rPr>
              <a:t>T</a:t>
            </a:r>
            <a:r>
              <a:rPr lang="en-US" sz="2400" i="1" spc="-5">
                <a:latin typeface="Times New Roman"/>
                <a:cs typeface="Times New Roman"/>
              </a:rPr>
              <a:t>X </a:t>
            </a:r>
            <a:r>
              <a:rPr lang="en-US" sz="2400" spc="-5">
                <a:latin typeface="Symbol"/>
                <a:cs typeface="Times New Roman"/>
                <a:sym typeface="Symbol"/>
              </a:rPr>
              <a:t></a:t>
            </a:r>
            <a:r>
              <a:rPr lang="en-US" sz="2400" spc="-20">
                <a:latin typeface="Times New Roman"/>
                <a:cs typeface="Times New Roman"/>
              </a:rPr>
              <a:t> </a:t>
            </a:r>
            <a:r>
              <a:rPr lang="el-GR" sz="2400" i="1" spc="5">
                <a:latin typeface="Times New Roman"/>
                <a:cs typeface="Times New Roman"/>
              </a:rPr>
              <a:t>λ</a:t>
            </a:r>
            <a:r>
              <a:rPr lang="en-US" sz="2400" i="1" spc="-5">
                <a:latin typeface="Times New Roman"/>
                <a:cs typeface="Times New Roman"/>
              </a:rPr>
              <a:t>I</a:t>
            </a:r>
            <a:r>
              <a:rPr lang="en-US" sz="2400" i="1" spc="-260">
                <a:latin typeface="Times New Roman"/>
                <a:cs typeface="Times New Roman"/>
              </a:rPr>
              <a:t> </a:t>
            </a:r>
            <a:r>
              <a:rPr lang="en-US" sz="2400" spc="85">
                <a:latin typeface="Times New Roman"/>
                <a:cs typeface="Times New Roman"/>
              </a:rPr>
              <a:t>)</a:t>
            </a:r>
            <a:r>
              <a:rPr lang="en-US" sz="2400" spc="-165" baseline="31250">
                <a:latin typeface="Symbol"/>
                <a:cs typeface="Symbol"/>
              </a:rPr>
              <a:t></a:t>
            </a:r>
            <a:r>
              <a:rPr lang="en-US" sz="2400" spc="-7" baseline="31250">
                <a:latin typeface="Times New Roman"/>
                <a:cs typeface="Times New Roman"/>
              </a:rPr>
              <a:t>1</a:t>
            </a:r>
            <a:r>
              <a:rPr lang="en-US" sz="2400" spc="-195" baseline="31250">
                <a:latin typeface="Times New Roman"/>
                <a:cs typeface="Times New Roman"/>
              </a:rPr>
              <a:t> </a:t>
            </a:r>
            <a:r>
              <a:rPr lang="en-US" sz="2400" i="1" spc="-5">
                <a:latin typeface="Times New Roman"/>
                <a:cs typeface="Times New Roman"/>
              </a:rPr>
              <a:t>X</a:t>
            </a:r>
            <a:r>
              <a:rPr lang="en-US" sz="2400" i="1" spc="-7" baseline="31250">
                <a:latin typeface="Times New Roman"/>
                <a:cs typeface="Times New Roman"/>
              </a:rPr>
              <a:t> T </a:t>
            </a:r>
            <a:r>
              <a:rPr lang="en-US" sz="2400" i="1" spc="-5">
                <a:latin typeface="Times New Roman"/>
                <a:cs typeface="Times New Roman"/>
              </a:rPr>
              <a:t>y</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20" name="Rectangle 19">
            <a:extLst>
              <a:ext uri="{FF2B5EF4-FFF2-40B4-BE49-F238E27FC236}">
                <a16:creationId xmlns:a16="http://schemas.microsoft.com/office/drawing/2014/main" id="{89DCBAA9-E9CC-45A5-8FCA-77C1665AF8A6}"/>
              </a:ext>
            </a:extLst>
          </p:cNvPr>
          <p:cNvSpPr/>
          <p:nvPr/>
        </p:nvSpPr>
        <p:spPr>
          <a:xfrm>
            <a:off x="2825750" y="1377950"/>
            <a:ext cx="106680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X</a:t>
            </a:r>
          </a:p>
        </p:txBody>
      </p:sp>
      <p:sp>
        <p:nvSpPr>
          <p:cNvPr id="21" name="object 2">
            <a:extLst>
              <a:ext uri="{FF2B5EF4-FFF2-40B4-BE49-F238E27FC236}">
                <a16:creationId xmlns:a16="http://schemas.microsoft.com/office/drawing/2014/main" id="{5CFD437F-DB77-4E7B-9AAF-C2086481D8B7}"/>
              </a:ext>
            </a:extLst>
          </p:cNvPr>
          <p:cNvSpPr txBox="1"/>
          <p:nvPr/>
        </p:nvSpPr>
        <p:spPr>
          <a:xfrm rot="16200000">
            <a:off x="1610246" y="1898082"/>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n </a:t>
            </a:r>
            <a:r>
              <a:rPr lang="fr-FR" err="1">
                <a:latin typeface="Verdana" panose="020B0604030504040204" pitchFamily="34" charset="0"/>
                <a:ea typeface="Verdana" panose="020B0604030504040204" pitchFamily="34" charset="0"/>
              </a:rPr>
              <a:t>examples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22" name="object 2">
            <a:extLst>
              <a:ext uri="{FF2B5EF4-FFF2-40B4-BE49-F238E27FC236}">
                <a16:creationId xmlns:a16="http://schemas.microsoft.com/office/drawing/2014/main" id="{93B34E96-79DE-4FF0-A7AA-0C97CCDD9E54}"/>
              </a:ext>
            </a:extLst>
          </p:cNvPr>
          <p:cNvSpPr txBox="1"/>
          <p:nvPr/>
        </p:nvSpPr>
        <p:spPr>
          <a:xfrm>
            <a:off x="2705735" y="3177562"/>
            <a:ext cx="1685290" cy="548868"/>
          </a:xfrm>
          <a:prstGeom prst="rect">
            <a:avLst/>
          </a:prstGeom>
        </p:spPr>
        <p:txBody>
          <a:bodyPr vert="horz" wrap="square" lIns="0" tIns="12700" rIns="0" bIns="0" rtlCol="0">
            <a:spAutoFit/>
          </a:bodyPr>
          <a:lstStyle/>
          <a:p>
            <a:pPr marL="38100">
              <a:spcBef>
                <a:spcPts val="100"/>
              </a:spcBef>
            </a:pPr>
            <a:r>
              <a:rPr lang="fr-FR">
                <a:latin typeface="Verdana" panose="020B0604030504040204" pitchFamily="34" charset="0"/>
                <a:ea typeface="Verdana" panose="020B0604030504040204" pitchFamily="34" charset="0"/>
              </a:rPr>
              <a:t>d </a:t>
            </a:r>
            <a:r>
              <a:rPr lang="fr-FR" err="1">
                <a:latin typeface="Verdana" panose="020B0604030504040204" pitchFamily="34" charset="0"/>
                <a:ea typeface="Verdana" panose="020B0604030504040204" pitchFamily="34" charset="0"/>
              </a:rPr>
              <a:t>features</a:t>
            </a:r>
            <a:endParaRPr lang="en-US" sz="24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sp>
        <p:nvSpPr>
          <p:cNvPr id="23" name="Rectangle 22">
            <a:extLst>
              <a:ext uri="{FF2B5EF4-FFF2-40B4-BE49-F238E27FC236}">
                <a16:creationId xmlns:a16="http://schemas.microsoft.com/office/drawing/2014/main" id="{E4721D85-E56B-4FC3-8185-3D015B246A3E}"/>
              </a:ext>
            </a:extLst>
          </p:cNvPr>
          <p:cNvSpPr/>
          <p:nvPr/>
        </p:nvSpPr>
        <p:spPr>
          <a:xfrm>
            <a:off x="5949950" y="1377950"/>
            <a:ext cx="255270" cy="17036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i="1">
                <a:latin typeface="Times New Roman" panose="02020603050405020304" pitchFamily="18" charset="0"/>
                <a:cs typeface="Times New Roman" panose="02020603050405020304" pitchFamily="18" charset="0"/>
              </a:rPr>
              <a:t>y</a:t>
            </a:r>
          </a:p>
        </p:txBody>
      </p:sp>
      <p:sp>
        <p:nvSpPr>
          <p:cNvPr id="24" name="Rectangle 23">
            <a:extLst>
              <a:ext uri="{FF2B5EF4-FFF2-40B4-BE49-F238E27FC236}">
                <a16:creationId xmlns:a16="http://schemas.microsoft.com/office/drawing/2014/main" id="{33DBCADF-5030-430C-B42C-515EC51FB4E6}"/>
              </a:ext>
            </a:extLst>
          </p:cNvPr>
          <p:cNvSpPr/>
          <p:nvPr/>
        </p:nvSpPr>
        <p:spPr>
          <a:xfrm>
            <a:off x="4653003" y="1029051"/>
            <a:ext cx="255270" cy="10875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200" i="1" baseline="30000">
              <a:latin typeface="Times New Roman" panose="02020603050405020304" pitchFamily="18" charset="0"/>
              <a:cs typeface="Times New Roman" panose="02020603050405020304" pitchFamily="18" charset="0"/>
            </a:endParaRPr>
          </a:p>
        </p:txBody>
      </p:sp>
      <p:sp>
        <p:nvSpPr>
          <p:cNvPr id="25" name="object 2">
            <a:extLst>
              <a:ext uri="{FF2B5EF4-FFF2-40B4-BE49-F238E27FC236}">
                <a16:creationId xmlns:a16="http://schemas.microsoft.com/office/drawing/2014/main" id="{932A015A-B105-4611-B8F4-B4B428F32F28}"/>
              </a:ext>
            </a:extLst>
          </p:cNvPr>
          <p:cNvSpPr txBox="1"/>
          <p:nvPr/>
        </p:nvSpPr>
        <p:spPr>
          <a:xfrm>
            <a:off x="3912155" y="2088447"/>
            <a:ext cx="2300923" cy="764312"/>
          </a:xfrm>
          <a:prstGeom prst="rect">
            <a:avLst/>
          </a:prstGeom>
        </p:spPr>
        <p:txBody>
          <a:bodyPr vert="horz" wrap="square" lIns="0" tIns="12700" rIns="0" bIns="0" rtlCol="0">
            <a:spAutoFit/>
          </a:bodyPr>
          <a:lstStyle/>
          <a:p>
            <a:pPr marL="38100">
              <a:spcBef>
                <a:spcPts val="100"/>
              </a:spcBef>
            </a:pPr>
            <a:r>
              <a:rPr lang="fr-FR" sz="3200">
                <a:latin typeface="Verdana" panose="020B0604030504040204" pitchFamily="34" charset="0"/>
                <a:ea typeface="Verdana" panose="020B0604030504040204" pitchFamily="34" charset="0"/>
              </a:rPr>
              <a:t> *  </a:t>
            </a:r>
            <a:r>
              <a:rPr lang="fr-FR" sz="3200" i="1">
                <a:latin typeface="Verdana" panose="020B0604030504040204" pitchFamily="34" charset="0"/>
                <a:ea typeface="Verdana" panose="020B0604030504040204" pitchFamily="34" charset="0"/>
              </a:rPr>
              <a:t>w</a:t>
            </a:r>
            <a:r>
              <a:rPr lang="fr-FR" sz="3200">
                <a:latin typeface="Verdana" panose="020B0604030504040204" pitchFamily="34" charset="0"/>
                <a:ea typeface="Verdana" panose="020B0604030504040204" pitchFamily="34" charset="0"/>
              </a:rPr>
              <a:t>  = </a:t>
            </a:r>
            <a:endParaRPr lang="en-US" sz="3200">
              <a:latin typeface="Times New Roman"/>
              <a:cs typeface="Times New Roman"/>
            </a:endParaRPr>
          </a:p>
          <a:p>
            <a:pPr marL="38100">
              <a:lnSpc>
                <a:spcPct val="100000"/>
              </a:lnSpc>
              <a:spcBef>
                <a:spcPts val="100"/>
              </a:spcBef>
            </a:pPr>
            <a:endParaRPr sz="2400" baseline="-12152">
              <a:latin typeface="Verdana" panose="020B0604030504040204" pitchFamily="34" charset="0"/>
              <a:ea typeface="Verdana" panose="020B0604030504040204" pitchFamily="34" charset="0"/>
              <a:cs typeface="Times New Roman"/>
            </a:endParaRPr>
          </a:p>
        </p:txBody>
      </p:sp>
      <p:pic>
        <p:nvPicPr>
          <p:cNvPr id="27" name="Picture 26">
            <a:extLst>
              <a:ext uri="{FF2B5EF4-FFF2-40B4-BE49-F238E27FC236}">
                <a16:creationId xmlns:a16="http://schemas.microsoft.com/office/drawing/2014/main" id="{E7B53198-5F68-4541-A68D-69DE8AF799F7}"/>
              </a:ext>
            </a:extLst>
          </p:cNvPr>
          <p:cNvPicPr>
            <a:picLocks noChangeAspect="1"/>
          </p:cNvPicPr>
          <p:nvPr/>
        </p:nvPicPr>
        <p:blipFill>
          <a:blip r:embed="rId2"/>
          <a:stretch>
            <a:fillRect/>
          </a:stretch>
        </p:blipFill>
        <p:spPr>
          <a:xfrm>
            <a:off x="8250873" y="2628783"/>
            <a:ext cx="3434759" cy="21952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2715</Words>
  <Application>Microsoft Office PowerPoint</Application>
  <PresentationFormat>Personnalisé</PresentationFormat>
  <Paragraphs>312</Paragraphs>
  <Slides>34</Slides>
  <Notes>14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34</vt:i4>
      </vt:variant>
    </vt:vector>
  </HeadingPairs>
  <TitlesOfParts>
    <vt:vector size="44" baseType="lpstr">
      <vt:lpstr>Arial</vt:lpstr>
      <vt:lpstr>Arial</vt:lpstr>
      <vt:lpstr>Calibri</vt:lpstr>
      <vt:lpstr>Calibri Light</vt:lpstr>
      <vt:lpstr>Cambria Math</vt:lpstr>
      <vt:lpstr>Symbol</vt:lpstr>
      <vt:lpstr>Times New Roman</vt:lpstr>
      <vt:lpstr>Verdana</vt:lpstr>
      <vt:lpstr>Wingdings</vt:lpstr>
      <vt:lpstr>Office Theme</vt:lpstr>
      <vt:lpstr>Large-scale machine learning</vt:lpstr>
      <vt:lpstr>Présentation PowerPoint</vt:lpstr>
      <vt:lpstr>Présentation PowerPoint</vt:lpstr>
      <vt:lpstr>Présentation PowerPoint</vt:lpstr>
      <vt:lpstr>Présentation PowerPoint</vt:lpstr>
      <vt:lpstr>Acknowledgement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machine learning</dc:title>
  <dc:creator>Alexandre Gilotte</dc:creator>
  <cp:lastModifiedBy>David Diebold</cp:lastModifiedBy>
  <cp:revision>46</cp:revision>
  <dcterms:created xsi:type="dcterms:W3CDTF">2021-03-02T11:43:21Z</dcterms:created>
  <dcterms:modified xsi:type="dcterms:W3CDTF">2023-03-14T11:43:43Z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2020-03-12T00:00:00Z</vt:filetime>
  </property>
  <property fmtid="{D5CDD505-2E9C-101B-9397-08002B2CF9AE}" pid="3" name="LastSaved">
    <vt:filetime>2021-03-02T00:00:00Z</vt:filetime>
  </property>
</Properties>
</file>