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15469-9C9E-65FF-1AC1-DE33F887FA3F}" v="104" dt="2019-12-16T11:47:57.264"/>
    <p1510:client id="{D1FF4693-F470-2BF7-EA71-13C2D46B7BB3}" v="48" dt="2019-12-16T14:55:51.754"/>
    <p1510:client id="{DF4CFF41-E917-49D7-BA4D-89CACC0F378B}" v="1469" dt="2019-12-15T20:19:1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Up to now, you've learned to solve specific problems that we gave you...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In TD3 &amp; 4, you will learn to solve an entire problem by yourself</a:t>
            </a:r>
            <a:endParaRPr lang="en-US" dirty="0"/>
          </a:p>
          <a:p>
            <a:endParaRPr lang="en-US" sz="4200" b="1" dirty="0">
              <a:latin typeface="Arial"/>
              <a:cs typeface="Arial"/>
            </a:endParaRPr>
          </a:p>
          <a:p>
            <a:r>
              <a:rPr lang="en-US" sz="4200" b="1" dirty="0">
                <a:latin typeface="Arial"/>
                <a:cs typeface="Arial"/>
              </a:rPr>
              <a:t>You will learn that...</a:t>
            </a:r>
            <a:endParaRPr lang="en-US">
              <a:cs typeface="Calibri" panose="020F0502020204030204"/>
            </a:endParaRPr>
          </a:p>
          <a:p>
            <a:endParaRPr lang="en-US" sz="4200" b="1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200" b="1" dirty="0">
                <a:latin typeface="Arial"/>
                <a:cs typeface="Arial"/>
              </a:rPr>
              <a:t>data quality matters</a:t>
            </a:r>
          </a:p>
          <a:p>
            <a:pPr marL="571500" indent="-571500">
              <a:buFont typeface="Arial"/>
              <a:buChar char="•"/>
            </a:pPr>
            <a:endParaRPr lang="en-US" sz="4200" b="1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200" b="1" dirty="0">
                <a:latin typeface="Arial"/>
                <a:cs typeface="Arial"/>
              </a:rPr>
              <a:t>efficiency matters</a:t>
            </a:r>
          </a:p>
        </p:txBody>
      </p:sp>
    </p:spTree>
    <p:extLst>
      <p:ext uri="{BB962C8B-B14F-4D97-AF65-F5344CB8AC3E}">
        <p14:creationId xmlns:p14="http://schemas.microsoft.com/office/powerpoint/2010/main" val="18786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074821" y="232611"/>
            <a:ext cx="10483515" cy="6971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Rules: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42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Groups of two students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Same grade for each student of each group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A single grade for TD 3 &amp; 4, but...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You have to send each notebook within a week</a:t>
            </a:r>
          </a:p>
          <a:p>
            <a:pPr marL="457200" indent="-457200">
              <a:buFont typeface="Arial"/>
              <a:buChar char="•"/>
            </a:pPr>
            <a:endParaRPr lang="en-US" sz="30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Return a single notebook per team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By email to the </a:t>
            </a:r>
            <a:r>
              <a:rPr lang="en-US" sz="3000" b="1" u="sng" dirty="0">
                <a:latin typeface="Arial"/>
                <a:cs typeface="Arial"/>
              </a:rPr>
              <a:t>three </a:t>
            </a:r>
            <a:r>
              <a:rPr lang="en-US" sz="3000" b="1" dirty="0">
                <a:latin typeface="Arial"/>
                <a:cs typeface="Arial"/>
              </a:rPr>
              <a:t>of us</a:t>
            </a:r>
          </a:p>
          <a:p>
            <a:pPr marL="457200" indent="-457200">
              <a:buFont typeface="Arial"/>
              <a:buChar char="•"/>
            </a:pPr>
            <a:endParaRPr lang="en-US" sz="3000" b="1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You can search the internet but...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… do not communicate between teams!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Code/specific ideas </a:t>
            </a:r>
            <a:r>
              <a:rPr lang="en-US" sz="3000" b="1" u="sng" dirty="0">
                <a:latin typeface="Arial"/>
                <a:cs typeface="Arial"/>
              </a:rPr>
              <a:t>cannot </a:t>
            </a:r>
            <a:r>
              <a:rPr lang="en-US" sz="3000" b="1" dirty="0">
                <a:latin typeface="Arial"/>
                <a:cs typeface="Arial"/>
              </a:rPr>
              <a:t>be shared between teams</a:t>
            </a:r>
          </a:p>
          <a:p>
            <a:pPr marL="457200" indent="-457200">
              <a:buFont typeface="Arial"/>
              <a:buChar char="•"/>
            </a:pPr>
            <a:endParaRPr lang="en-US" sz="33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4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Grade will be based on: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sz="42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Notebook returned on time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Correctness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Code readability</a:t>
            </a:r>
            <a:endParaRPr lang="en-US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Compute efficiency</a:t>
            </a:r>
          </a:p>
        </p:txBody>
      </p:sp>
    </p:spTree>
    <p:extLst>
      <p:ext uri="{BB962C8B-B14F-4D97-AF65-F5344CB8AC3E}">
        <p14:creationId xmlns:p14="http://schemas.microsoft.com/office/powerpoint/2010/main" val="266468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Association rule mining</a:t>
            </a:r>
            <a:endParaRPr lang="en-US" dirty="0"/>
          </a:p>
          <a:p>
            <a:endParaRPr lang="en-US" sz="3300" b="1" dirty="0">
              <a:latin typeface="Arial"/>
              <a:cs typeface="Arial"/>
            </a:endParaRPr>
          </a:p>
          <a:p>
            <a:r>
              <a:rPr lang="en-US" sz="3300" b="1" dirty="0">
                <a:latin typeface="Arial"/>
                <a:cs typeface="Arial"/>
              </a:rPr>
              <a:t>Given a dataset of items, which item sets tend to occur often?</a:t>
            </a:r>
          </a:p>
          <a:p>
            <a:endParaRPr lang="en-US" sz="3300" b="1" dirty="0">
              <a:latin typeface="Arial"/>
              <a:cs typeface="Arial"/>
            </a:endParaRPr>
          </a:p>
          <a:p>
            <a:r>
              <a:rPr lang="en-US" sz="2300" b="1" dirty="0">
                <a:latin typeface="Arial"/>
                <a:cs typeface="Arial"/>
              </a:rPr>
              <a:t>Examples:</a:t>
            </a:r>
          </a:p>
          <a:p>
            <a:endParaRPr lang="en-US" sz="2300" b="1" dirty="0">
              <a:latin typeface="Arial"/>
              <a:cs typeface="Arial"/>
            </a:endParaRPr>
          </a:p>
          <a:p>
            <a:r>
              <a:rPr lang="en-US" sz="2300" b="1" dirty="0" err="1">
                <a:latin typeface="Arial"/>
                <a:cs typeface="Arial"/>
              </a:rPr>
              <a:t>Grocerie</a:t>
            </a:r>
            <a:r>
              <a:rPr lang="en-US" sz="2300" b="1" dirty="0">
                <a:latin typeface="Arial"/>
                <a:cs typeface="Arial"/>
              </a:rPr>
              <a:t> stores (people buying meat, bread and onion often buy salad)</a:t>
            </a:r>
          </a:p>
          <a:p>
            <a:endParaRPr lang="en-US" sz="2300" b="1" dirty="0">
              <a:latin typeface="Arial"/>
              <a:cs typeface="Arial"/>
            </a:endParaRPr>
          </a:p>
          <a:p>
            <a:r>
              <a:rPr lang="en-US" sz="2300" b="1" dirty="0">
                <a:latin typeface="Arial"/>
                <a:cs typeface="Arial"/>
              </a:rPr>
              <a:t>Movies (people who watched Star Wars I &amp; II might often watch Star Wars III)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4293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TD3</a:t>
            </a:r>
            <a:endParaRPr lang="en-US" dirty="0"/>
          </a:p>
          <a:p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The naïve approach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A less naïve approach (A priori)</a:t>
            </a:r>
          </a:p>
          <a:p>
            <a:endParaRPr lang="en-US" sz="3300" b="1" dirty="0">
              <a:latin typeface="Arial"/>
              <a:cs typeface="Arial"/>
            </a:endParaRPr>
          </a:p>
          <a:p>
            <a:r>
              <a:rPr lang="en-US" sz="3300" b="1" dirty="0">
                <a:latin typeface="Arial"/>
                <a:cs typeface="Arial"/>
              </a:rPr>
              <a:t>We want these two implementations in your notebook.</a:t>
            </a:r>
          </a:p>
        </p:txBody>
      </p:sp>
    </p:spTree>
    <p:extLst>
      <p:ext uri="{BB962C8B-B14F-4D97-AF65-F5344CB8AC3E}">
        <p14:creationId xmlns:p14="http://schemas.microsoft.com/office/powerpoint/2010/main" val="5572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The naïve approach</a:t>
            </a:r>
            <a:endParaRPr lang="en-US" dirty="0"/>
          </a:p>
          <a:p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Generate all possible pairs</a:t>
            </a:r>
            <a:endParaRPr lang="en-US" dirty="0"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Sort by frequency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Generate all possible triplets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Sort by frequency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353129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Wait, there's got to be a better way...</a:t>
            </a:r>
            <a:endParaRPr lang="en-US" dirty="0"/>
          </a:p>
          <a:p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A priori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8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30647-06F4-4A85-9578-FCAD1C73FAB2}"/>
              </a:ext>
            </a:extLst>
          </p:cNvPr>
          <p:cNvSpPr txBox="1"/>
          <p:nvPr/>
        </p:nvSpPr>
        <p:spPr>
          <a:xfrm>
            <a:off x="1235242" y="499979"/>
            <a:ext cx="1048351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 dirty="0">
                <a:latin typeface="Arial"/>
                <a:cs typeface="Arial"/>
              </a:rPr>
              <a:t>Data pre-processing</a:t>
            </a:r>
            <a:endParaRPr lang="en-US" dirty="0"/>
          </a:p>
          <a:p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Filter on the latest 100 ratings per user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Start with 1% of the data</a:t>
            </a:r>
          </a:p>
          <a:p>
            <a:pPr marL="514350" indent="-514350">
              <a:buAutoNum type="arabicPeriod"/>
            </a:pPr>
            <a:endParaRPr lang="en-US" sz="3300" b="1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3300" b="1" dirty="0">
                <a:latin typeface="Arial"/>
                <a:cs typeface="Arial"/>
              </a:rPr>
              <a:t>Switch to 10% when you are confident</a:t>
            </a:r>
          </a:p>
        </p:txBody>
      </p:sp>
    </p:spTree>
    <p:extLst>
      <p:ext uri="{BB962C8B-B14F-4D97-AF65-F5344CB8AC3E}">
        <p14:creationId xmlns:p14="http://schemas.microsoft.com/office/powerpoint/2010/main" val="29172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2019-12-15T20:01:39Z</dcterms:created>
  <dcterms:modified xsi:type="dcterms:W3CDTF">2020-01-28T13:20:00Z</dcterms:modified>
</cp:coreProperties>
</file>