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g"/>
  <Override PartName="/ppt/media/image7.jpg" ContentType="image/jpg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4.jpg" ContentType="image/jpg"/>
  <Override PartName="/ppt/media/image15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410" r:id="rId4"/>
    <p:sldId id="393" r:id="rId5"/>
    <p:sldId id="258" r:id="rId6"/>
    <p:sldId id="384" r:id="rId7"/>
    <p:sldId id="385" r:id="rId8"/>
    <p:sldId id="386" r:id="rId9"/>
    <p:sldId id="387" r:id="rId10"/>
    <p:sldId id="390" r:id="rId11"/>
    <p:sldId id="260" r:id="rId12"/>
    <p:sldId id="389" r:id="rId13"/>
    <p:sldId id="262" r:id="rId14"/>
    <p:sldId id="394" r:id="rId15"/>
    <p:sldId id="396" r:id="rId16"/>
    <p:sldId id="397" r:id="rId17"/>
    <p:sldId id="402" r:id="rId18"/>
    <p:sldId id="400" r:id="rId19"/>
    <p:sldId id="403" r:id="rId20"/>
    <p:sldId id="404" r:id="rId21"/>
    <p:sldId id="271" r:id="rId22"/>
    <p:sldId id="272" r:id="rId23"/>
    <p:sldId id="273" r:id="rId24"/>
    <p:sldId id="274" r:id="rId25"/>
    <p:sldId id="291" r:id="rId26"/>
    <p:sldId id="276" r:id="rId27"/>
    <p:sldId id="293" r:id="rId28"/>
    <p:sldId id="294" r:id="rId29"/>
    <p:sldId id="295" r:id="rId30"/>
    <p:sldId id="296" r:id="rId31"/>
    <p:sldId id="300" r:id="rId32"/>
    <p:sldId id="297" r:id="rId33"/>
    <p:sldId id="301" r:id="rId34"/>
    <p:sldId id="408" r:id="rId35"/>
    <p:sldId id="406" r:id="rId36"/>
    <p:sldId id="407" r:id="rId37"/>
    <p:sldId id="409" r:id="rId38"/>
    <p:sldId id="391" r:id="rId39"/>
  </p:sldIdLst>
  <p:sldSz cx="12204700" cy="6870700"/>
  <p:notesSz cx="12204700" cy="6870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Bompaire" initials="MB" lastIdx="2" clrIdx="0">
    <p:extLst>
      <p:ext uri="{19B8F6BF-5375-455C-9EA6-DF929625EA0E}">
        <p15:presenceInfo xmlns:p15="http://schemas.microsoft.com/office/powerpoint/2012/main" userId="S::m.bompaire@criteo.com::82fe3a89-7962-4206-8c1d-a12af8ab06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CB19F-507B-B000-E25F-E94BDA01CDA3}" v="110" dt="2021-03-05T08:57:28.826"/>
    <p1510:client id="{B79B1170-49DE-88F0-237C-E01BD5AA9168}" v="17" dt="2021-03-04T18:57:59.9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4T10:52:56.977" idx="1">
    <p:pos x="10" y="10"/>
    <p:text>J'aurais parlé d'avord de l'estimation error puis de l'approximation error.
Ca permet de dire qu'on est obligé de restreindre l'espace des fonctions sinon on overfit.
</p:text>
    <p:extLst>
      <p:ext uri="{C676402C-5697-4E1C-873F-D02D1690AC5C}">
        <p15:threadingInfo xmlns:p15="http://schemas.microsoft.com/office/powerpoint/2012/main" timeZoneBias="480"/>
      </p:ext>
    </p:extLst>
  </p:cm>
  <p:cm authorId="1" dt="2021-03-04T10:54:17.541" idx="2">
    <p:pos x="10" y="106"/>
    <p:text>Bon après c'est plus ou moins dit dans le slide d'après mais là je trouve pas d'argument simple pour dire "Not realistic to find minimizer among all possible functions!​", tu en as un?
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79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13563" y="0"/>
            <a:ext cx="5287962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07C1E-5991-4D5E-93DD-5EBE0BD492F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1775" y="858838"/>
            <a:ext cx="4121150" cy="2319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0788" y="3306763"/>
            <a:ext cx="9763125" cy="2705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26213"/>
            <a:ext cx="52879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13563" y="6526213"/>
            <a:ext cx="5287962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85D3-16B1-4673-A7B7-24CB872C92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385D3-16B1-4673-A7B7-24CB872C92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3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385D3-16B1-4673-A7B7-24CB872C92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2655" y="614680"/>
            <a:ext cx="10359389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7592"/>
            <a:ext cx="8543290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2655" y="1742249"/>
            <a:ext cx="2752725" cy="432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80261"/>
            <a:ext cx="5309044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305" y="3081972"/>
            <a:ext cx="10372089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4023" y="1780603"/>
            <a:ext cx="10296652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89751"/>
            <a:ext cx="3905504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89751"/>
            <a:ext cx="2807081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7384" y="6389751"/>
            <a:ext cx="2807081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igdata2013.sciencesconf.org/conference/bigdata2013/pages/bottou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mbers.cbio.mines-paristech.fr/~jvert/svn/lsml/lsml18/" TargetMode="External"/><Relationship Id="rId2" Type="http://schemas.openxmlformats.org/officeDocument/2006/relationships/hyperlink" Target="http://www.sanjivk.com/EECS6898/lectur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760" y="3147948"/>
            <a:ext cx="75895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>
                <a:latin typeface="Verdana"/>
                <a:cs typeface="Verdana"/>
              </a:rPr>
              <a:t>Large-scale </a:t>
            </a:r>
            <a:r>
              <a:rPr sz="3600" b="1" spc="-10">
                <a:latin typeface="Verdana"/>
                <a:cs typeface="Verdana"/>
              </a:rPr>
              <a:t>machine</a:t>
            </a:r>
            <a:r>
              <a:rPr sz="3600" b="1" spc="10">
                <a:latin typeface="Verdana"/>
                <a:cs typeface="Verdana"/>
              </a:rPr>
              <a:t> </a:t>
            </a:r>
            <a:r>
              <a:rPr sz="3600" b="1" spc="-15">
                <a:latin typeface="Verdana"/>
                <a:cs typeface="Verdana"/>
              </a:rPr>
              <a:t>learning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1" y="1622805"/>
            <a:ext cx="9648824" cy="51302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latin typeface="Verdana"/>
                <a:cs typeface="Verdana"/>
              </a:rPr>
              <a:t>Heavy computation</a:t>
            </a:r>
          </a:p>
          <a:p>
            <a:pPr lvl="1">
              <a:spcBef>
                <a:spcPts val="55"/>
              </a:spcBef>
            </a:pP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Parallelize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, use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specialised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 hardware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000">
              <a:latin typeface="Verdana"/>
              <a:cs typeface="Verdana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 err="1">
                <a:latin typeface="Verdana"/>
                <a:cs typeface="Verdana"/>
              </a:rPr>
              <a:t>Dataset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does</a:t>
            </a:r>
            <a:r>
              <a:rPr lang="fr-FR" sz="2000">
                <a:latin typeface="Verdana"/>
                <a:cs typeface="Verdana"/>
              </a:rPr>
              <a:t> not fit in RAM</a:t>
            </a:r>
          </a:p>
          <a:p>
            <a:pPr lvl="1">
              <a:spcBef>
                <a:spcPts val="55"/>
              </a:spcBef>
            </a:pP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Streaming data</a:t>
            </a:r>
          </a:p>
          <a:p>
            <a:pPr lvl="1">
              <a:spcBef>
                <a:spcPts val="55"/>
              </a:spcBef>
            </a:pP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latin typeface="Verdana"/>
                <a:cs typeface="Verdana"/>
              </a:rPr>
              <a:t>Polynomial </a:t>
            </a:r>
            <a:r>
              <a:rPr lang="fr-FR" sz="2000" err="1">
                <a:latin typeface="Verdana"/>
                <a:cs typeface="Verdana"/>
              </a:rPr>
              <a:t>algorithms</a:t>
            </a:r>
            <a:r>
              <a:rPr lang="fr-FR" sz="2000">
                <a:latin typeface="Verdana"/>
                <a:cs typeface="Verdana"/>
              </a:rPr>
              <a:t> are </a:t>
            </a:r>
            <a:r>
              <a:rPr lang="fr-FR" sz="2000" err="1">
                <a:latin typeface="Verdana"/>
                <a:cs typeface="Verdana"/>
              </a:rPr>
              <a:t>too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costly</a:t>
            </a:r>
            <a:r>
              <a:rPr lang="fr-FR" sz="2000">
                <a:latin typeface="Verdana"/>
                <a:cs typeface="Verdana"/>
              </a:rPr>
              <a:t>: </a:t>
            </a:r>
          </a:p>
          <a:p>
            <a:pPr lvl="1">
              <a:spcBef>
                <a:spcPts val="55"/>
              </a:spcBef>
            </a:pPr>
            <a:r>
              <a:rPr lang="fr-FR" sz="2000" strike="sngStrike">
                <a:latin typeface="Verdana"/>
                <a:cs typeface="Verdana"/>
              </a:rPr>
              <a:t>O( n².d)</a:t>
            </a:r>
            <a:r>
              <a:rPr lang="fr-FR" sz="2000">
                <a:latin typeface="Verdana"/>
                <a:cs typeface="Verdana"/>
              </a:rPr>
              <a:t>     </a:t>
            </a:r>
            <a:r>
              <a:rPr lang="fr-FR" sz="2000" strike="sngStrike">
                <a:latin typeface="Verdana"/>
                <a:cs typeface="Verdana"/>
              </a:rPr>
              <a:t>O(n.d²)</a:t>
            </a:r>
          </a:p>
          <a:p>
            <a:pPr lvl="1">
              <a:spcBef>
                <a:spcPts val="55"/>
              </a:spcBef>
            </a:pP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Use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linear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algorithms</a:t>
            </a: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latin typeface="Verdana"/>
              <a:cs typeface="Verdana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 err="1">
                <a:latin typeface="Verdana"/>
                <a:cs typeface="Verdana"/>
              </a:rPr>
              <a:t>Collecting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enough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labeled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err="1">
                <a:latin typeface="Verdana"/>
                <a:cs typeface="Verdana"/>
              </a:rPr>
              <a:t>samples</a:t>
            </a:r>
            <a:r>
              <a:rPr lang="fr-FR" sz="2000">
                <a:latin typeface="Verdana"/>
                <a:cs typeface="Verdana"/>
              </a:rPr>
              <a:t>?</a:t>
            </a:r>
          </a:p>
          <a:p>
            <a:pPr lvl="1">
              <a:spcBef>
                <a:spcPts val="55"/>
              </a:spcBef>
            </a:pP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Transfer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from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similar</a:t>
            </a: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tasks</a:t>
            </a: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 lvl="1">
              <a:spcBef>
                <a:spcPts val="55"/>
              </a:spcBef>
            </a:pP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latin typeface="Verdana"/>
                <a:cs typeface="Verdana"/>
              </a:rPr>
              <a:t>Model performances </a:t>
            </a:r>
            <a:r>
              <a:rPr lang="fr-FR" sz="2000" err="1">
                <a:latin typeface="Verdana"/>
                <a:cs typeface="Verdana"/>
              </a:rPr>
              <a:t>limited</a:t>
            </a:r>
            <a:r>
              <a:rPr lang="fr-FR" sz="2000">
                <a:latin typeface="Verdana"/>
                <a:cs typeface="Verdana"/>
              </a:rPr>
              <a:t> </a:t>
            </a:r>
            <a:r>
              <a:rPr lang="fr-FR" sz="2000" strike="sngStrike">
                <a:latin typeface="Verdana"/>
                <a:cs typeface="Verdana"/>
              </a:rPr>
              <a:t>by </a:t>
            </a:r>
            <a:r>
              <a:rPr lang="fr-FR" sz="2000" strike="sngStrike" err="1">
                <a:latin typeface="Verdana"/>
                <a:cs typeface="Verdana"/>
              </a:rPr>
              <a:t>Number</a:t>
            </a:r>
            <a:r>
              <a:rPr lang="fr-FR" sz="2000" strike="sngStrike">
                <a:latin typeface="Verdana"/>
                <a:cs typeface="Verdana"/>
              </a:rPr>
              <a:t> </a:t>
            </a:r>
            <a:r>
              <a:rPr lang="fr-FR" sz="2000" strike="sngStrike" err="1">
                <a:latin typeface="Verdana"/>
                <a:cs typeface="Verdana"/>
              </a:rPr>
              <a:t>samples</a:t>
            </a:r>
            <a:endParaRPr lang="fr-FR" sz="2000" strike="sngStrike">
              <a:latin typeface="Verdana"/>
              <a:cs typeface="Verdana"/>
            </a:endParaRPr>
          </a:p>
          <a:p>
            <a:pPr lvl="1">
              <a:spcBef>
                <a:spcPts val="55"/>
              </a:spcBef>
            </a:pPr>
            <a:r>
              <a:rPr lang="fr-FR" sz="2000">
                <a:solidFill>
                  <a:srgbClr val="0070C0"/>
                </a:solidFill>
                <a:latin typeface="Verdana"/>
                <a:cs typeface="Verdana"/>
              </a:rPr>
              <a:t>Limited by training </a:t>
            </a:r>
            <a:r>
              <a:rPr lang="fr-FR" sz="2000" err="1">
                <a:solidFill>
                  <a:srgbClr val="0070C0"/>
                </a:solidFill>
                <a:latin typeface="Verdana"/>
                <a:cs typeface="Verdana"/>
              </a:rPr>
              <a:t>cost</a:t>
            </a: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  <a:p>
            <a:pPr lvl="1">
              <a:spcBef>
                <a:spcPts val="55"/>
              </a:spcBef>
            </a:pPr>
            <a:endParaRPr lang="fr-FR" sz="2000">
              <a:solidFill>
                <a:srgbClr val="0070C0"/>
              </a:solidFill>
              <a:latin typeface="Verdana"/>
              <a:cs typeface="Verdan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Large scale ML</a:t>
            </a:r>
          </a:p>
        </p:txBody>
      </p:sp>
    </p:spTree>
    <p:extLst>
      <p:ext uri="{BB962C8B-B14F-4D97-AF65-F5344CB8AC3E}">
        <p14:creationId xmlns:p14="http://schemas.microsoft.com/office/powerpoint/2010/main" val="193431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D5B6DFE-509F-45E7-8C01-5DFFF3BDED36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Example: Linear regression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11A1DEB-EDDF-4959-857F-42BEAB68AD42}"/>
              </a:ext>
            </a:extLst>
          </p:cNvPr>
          <p:cNvSpPr txBox="1"/>
          <p:nvPr/>
        </p:nvSpPr>
        <p:spPr>
          <a:xfrm>
            <a:off x="2901950" y="3930870"/>
            <a:ext cx="7620000" cy="152862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2400" i="1" spc="-935">
                <a:latin typeface="Times New Roman"/>
                <a:cs typeface="Times New Roman"/>
              </a:rPr>
              <a:t>w</a:t>
            </a:r>
            <a:r>
              <a:rPr lang="en-US" sz="2400" spc="-5">
                <a:latin typeface="Times New Roman"/>
                <a:cs typeface="Times New Roman"/>
              </a:rPr>
              <a:t>ˆ</a:t>
            </a:r>
            <a:r>
              <a:rPr lang="fr-FR" sz="2400" spc="-10">
                <a:latin typeface="Verdana"/>
                <a:ea typeface="Verdana"/>
                <a:cs typeface="Arial"/>
              </a:rPr>
              <a:t> </a:t>
            </a:r>
            <a:r>
              <a:rPr lang="fr-FR" sz="2400" spc="-10" err="1">
                <a:latin typeface="Verdana"/>
                <a:ea typeface="Verdana"/>
                <a:cs typeface="Arial"/>
              </a:rPr>
              <a:t>minimizing</a:t>
            </a:r>
            <a:r>
              <a:rPr lang="fr-FR" sz="2400" spc="-10">
                <a:latin typeface="Verdana"/>
                <a:ea typeface="Verdana"/>
                <a:cs typeface="Arial"/>
              </a:rPr>
              <a:t> </a:t>
            </a:r>
            <a:r>
              <a:rPr lang="fr-FR" sz="2400" spc="-10" err="1">
                <a:latin typeface="Verdana"/>
                <a:ea typeface="Verdana"/>
                <a:cs typeface="Arial"/>
              </a:rPr>
              <a:t>quadratic</a:t>
            </a:r>
            <a:r>
              <a:rPr lang="fr-FR" sz="2400" spc="-10">
                <a:latin typeface="Verdana"/>
                <a:ea typeface="Verdana"/>
                <a:cs typeface="Arial"/>
              </a:rPr>
              <a:t> </a:t>
            </a:r>
            <a:r>
              <a:rPr lang="fr-FR" sz="2400" spc="-10" err="1">
                <a:latin typeface="Verdana"/>
                <a:ea typeface="Verdana"/>
                <a:cs typeface="Arial"/>
              </a:rPr>
              <a:t>error</a:t>
            </a:r>
            <a:r>
              <a:rPr lang="fr-FR" sz="2400" spc="-10">
                <a:latin typeface="Verdana"/>
                <a:ea typeface="Verdana"/>
                <a:cs typeface="Arial"/>
              </a:rPr>
              <a:t>:   </a:t>
            </a:r>
            <a:endParaRPr lang="fr-FR" sz="2400" spc="-1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8100">
              <a:spcBef>
                <a:spcPts val="100"/>
              </a:spcBef>
            </a:pPr>
            <a:r>
              <a:rPr lang="fr-FR" sz="2400" i="1" spc="45">
                <a:latin typeface="Times New Roman"/>
                <a:cs typeface="Times New Roman"/>
              </a:rPr>
              <a:t>   </a:t>
            </a:r>
            <a:r>
              <a:rPr lang="pl-PL" sz="2400" i="1" spc="45">
                <a:latin typeface="Times New Roman"/>
                <a:cs typeface="Times New Roman"/>
              </a:rPr>
              <a:t>L</a:t>
            </a:r>
            <a:r>
              <a:rPr lang="pl-PL" sz="2400" spc="80">
                <a:latin typeface="Times New Roman"/>
                <a:cs typeface="Times New Roman"/>
              </a:rPr>
              <a:t>(</a:t>
            </a:r>
            <a:r>
              <a:rPr lang="pl-PL" sz="2400" i="1" spc="-15">
                <a:latin typeface="Times New Roman"/>
                <a:cs typeface="Times New Roman"/>
              </a:rPr>
              <a:t>w</a:t>
            </a:r>
            <a:r>
              <a:rPr lang="pl-PL" sz="2400">
                <a:latin typeface="Times New Roman"/>
                <a:cs typeface="Times New Roman"/>
              </a:rPr>
              <a:t>)</a:t>
            </a:r>
            <a:r>
              <a:rPr lang="pl-PL" sz="2400" spc="-45">
                <a:latin typeface="Times New Roman"/>
                <a:cs typeface="Times New Roman"/>
              </a:rPr>
              <a:t> </a:t>
            </a:r>
            <a:r>
              <a:rPr lang="pl-PL" sz="2400">
                <a:latin typeface="Symbol"/>
                <a:cs typeface="Symbol"/>
              </a:rPr>
              <a:t></a:t>
            </a:r>
            <a:r>
              <a:rPr lang="pl-PL" sz="2400" spc="-40">
                <a:latin typeface="Times New Roman"/>
                <a:cs typeface="Times New Roman"/>
              </a:rPr>
              <a:t> </a:t>
            </a:r>
            <a:r>
              <a:rPr lang="pl-PL" sz="2400" spc="307">
                <a:latin typeface="Symbol"/>
                <a:cs typeface="Symbol"/>
              </a:rPr>
              <a:t></a:t>
            </a:r>
            <a:r>
              <a:rPr lang="pl-PL" sz="2400" spc="90">
                <a:latin typeface="Times New Roman"/>
                <a:cs typeface="Times New Roman"/>
              </a:rPr>
              <a:t>(</a:t>
            </a:r>
            <a:r>
              <a:rPr lang="pl-PL" sz="2400" i="1" spc="-50" err="1">
                <a:latin typeface="Times New Roman"/>
                <a:cs typeface="Times New Roman"/>
              </a:rPr>
              <a:t>x</a:t>
            </a:r>
            <a:r>
              <a:rPr lang="pl-PL" sz="2400" i="1" baseline="-17361" err="1">
                <a:latin typeface="Times New Roman"/>
                <a:cs typeface="Times New Roman"/>
              </a:rPr>
              <a:t>i</a:t>
            </a:r>
            <a:r>
              <a:rPr lang="pl-PL" sz="2400" err="1">
                <a:latin typeface="Symbol"/>
                <a:cs typeface="Times New Roman"/>
                <a:sym typeface="Symbol"/>
              </a:rPr>
              <a:t>.</a:t>
            </a:r>
            <a:r>
              <a:rPr lang="pl-PL" sz="2400" i="1" err="1">
                <a:latin typeface="Times New Roman"/>
                <a:cs typeface="Times New Roman"/>
              </a:rPr>
              <a:t>w</a:t>
            </a:r>
            <a:r>
              <a:rPr lang="pl-PL" sz="2400" i="1">
                <a:latin typeface="Times New Roman"/>
                <a:cs typeface="Times New Roman"/>
              </a:rPr>
              <a:t> -</a:t>
            </a:r>
            <a:r>
              <a:rPr lang="pl-PL" sz="2400" spc="40">
                <a:latin typeface="Times New Roman"/>
                <a:cs typeface="Times New Roman"/>
              </a:rPr>
              <a:t> </a:t>
            </a:r>
            <a:r>
              <a:rPr lang="pl-PL" sz="2400" i="1" spc="-20" err="1">
                <a:latin typeface="Times New Roman"/>
                <a:cs typeface="Times New Roman"/>
              </a:rPr>
              <a:t>y</a:t>
            </a:r>
            <a:r>
              <a:rPr lang="pl-PL" sz="2400" i="1" baseline="-17361" err="1">
                <a:latin typeface="Times New Roman"/>
                <a:cs typeface="Times New Roman"/>
              </a:rPr>
              <a:t>i</a:t>
            </a:r>
            <a:r>
              <a:rPr lang="pl-PL" sz="2400" i="1" spc="-202" baseline="-17361">
                <a:latin typeface="Times New Roman"/>
                <a:cs typeface="Times New Roman"/>
              </a:rPr>
              <a:t> </a:t>
            </a:r>
            <a:r>
              <a:rPr lang="pl-PL" sz="2400" spc="90">
                <a:latin typeface="Times New Roman"/>
                <a:cs typeface="Times New Roman"/>
              </a:rPr>
              <a:t>)</a:t>
            </a:r>
            <a:r>
              <a:rPr lang="pl-PL" sz="2400" baseline="31250">
                <a:latin typeface="Times New Roman"/>
                <a:cs typeface="Times New Roman"/>
              </a:rPr>
              <a:t>2</a:t>
            </a:r>
            <a:r>
              <a:rPr lang="pl-PL" sz="2400" spc="187" baseline="31250">
                <a:latin typeface="Times New Roman"/>
                <a:cs typeface="Times New Roman"/>
              </a:rPr>
              <a:t> </a:t>
            </a:r>
            <a:r>
              <a:rPr lang="pl-PL" sz="2400">
                <a:latin typeface="Symbol"/>
                <a:cs typeface="Symbol"/>
              </a:rPr>
              <a:t></a:t>
            </a:r>
            <a:r>
              <a:rPr lang="pl-PL" sz="2400" spc="-20">
                <a:latin typeface="Times New Roman"/>
                <a:cs typeface="Times New Roman"/>
              </a:rPr>
              <a:t> </a:t>
            </a:r>
            <a:r>
              <a:rPr lang="pl-PL" sz="2400" i="1" spc="5" err="1">
                <a:latin typeface="Times New Roman"/>
                <a:cs typeface="Times New Roman"/>
              </a:rPr>
              <a:t>λ</a:t>
            </a:r>
            <a:r>
              <a:rPr lang="pl-PL" sz="2400" i="1" spc="-60" err="1">
                <a:latin typeface="Times New Roman"/>
                <a:cs typeface="Times New Roman"/>
              </a:rPr>
              <a:t>w</a:t>
            </a:r>
            <a:r>
              <a:rPr lang="pl-PL" sz="2400" i="1" baseline="31250" err="1">
                <a:latin typeface="Times New Roman"/>
                <a:cs typeface="Times New Roman"/>
              </a:rPr>
              <a:t>T</a:t>
            </a:r>
            <a:r>
              <a:rPr lang="pl-PL" sz="2400" i="1" spc="-60" err="1">
                <a:latin typeface="Times New Roman"/>
                <a:cs typeface="Times New Roman"/>
              </a:rPr>
              <a:t>w</a:t>
            </a:r>
            <a:endParaRPr lang="fr-FR" sz="2400" i="1" baseline="31250" err="1">
              <a:latin typeface="Times New Roman"/>
              <a:cs typeface="Times New Roman"/>
            </a:endParaRPr>
          </a:p>
          <a:p>
            <a:pPr marL="38100">
              <a:spcBef>
                <a:spcPts val="100"/>
              </a:spcBef>
            </a:pPr>
            <a:r>
              <a:rPr lang="fr-FR" sz="2400" i="1" spc="-120" baseline="31250">
                <a:latin typeface="Times New Roman"/>
                <a:cs typeface="Times New Roman"/>
              </a:rPr>
              <a:t> </a:t>
            </a:r>
            <a:r>
              <a:rPr lang="en-US" sz="2400" spc="-5">
                <a:latin typeface="Symbol"/>
                <a:cs typeface="Symbol"/>
              </a:rPr>
              <a:t>           </a:t>
            </a:r>
            <a:r>
              <a:rPr lang="en-US" sz="2400" spc="-7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(</a:t>
            </a:r>
            <a:r>
              <a:rPr lang="en-US" sz="2400" i="1" spc="-5">
                <a:latin typeface="Times New Roman"/>
                <a:cs typeface="Times New Roman"/>
              </a:rPr>
              <a:t>X</a:t>
            </a:r>
            <a:r>
              <a:rPr lang="en-US" sz="2400" i="1" spc="-185">
                <a:latin typeface="Times New Roman"/>
                <a:cs typeface="Times New Roman"/>
              </a:rPr>
              <a:t> </a:t>
            </a:r>
            <a:r>
              <a:rPr lang="en-US" sz="2400" i="1" spc="-30">
                <a:latin typeface="Times New Roman"/>
                <a:cs typeface="Times New Roman"/>
              </a:rPr>
              <a:t>w </a:t>
            </a:r>
            <a:r>
              <a:rPr lang="en-US" sz="2400" spc="-30">
                <a:latin typeface="Symbol"/>
                <a:cs typeface="Times New Roman"/>
                <a:sym typeface="Symbol"/>
              </a:rPr>
              <a:t> </a:t>
            </a:r>
            <a:r>
              <a:rPr lang="en-US" sz="2400" i="1" spc="-30">
                <a:latin typeface="Times New Roman"/>
                <a:cs typeface="Times New Roman"/>
              </a:rPr>
              <a:t>y</a:t>
            </a:r>
            <a:r>
              <a:rPr lang="en-US" sz="2400" spc="-20">
                <a:latin typeface="Times New Roman"/>
                <a:cs typeface="Times New Roman"/>
              </a:rPr>
              <a:t>)</a:t>
            </a:r>
            <a:r>
              <a:rPr lang="en-US" sz="2400" i="1" spc="7" baseline="31481">
                <a:latin typeface="Times New Roman"/>
                <a:cs typeface="Times New Roman"/>
              </a:rPr>
              <a:t>T</a:t>
            </a:r>
            <a:r>
              <a:rPr lang="en-US" sz="2400" i="1" spc="30" baseline="31481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(</a:t>
            </a:r>
            <a:r>
              <a:rPr lang="en-US" sz="2400" i="1" spc="-5">
                <a:latin typeface="Times New Roman"/>
                <a:cs typeface="Times New Roman"/>
              </a:rPr>
              <a:t>X w </a:t>
            </a:r>
            <a:r>
              <a:rPr lang="en-US" sz="2400" spc="-5">
                <a:latin typeface="Symbol"/>
                <a:cs typeface="Times New Roman"/>
                <a:sym typeface="Symbol"/>
              </a:rPr>
              <a:t> </a:t>
            </a:r>
            <a:r>
              <a:rPr lang="en-US" sz="2400" i="1" spc="-5">
                <a:latin typeface="Times New Roman"/>
                <a:cs typeface="Times New Roman"/>
              </a:rPr>
              <a:t>y</a:t>
            </a:r>
            <a:r>
              <a:rPr lang="en-US" sz="2400" spc="-5">
                <a:latin typeface="Times New Roman"/>
                <a:cs typeface="Times New Roman"/>
              </a:rPr>
              <a:t>)</a:t>
            </a:r>
            <a:r>
              <a:rPr lang="en-US" sz="2400" spc="-150">
                <a:latin typeface="Times New Roman"/>
                <a:cs typeface="Times New Roman"/>
              </a:rPr>
              <a:t> </a:t>
            </a:r>
            <a:r>
              <a:rPr lang="en-US" sz="2400" spc="-5">
                <a:latin typeface="Symbol"/>
                <a:cs typeface="Symbol"/>
              </a:rPr>
              <a:t></a:t>
            </a:r>
            <a:r>
              <a:rPr lang="en-US" sz="2400" spc="-30">
                <a:latin typeface="Times New Roman"/>
                <a:cs typeface="Times New Roman"/>
              </a:rPr>
              <a:t> </a:t>
            </a:r>
            <a:r>
              <a:rPr lang="el-GR" sz="2400" i="1">
                <a:latin typeface="Times New Roman"/>
                <a:cs typeface="Times New Roman"/>
              </a:rPr>
              <a:t>λ</a:t>
            </a:r>
            <a:r>
              <a:rPr lang="en-US" sz="2400" i="1" spc="-60" err="1">
                <a:latin typeface="Times New Roman"/>
                <a:cs typeface="Times New Roman"/>
              </a:rPr>
              <a:t>w</a:t>
            </a:r>
            <a:r>
              <a:rPr lang="en-US" sz="2400" i="1" spc="7" baseline="31481" err="1">
                <a:latin typeface="Times New Roman"/>
                <a:cs typeface="Times New Roman"/>
              </a:rPr>
              <a:t>T</a:t>
            </a:r>
            <a:r>
              <a:rPr lang="en-US" sz="2400" i="1" spc="-112" baseline="31481">
                <a:latin typeface="Times New Roman"/>
                <a:cs typeface="Times New Roman"/>
              </a:rPr>
              <a:t> </a:t>
            </a:r>
            <a:r>
              <a:rPr lang="en-US" sz="2400" i="1" spc="-5">
                <a:latin typeface="Times New Roman"/>
                <a:cs typeface="Times New Roman"/>
              </a:rPr>
              <a:t>w</a:t>
            </a:r>
            <a:r>
              <a:rPr lang="pl-PL" sz="2400" i="1" spc="-120" baseline="31250">
                <a:latin typeface="Times New Roman"/>
                <a:cs typeface="Times New Roman"/>
              </a:rPr>
              <a:t> </a:t>
            </a:r>
            <a:endParaRPr lang="fr-FR" sz="2400" i="1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lang="fr-FR" sz="2400" spc="-10">
              <a:latin typeface="Arial"/>
              <a:cs typeface="Arial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95BF4E4B-F02C-4DDB-92D5-75F0CED20164}"/>
              </a:ext>
            </a:extLst>
          </p:cNvPr>
          <p:cNvSpPr txBox="1"/>
          <p:nvPr/>
        </p:nvSpPr>
        <p:spPr>
          <a:xfrm>
            <a:off x="3359150" y="5641471"/>
            <a:ext cx="4692015" cy="6412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/>
                <a:ea typeface="Verdana"/>
                <a:cs typeface="Verdana"/>
              </a:rPr>
              <a:t>Solution:  </a:t>
            </a:r>
            <a:r>
              <a:rPr lang="en-US" sz="2400" i="1" spc="-935">
                <a:latin typeface="Times New Roman"/>
                <a:cs typeface="Times New Roman"/>
              </a:rPr>
              <a:t>w</a:t>
            </a:r>
            <a:r>
              <a:rPr lang="en-US" sz="2400" spc="-5">
                <a:latin typeface="Times New Roman"/>
                <a:cs typeface="Times New Roman"/>
              </a:rPr>
              <a:t>ˆ</a:t>
            </a:r>
            <a:r>
              <a:rPr lang="en-US" sz="2400" spc="18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Symbol"/>
                <a:cs typeface="Symbol"/>
              </a:rPr>
              <a:t></a:t>
            </a:r>
            <a:r>
              <a:rPr lang="en-US" sz="2400" spc="-7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(</a:t>
            </a:r>
            <a:r>
              <a:rPr lang="en-US" sz="2400" spc="-285">
                <a:latin typeface="Times New Roman"/>
                <a:cs typeface="Times New Roman"/>
              </a:rPr>
              <a:t> </a:t>
            </a:r>
            <a:r>
              <a:rPr lang="en-US" sz="2400" i="1" spc="-5">
                <a:latin typeface="Times New Roman"/>
                <a:cs typeface="Times New Roman"/>
              </a:rPr>
              <a:t>X</a:t>
            </a:r>
            <a:r>
              <a:rPr lang="en-US" sz="2400" i="1" spc="-195">
                <a:latin typeface="Times New Roman"/>
                <a:cs typeface="Times New Roman"/>
              </a:rPr>
              <a:t> </a:t>
            </a:r>
            <a:r>
              <a:rPr lang="en-US" sz="2400" i="1" spc="-7" baseline="31250">
                <a:latin typeface="Times New Roman"/>
                <a:cs typeface="Times New Roman"/>
              </a:rPr>
              <a:t>T</a:t>
            </a:r>
            <a:r>
              <a:rPr lang="en-US" sz="2400" i="1" spc="-5">
                <a:latin typeface="Times New Roman"/>
                <a:cs typeface="Times New Roman"/>
              </a:rPr>
              <a:t>X </a:t>
            </a:r>
            <a:r>
              <a:rPr lang="en-US" sz="2400" spc="-5">
                <a:latin typeface="Symbol"/>
                <a:cs typeface="Times New Roman"/>
                <a:sym typeface="Symbol"/>
              </a:rPr>
              <a:t></a:t>
            </a:r>
            <a:r>
              <a:rPr lang="en-US" sz="2400" spc="-20">
                <a:latin typeface="Times New Roman"/>
                <a:cs typeface="Times New Roman"/>
              </a:rPr>
              <a:t> </a:t>
            </a:r>
            <a:r>
              <a:rPr lang="el-GR" sz="2400" i="1" spc="5">
                <a:latin typeface="Times New Roman"/>
                <a:cs typeface="Times New Roman"/>
              </a:rPr>
              <a:t>λ</a:t>
            </a:r>
            <a:r>
              <a:rPr lang="en-US" sz="2400" i="1" spc="-5">
                <a:latin typeface="Times New Roman"/>
                <a:cs typeface="Times New Roman"/>
              </a:rPr>
              <a:t>I</a:t>
            </a:r>
            <a:r>
              <a:rPr lang="en-US" sz="2400" i="1" spc="-260">
                <a:latin typeface="Times New Roman"/>
                <a:cs typeface="Times New Roman"/>
              </a:rPr>
              <a:t> </a:t>
            </a:r>
            <a:r>
              <a:rPr lang="en-US" sz="2400" spc="85">
                <a:latin typeface="Times New Roman"/>
                <a:cs typeface="Times New Roman"/>
              </a:rPr>
              <a:t>)</a:t>
            </a:r>
            <a:r>
              <a:rPr lang="en-US" sz="2400" spc="-165" baseline="31250">
                <a:latin typeface="Symbol"/>
                <a:cs typeface="Symbol"/>
              </a:rPr>
              <a:t></a:t>
            </a:r>
            <a:r>
              <a:rPr lang="en-US" sz="2400" spc="-7" baseline="31250">
                <a:latin typeface="Times New Roman"/>
                <a:cs typeface="Times New Roman"/>
              </a:rPr>
              <a:t>1</a:t>
            </a:r>
            <a:r>
              <a:rPr lang="en-US" sz="2400" spc="-195" baseline="31250">
                <a:latin typeface="Times New Roman"/>
                <a:cs typeface="Times New Roman"/>
              </a:rPr>
              <a:t> </a:t>
            </a:r>
            <a:r>
              <a:rPr lang="en-US" sz="2400" i="1" spc="-5">
                <a:latin typeface="Times New Roman"/>
                <a:cs typeface="Times New Roman"/>
              </a:rPr>
              <a:t>X</a:t>
            </a:r>
            <a:r>
              <a:rPr lang="en-US" sz="2400" i="1" spc="-7" baseline="31250">
                <a:latin typeface="Times New Roman"/>
                <a:cs typeface="Times New Roman"/>
              </a:rPr>
              <a:t> T </a:t>
            </a:r>
            <a:r>
              <a:rPr lang="en-US" sz="2400" i="1" spc="-5">
                <a:latin typeface="Times New Roman"/>
                <a:cs typeface="Times New Roman"/>
              </a:rPr>
              <a:t>y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CBAA9-E9CC-45A5-8FCA-77C1665AF8A6}"/>
              </a:ext>
            </a:extLst>
          </p:cNvPr>
          <p:cNvSpPr/>
          <p:nvPr/>
        </p:nvSpPr>
        <p:spPr>
          <a:xfrm>
            <a:off x="2825750" y="1377950"/>
            <a:ext cx="106680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5CFD437F-DB77-4E7B-9AAF-C2086481D8B7}"/>
              </a:ext>
            </a:extLst>
          </p:cNvPr>
          <p:cNvSpPr txBox="1"/>
          <p:nvPr/>
        </p:nvSpPr>
        <p:spPr>
          <a:xfrm rot="16200000">
            <a:off x="1610246" y="189808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examples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93B34E96-79DE-4FF0-A7AA-0C97CCDD9E54}"/>
              </a:ext>
            </a:extLst>
          </p:cNvPr>
          <p:cNvSpPr txBox="1"/>
          <p:nvPr/>
        </p:nvSpPr>
        <p:spPr>
          <a:xfrm>
            <a:off x="2705735" y="317756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21D85-E56B-4FC3-8185-3D015B246A3E}"/>
              </a:ext>
            </a:extLst>
          </p:cNvPr>
          <p:cNvSpPr/>
          <p:nvPr/>
        </p:nvSpPr>
        <p:spPr>
          <a:xfrm>
            <a:off x="5949950" y="1377950"/>
            <a:ext cx="25527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DBCADF-5030-430C-B42C-515EC51FB4E6}"/>
              </a:ext>
            </a:extLst>
          </p:cNvPr>
          <p:cNvSpPr/>
          <p:nvPr/>
        </p:nvSpPr>
        <p:spPr>
          <a:xfrm>
            <a:off x="4653003" y="1029051"/>
            <a:ext cx="255270" cy="10875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i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932A015A-B105-4611-B8F4-B4B428F32F28}"/>
              </a:ext>
            </a:extLst>
          </p:cNvPr>
          <p:cNvSpPr txBox="1"/>
          <p:nvPr/>
        </p:nvSpPr>
        <p:spPr>
          <a:xfrm>
            <a:off x="3912155" y="2088447"/>
            <a:ext cx="230092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 sz="3200">
                <a:latin typeface="Verdana" panose="020B0604030504040204" pitchFamily="34" charset="0"/>
                <a:ea typeface="Verdana" panose="020B0604030504040204" pitchFamily="34" charset="0"/>
              </a:rPr>
              <a:t> *  </a:t>
            </a:r>
            <a:r>
              <a:rPr lang="fr-FR" sz="3200" i="1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fr-FR" sz="3200">
                <a:latin typeface="Verdana" panose="020B0604030504040204" pitchFamily="34" charset="0"/>
                <a:ea typeface="Verdana" panose="020B0604030504040204" pitchFamily="34" charset="0"/>
              </a:rPr>
              <a:t>  = </a:t>
            </a:r>
            <a:endParaRPr lang="en-US"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B53198-5F68-4541-A68D-69DE8AF7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73" y="2628783"/>
            <a:ext cx="3434759" cy="21952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745AA-7406-47F3-A4FD-6280A93A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45833"/>
            <a:ext cx="9753600" cy="24959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4F2F47C-79C1-4579-8DAC-D30E039EF83A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Example: Linear regression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935142-1090-4E6C-BB59-A8AF6218E0BE}"/>
              </a:ext>
            </a:extLst>
          </p:cNvPr>
          <p:cNvSpPr/>
          <p:nvPr/>
        </p:nvSpPr>
        <p:spPr>
          <a:xfrm>
            <a:off x="1225550" y="5492750"/>
            <a:ext cx="2286000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O(d</a:t>
            </a:r>
            <a:r>
              <a:rPr lang="en-US" sz="2800" baseline="30000"/>
              <a:t>3</a:t>
            </a:r>
            <a:r>
              <a:rPr lang="en-US" sz="280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ABF3BB-56F0-4FE4-8DE1-52E6B8AE2A0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68550" y="3511550"/>
            <a:ext cx="1981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A00A93-BAA1-43CE-A6F5-21FEC83C8462}"/>
              </a:ext>
            </a:extLst>
          </p:cNvPr>
          <p:cNvSpPr/>
          <p:nvPr/>
        </p:nvSpPr>
        <p:spPr>
          <a:xfrm>
            <a:off x="4104640" y="5515218"/>
            <a:ext cx="2286000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O(n.d²)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A214B0-C738-4F66-B1B4-13093E3FD5F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247640" y="3130550"/>
            <a:ext cx="0" cy="238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">
            <a:extLst>
              <a:ext uri="{FF2B5EF4-FFF2-40B4-BE49-F238E27FC236}">
                <a16:creationId xmlns:a16="http://schemas.microsoft.com/office/drawing/2014/main" id="{6CD4A0BE-12B8-4F4A-BD07-E0353325479E}"/>
              </a:ext>
            </a:extLst>
          </p:cNvPr>
          <p:cNvSpPr txBox="1"/>
          <p:nvPr/>
        </p:nvSpPr>
        <p:spPr>
          <a:xfrm>
            <a:off x="1377950" y="1695228"/>
            <a:ext cx="4692015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2800" i="1" spc="-935">
                <a:latin typeface="Times New Roman"/>
                <a:cs typeface="Times New Roman"/>
              </a:rPr>
              <a:t>w</a:t>
            </a:r>
            <a:r>
              <a:rPr lang="en-US" sz="2800" spc="-5">
                <a:latin typeface="Times New Roman"/>
                <a:cs typeface="Times New Roman"/>
              </a:rPr>
              <a:t>ˆ</a:t>
            </a:r>
            <a:r>
              <a:rPr lang="en-US" sz="2800" spc="180">
                <a:latin typeface="Times New Roman"/>
                <a:cs typeface="Times New Roman"/>
              </a:rPr>
              <a:t> </a:t>
            </a:r>
            <a:r>
              <a:rPr lang="en-US" sz="2800" spc="-5">
                <a:latin typeface="Symbol"/>
                <a:cs typeface="Symbol"/>
              </a:rPr>
              <a:t></a:t>
            </a:r>
            <a:r>
              <a:rPr lang="en-US" sz="2800" spc="-70">
                <a:latin typeface="Times New Roman"/>
                <a:cs typeface="Times New Roman"/>
              </a:rPr>
              <a:t> </a:t>
            </a:r>
            <a:r>
              <a:rPr lang="en-US" sz="2800" spc="-5">
                <a:latin typeface="Times New Roman"/>
                <a:cs typeface="Times New Roman"/>
              </a:rPr>
              <a:t>(</a:t>
            </a:r>
            <a:r>
              <a:rPr lang="en-US" sz="2800" spc="-285">
                <a:latin typeface="Times New Roman"/>
                <a:cs typeface="Times New Roman"/>
              </a:rPr>
              <a:t> </a:t>
            </a:r>
            <a:r>
              <a:rPr lang="en-US" sz="2800" i="1" spc="-5">
                <a:latin typeface="Times New Roman"/>
                <a:cs typeface="Times New Roman"/>
              </a:rPr>
              <a:t>X</a:t>
            </a:r>
            <a:r>
              <a:rPr lang="en-US" sz="2800" i="1" spc="-7" baseline="31250">
                <a:latin typeface="Times New Roman"/>
                <a:cs typeface="Times New Roman"/>
              </a:rPr>
              <a:t> T </a:t>
            </a:r>
            <a:r>
              <a:rPr lang="en-US" sz="2800" i="1" spc="-5">
                <a:latin typeface="Times New Roman"/>
                <a:cs typeface="Times New Roman"/>
              </a:rPr>
              <a:t>X</a:t>
            </a:r>
            <a:r>
              <a:rPr lang="en-US" sz="2800" i="1" spc="-195">
                <a:latin typeface="Times New Roman"/>
                <a:cs typeface="Times New Roman"/>
              </a:rPr>
              <a:t> </a:t>
            </a:r>
            <a:r>
              <a:rPr lang="en-US" sz="2800" spc="-5">
                <a:latin typeface="Symbol"/>
                <a:cs typeface="Symbol"/>
              </a:rPr>
              <a:t></a:t>
            </a:r>
            <a:r>
              <a:rPr lang="en-US" sz="2800" spc="-20">
                <a:latin typeface="Times New Roman"/>
                <a:cs typeface="Times New Roman"/>
              </a:rPr>
              <a:t> </a:t>
            </a:r>
            <a:r>
              <a:rPr lang="el-GR" sz="2800" i="1" spc="5">
                <a:latin typeface="Times New Roman"/>
                <a:cs typeface="Times New Roman"/>
              </a:rPr>
              <a:t>λ</a:t>
            </a:r>
            <a:r>
              <a:rPr lang="en-US" sz="2800" i="1" spc="-5">
                <a:latin typeface="Times New Roman"/>
                <a:cs typeface="Times New Roman"/>
              </a:rPr>
              <a:t>I</a:t>
            </a:r>
            <a:r>
              <a:rPr lang="en-US" sz="2800" i="1" spc="-260">
                <a:latin typeface="Times New Roman"/>
                <a:cs typeface="Times New Roman"/>
              </a:rPr>
              <a:t> </a:t>
            </a:r>
            <a:r>
              <a:rPr lang="en-US" sz="2800" spc="85">
                <a:latin typeface="Times New Roman"/>
                <a:cs typeface="Times New Roman"/>
              </a:rPr>
              <a:t>)</a:t>
            </a:r>
            <a:r>
              <a:rPr lang="en-US" sz="2800" spc="-165" baseline="31250">
                <a:latin typeface="Symbol"/>
                <a:cs typeface="Symbol"/>
              </a:rPr>
              <a:t></a:t>
            </a:r>
            <a:r>
              <a:rPr lang="en-US" sz="2800" spc="-7" baseline="31250">
                <a:latin typeface="Times New Roman"/>
                <a:cs typeface="Times New Roman"/>
              </a:rPr>
              <a:t>1</a:t>
            </a:r>
            <a:r>
              <a:rPr lang="en-US" sz="2800" spc="-195" baseline="31250">
                <a:latin typeface="Times New Roman"/>
                <a:cs typeface="Times New Roman"/>
              </a:rPr>
              <a:t> </a:t>
            </a:r>
            <a:r>
              <a:rPr lang="en-US" sz="2800" i="1" spc="-5">
                <a:latin typeface="Times New Roman"/>
                <a:cs typeface="Times New Roman"/>
              </a:rPr>
              <a:t>X</a:t>
            </a:r>
            <a:r>
              <a:rPr lang="en-US" sz="2800" i="1" spc="-7" baseline="31250">
                <a:latin typeface="Times New Roman"/>
                <a:cs typeface="Times New Roman"/>
              </a:rPr>
              <a:t> T </a:t>
            </a:r>
            <a:r>
              <a:rPr lang="en-US" sz="2800" i="1" spc="-5">
                <a:latin typeface="Times New Roman"/>
                <a:cs typeface="Times New Roman"/>
              </a:rPr>
              <a:t>y</a:t>
            </a:r>
            <a:endParaRPr lang="en-US"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B49304-2C41-405A-83D6-0AED2D6B0D6F}"/>
              </a:ext>
            </a:extLst>
          </p:cNvPr>
          <p:cNvSpPr/>
          <p:nvPr/>
        </p:nvSpPr>
        <p:spPr>
          <a:xfrm>
            <a:off x="7508240" y="5244708"/>
            <a:ext cx="3699505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What if n = 10</a:t>
            </a:r>
            <a:r>
              <a:rPr lang="en-US" sz="2800" baseline="30000"/>
              <a:t>7</a:t>
            </a:r>
          </a:p>
          <a:p>
            <a:pPr algn="ctr"/>
            <a:r>
              <a:rPr lang="en-US" sz="2800"/>
              <a:t>and d = 10</a:t>
            </a:r>
            <a:r>
              <a:rPr lang="en-US" sz="2800" baseline="30000"/>
              <a:t>6</a:t>
            </a:r>
            <a:r>
              <a:rPr lang="en-US" sz="2800"/>
              <a:t> 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8EC579-DDD0-4215-B613-B4A8656F91DF}"/>
              </a:ext>
            </a:extLst>
          </p:cNvPr>
          <p:cNvSpPr/>
          <p:nvPr/>
        </p:nvSpPr>
        <p:spPr>
          <a:xfrm>
            <a:off x="9378950" y="211323"/>
            <a:ext cx="106680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DE70747F-D586-4A7A-AEC5-80387E50BB62}"/>
              </a:ext>
            </a:extLst>
          </p:cNvPr>
          <p:cNvSpPr txBox="1"/>
          <p:nvPr/>
        </p:nvSpPr>
        <p:spPr>
          <a:xfrm rot="16200000">
            <a:off x="8240913" y="666821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examples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1B9AF161-C1C3-49A2-8DAE-3DD1BA45DA39}"/>
              </a:ext>
            </a:extLst>
          </p:cNvPr>
          <p:cNvSpPr txBox="1"/>
          <p:nvPr/>
        </p:nvSpPr>
        <p:spPr>
          <a:xfrm>
            <a:off x="9258935" y="2010935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439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67" y="2824480"/>
            <a:ext cx="112280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0" spc="-5">
                <a:solidFill>
                  <a:srgbClr val="4471C4"/>
                </a:solidFill>
                <a:latin typeface="Verdana"/>
                <a:cs typeface="Verdana"/>
              </a:rPr>
              <a:t>Model performances are limited by training cost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19" y="5980112"/>
            <a:ext cx="1162685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15">
                <a:latin typeface="Verdana"/>
                <a:cs typeface="Verdana"/>
              </a:rPr>
              <a:t>Credits:</a:t>
            </a:r>
            <a:r>
              <a:rPr sz="2000" spc="-120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Large-scale</a:t>
            </a:r>
            <a:r>
              <a:rPr sz="2000" spc="-100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machine</a:t>
            </a:r>
            <a:r>
              <a:rPr sz="2000" spc="-30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learning</a:t>
            </a:r>
            <a:r>
              <a:rPr sz="2000" spc="-85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Revisited,</a:t>
            </a:r>
            <a:r>
              <a:rPr sz="2000" spc="-80">
                <a:latin typeface="Verdana"/>
                <a:cs typeface="Verdana"/>
              </a:rPr>
              <a:t> </a:t>
            </a:r>
            <a:r>
              <a:rPr sz="2000" spc="20">
                <a:latin typeface="Verdana"/>
                <a:cs typeface="Verdana"/>
              </a:rPr>
              <a:t>by</a:t>
            </a:r>
            <a:r>
              <a:rPr sz="2000" spc="-15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Leon</a:t>
            </a:r>
            <a:r>
              <a:rPr sz="2000" spc="-25">
                <a:latin typeface="Verdana"/>
                <a:cs typeface="Verdana"/>
              </a:rPr>
              <a:t> </a:t>
            </a:r>
            <a:r>
              <a:rPr sz="2000" spc="15">
                <a:latin typeface="Verdana"/>
                <a:cs typeface="Verdana"/>
              </a:rPr>
              <a:t>Bottou,</a:t>
            </a:r>
            <a:r>
              <a:rPr sz="2000" spc="-240">
                <a:latin typeface="Verdana"/>
                <a:cs typeface="Verdana"/>
              </a:rPr>
              <a:t> </a:t>
            </a:r>
            <a:r>
              <a:rPr sz="2000" i="1" spc="10">
                <a:latin typeface="Verdana"/>
                <a:cs typeface="Verdana"/>
              </a:rPr>
              <a:t>Big</a:t>
            </a:r>
            <a:r>
              <a:rPr sz="2000" i="1">
                <a:latin typeface="Verdana"/>
                <a:cs typeface="Verdana"/>
              </a:rPr>
              <a:t> </a:t>
            </a:r>
            <a:r>
              <a:rPr sz="2000" i="1" spc="15">
                <a:latin typeface="Verdana"/>
                <a:cs typeface="Verdana"/>
              </a:rPr>
              <a:t>Data:</a:t>
            </a:r>
            <a:r>
              <a:rPr sz="2000" i="1" spc="-120">
                <a:latin typeface="Verdana"/>
                <a:cs typeface="Verdana"/>
              </a:rPr>
              <a:t> </a:t>
            </a:r>
            <a:r>
              <a:rPr sz="2000" i="1" spc="10">
                <a:latin typeface="Verdana"/>
                <a:cs typeface="Verdana"/>
              </a:rPr>
              <a:t>theoretical</a:t>
            </a:r>
            <a:r>
              <a:rPr sz="2000" i="1" spc="-125">
                <a:latin typeface="Verdana"/>
                <a:cs typeface="Verdana"/>
              </a:rPr>
              <a:t> </a:t>
            </a:r>
            <a:r>
              <a:rPr sz="2000" i="1" spc="10">
                <a:latin typeface="Verdana"/>
                <a:cs typeface="Verdana"/>
              </a:rPr>
              <a:t>and  </a:t>
            </a:r>
            <a:r>
              <a:rPr sz="2000" i="1" spc="5">
                <a:latin typeface="Verdana"/>
                <a:cs typeface="Verdana"/>
              </a:rPr>
              <a:t>practical</a:t>
            </a:r>
            <a:r>
              <a:rPr sz="2000" i="1" spc="-135">
                <a:latin typeface="Verdana"/>
                <a:cs typeface="Verdana"/>
              </a:rPr>
              <a:t> </a:t>
            </a:r>
            <a:r>
              <a:rPr sz="2000" i="1">
                <a:latin typeface="Verdana"/>
                <a:cs typeface="Verdana"/>
              </a:rPr>
              <a:t>challenges</a:t>
            </a:r>
            <a:r>
              <a:rPr sz="2000" i="1" spc="-35">
                <a:latin typeface="Verdana"/>
                <a:cs typeface="Verdana"/>
              </a:rPr>
              <a:t> </a:t>
            </a:r>
            <a:r>
              <a:rPr sz="2000" i="1" spc="15">
                <a:latin typeface="Verdana"/>
                <a:cs typeface="Verdana"/>
              </a:rPr>
              <a:t>Workshop</a:t>
            </a:r>
            <a:r>
              <a:rPr sz="2000" spc="15">
                <a:latin typeface="Verdana"/>
                <a:cs typeface="Verdana"/>
              </a:rPr>
              <a:t>,</a:t>
            </a:r>
            <a:r>
              <a:rPr sz="2000" spc="-165">
                <a:latin typeface="Verdana"/>
                <a:cs typeface="Verdana"/>
              </a:rPr>
              <a:t> </a:t>
            </a:r>
            <a:r>
              <a:rPr sz="2000" spc="15">
                <a:latin typeface="Verdana"/>
                <a:cs typeface="Verdana"/>
              </a:rPr>
              <a:t>May</a:t>
            </a:r>
            <a:r>
              <a:rPr sz="2000" spc="-105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2013,</a:t>
            </a:r>
            <a:r>
              <a:rPr sz="2000" spc="-20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Institut</a:t>
            </a:r>
            <a:r>
              <a:rPr sz="2000" spc="-80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Henri</a:t>
            </a:r>
            <a:r>
              <a:rPr sz="2000" spc="-60">
                <a:latin typeface="Verdana"/>
                <a:cs typeface="Verdana"/>
              </a:rPr>
              <a:t> </a:t>
            </a:r>
            <a:r>
              <a:rPr sz="2000" spc="-10">
                <a:latin typeface="Verdana"/>
                <a:cs typeface="Verdana"/>
              </a:rPr>
              <a:t>Poincaré</a:t>
            </a:r>
            <a:r>
              <a:rPr sz="2000" spc="-30">
                <a:latin typeface="Verdana"/>
                <a:cs typeface="Verdana"/>
              </a:rPr>
              <a:t> </a:t>
            </a:r>
            <a:r>
              <a:rPr sz="20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[link]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1" y="1632886"/>
            <a:ext cx="5562599" cy="888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800"/>
              <a:t>Data: </a:t>
            </a:r>
            <a:r>
              <a:rPr lang="fr-FR" sz="2800" err="1"/>
              <a:t>independent</a:t>
            </a:r>
            <a:r>
              <a:rPr lang="fr-FR" sz="2800"/>
              <a:t> </a:t>
            </a:r>
            <a:r>
              <a:rPr lang="fr-FR" sz="2800" err="1"/>
              <a:t>examples</a:t>
            </a:r>
            <a:r>
              <a:rPr lang="fr-FR" sz="2800"/>
              <a:t> (</a:t>
            </a:r>
            <a:r>
              <a:rPr lang="fr-FR" sz="2800" err="1"/>
              <a:t>Xi,Yi</a:t>
            </a:r>
            <a:r>
              <a:rPr lang="fr-FR" sz="2800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800"/>
              <a:t>Goal: </a:t>
            </a:r>
            <a:r>
              <a:rPr lang="fr-FR" sz="2800" err="1"/>
              <a:t>find</a:t>
            </a:r>
            <a:r>
              <a:rPr lang="fr-FR" sz="2800"/>
              <a:t> f </a:t>
            </a:r>
            <a:r>
              <a:rPr lang="fr-FR" sz="2800" err="1"/>
              <a:t>such</a:t>
            </a:r>
            <a:r>
              <a:rPr lang="fr-FR" sz="2800"/>
              <a:t> </a:t>
            </a:r>
            <a:r>
              <a:rPr lang="fr-FR" sz="2800" err="1"/>
              <a:t>that</a:t>
            </a:r>
            <a:r>
              <a:rPr lang="fr-FR" sz="2800"/>
              <a:t>   Y </a:t>
            </a:r>
            <a:r>
              <a:rPr lang="en-US" sz="2800"/>
              <a:t>≈</a:t>
            </a:r>
            <a:r>
              <a:rPr lang="fr-FR" sz="2800"/>
              <a:t> f(X)  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Supervised learning reminders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DC846-3D3F-493F-A90D-2591612B6602}"/>
              </a:ext>
            </a:extLst>
          </p:cNvPr>
          <p:cNvSpPr/>
          <p:nvPr/>
        </p:nvSpPr>
        <p:spPr>
          <a:xfrm>
            <a:off x="8312150" y="1225550"/>
            <a:ext cx="106680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07D343F-1D51-47B4-B40A-F85DA0D02EB7}"/>
              </a:ext>
            </a:extLst>
          </p:cNvPr>
          <p:cNvSpPr txBox="1"/>
          <p:nvPr/>
        </p:nvSpPr>
        <p:spPr>
          <a:xfrm rot="16200000">
            <a:off x="7096646" y="174568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examples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571B694-C467-4954-9797-393C3C5A6C36}"/>
              </a:ext>
            </a:extLst>
          </p:cNvPr>
          <p:cNvSpPr txBox="1"/>
          <p:nvPr/>
        </p:nvSpPr>
        <p:spPr>
          <a:xfrm>
            <a:off x="8192135" y="302516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4067-73D4-4BFE-BBE2-5F508DB2205D}"/>
              </a:ext>
            </a:extLst>
          </p:cNvPr>
          <p:cNvSpPr/>
          <p:nvPr/>
        </p:nvSpPr>
        <p:spPr>
          <a:xfrm>
            <a:off x="9658667" y="1240272"/>
            <a:ext cx="25527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49ED141-D9C3-4040-A3FA-6C7E8365CB03}"/>
              </a:ext>
            </a:extLst>
          </p:cNvPr>
          <p:cNvSpPr txBox="1"/>
          <p:nvPr/>
        </p:nvSpPr>
        <p:spPr>
          <a:xfrm>
            <a:off x="692151" y="3062371"/>
            <a:ext cx="6095999" cy="13189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800" err="1"/>
              <a:t>Formally</a:t>
            </a:r>
            <a:r>
              <a:rPr lang="fr-FR" sz="2800"/>
              <a:t>,  </a:t>
            </a:r>
            <a:r>
              <a:rPr lang="fr-FR" sz="2800" err="1"/>
              <a:t>looking</a:t>
            </a:r>
            <a:r>
              <a:rPr lang="fr-FR" sz="2800"/>
              <a:t> for f </a:t>
            </a:r>
            <a:r>
              <a:rPr lang="fr-FR" sz="2800" err="1"/>
              <a:t>minimizing</a:t>
            </a:r>
            <a:r>
              <a:rPr lang="fr-FR" sz="2800"/>
              <a:t> </a:t>
            </a:r>
            <a:r>
              <a:rPr lang="fr-FR" sz="2800" err="1"/>
              <a:t>average</a:t>
            </a:r>
            <a:r>
              <a:rPr lang="fr-FR" sz="2800"/>
              <a:t> « </a:t>
            </a:r>
            <a:r>
              <a:rPr lang="fr-FR" sz="2800" err="1"/>
              <a:t>loss</a:t>
            </a:r>
            <a:r>
              <a:rPr lang="fr-FR" sz="2800"/>
              <a:t> »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/>
              <a:t>       f</a:t>
            </a:r>
            <a:r>
              <a:rPr lang="fr-FR" sz="2800" baseline="30000"/>
              <a:t>*</a:t>
            </a:r>
            <a:r>
              <a:rPr lang="fr-FR" sz="2800"/>
              <a:t> :=  </a:t>
            </a:r>
            <a:r>
              <a:rPr lang="fr-FR" sz="2800" err="1"/>
              <a:t>Argmin</a:t>
            </a:r>
            <a:r>
              <a:rPr lang="fr-FR" sz="2800"/>
              <a:t> (</a:t>
            </a:r>
            <a:r>
              <a:rPr lang="en-US" sz="2800"/>
              <a:t>𝔼</a:t>
            </a:r>
            <a:r>
              <a:rPr lang="fr-FR" sz="2800"/>
              <a:t>( </a:t>
            </a:r>
            <a:r>
              <a:rPr lang="fr-FR" sz="2800" err="1"/>
              <a:t>loss</a:t>
            </a:r>
            <a:r>
              <a:rPr lang="fr-FR" sz="2800"/>
              <a:t>( f(X), Y  )  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9925D2-D6BB-4AB3-B36C-055BA2C7EB98}"/>
              </a:ext>
            </a:extLst>
          </p:cNvPr>
          <p:cNvSpPr/>
          <p:nvPr/>
        </p:nvSpPr>
        <p:spPr>
          <a:xfrm>
            <a:off x="5414010" y="5274644"/>
            <a:ext cx="3581400" cy="147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Loss measuring the “error” between prediction and label.</a:t>
            </a:r>
          </a:p>
          <a:p>
            <a:pPr algn="ctr"/>
            <a:r>
              <a:rPr lang="en-US"/>
              <a:t>Example:  mean square error,  loglikelihood ,…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28540B-AB20-40D4-9A78-E2A1342FE5D1}"/>
              </a:ext>
            </a:extLst>
          </p:cNvPr>
          <p:cNvSpPr/>
          <p:nvPr/>
        </p:nvSpPr>
        <p:spPr>
          <a:xfrm>
            <a:off x="463550" y="5274644"/>
            <a:ext cx="3581400" cy="147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On average, when X and Y follow the unknown distribution of the </a:t>
            </a:r>
            <a:r>
              <a:rPr lang="en-US" err="1"/>
              <a:t>datset</a:t>
            </a:r>
            <a:r>
              <a:rPr lang="en-US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146DB7-17AF-46B4-B453-AEC28342EA9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254250" y="4381322"/>
            <a:ext cx="942333" cy="89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9EB56-8207-4FFD-9D30-A5742EBE36D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565643" y="4425950"/>
            <a:ext cx="2639067" cy="84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2">
            <a:extLst>
              <a:ext uri="{FF2B5EF4-FFF2-40B4-BE49-F238E27FC236}">
                <a16:creationId xmlns:a16="http://schemas.microsoft.com/office/drawing/2014/main" id="{37A2D51F-F9F8-4EEB-904C-319B9F0D471B}"/>
              </a:ext>
            </a:extLst>
          </p:cNvPr>
          <p:cNvSpPr txBox="1"/>
          <p:nvPr/>
        </p:nvSpPr>
        <p:spPr>
          <a:xfrm>
            <a:off x="2444750" y="4346120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47758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8520" y="1289161"/>
            <a:ext cx="55625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/>
              <a:t> f</a:t>
            </a:r>
            <a:r>
              <a:rPr lang="fr-FR" sz="2800" baseline="30000"/>
              <a:t>*</a:t>
            </a:r>
            <a:r>
              <a:rPr lang="fr-FR" sz="2800"/>
              <a:t> :=  </a:t>
            </a:r>
            <a:r>
              <a:rPr lang="fr-FR" sz="2800" err="1"/>
              <a:t>Argmin</a:t>
            </a:r>
            <a:r>
              <a:rPr lang="fr-FR" sz="2800"/>
              <a:t> (</a:t>
            </a:r>
            <a:r>
              <a:rPr lang="en-US" sz="2800"/>
              <a:t>𝔼</a:t>
            </a:r>
            <a:r>
              <a:rPr lang="fr-FR" sz="2800"/>
              <a:t>( </a:t>
            </a:r>
            <a:r>
              <a:rPr lang="fr-FR" sz="2800" err="1"/>
              <a:t>loss</a:t>
            </a:r>
            <a:r>
              <a:rPr lang="fr-FR" sz="2800"/>
              <a:t>( f(X), Y  )  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Supervised learning reminders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DC846-3D3F-493F-A90D-2591612B6602}"/>
              </a:ext>
            </a:extLst>
          </p:cNvPr>
          <p:cNvSpPr/>
          <p:nvPr/>
        </p:nvSpPr>
        <p:spPr>
          <a:xfrm>
            <a:off x="9985235" y="311150"/>
            <a:ext cx="106680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07D343F-1D51-47B4-B40A-F85DA0D02EB7}"/>
              </a:ext>
            </a:extLst>
          </p:cNvPr>
          <p:cNvSpPr txBox="1"/>
          <p:nvPr/>
        </p:nvSpPr>
        <p:spPr>
          <a:xfrm rot="16200000">
            <a:off x="8769731" y="83128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examples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571B694-C467-4954-9797-393C3C5A6C36}"/>
              </a:ext>
            </a:extLst>
          </p:cNvPr>
          <p:cNvSpPr txBox="1"/>
          <p:nvPr/>
        </p:nvSpPr>
        <p:spPr>
          <a:xfrm>
            <a:off x="9865220" y="2110762"/>
            <a:ext cx="168529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fr-FR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en-US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400" baseline="-12152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4067-73D4-4BFE-BBE2-5F508DB2205D}"/>
              </a:ext>
            </a:extLst>
          </p:cNvPr>
          <p:cNvSpPr/>
          <p:nvPr/>
        </p:nvSpPr>
        <p:spPr>
          <a:xfrm>
            <a:off x="11331752" y="325872"/>
            <a:ext cx="255270" cy="1703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9925D2-D6BB-4AB3-B36C-055BA2C7EB98}"/>
              </a:ext>
            </a:extLst>
          </p:cNvPr>
          <p:cNvSpPr/>
          <p:nvPr/>
        </p:nvSpPr>
        <p:spPr>
          <a:xfrm>
            <a:off x="564670" y="2213438"/>
            <a:ext cx="3450850" cy="10149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 realistic to find minimizer among all possible functions!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9EB56-8207-4FFD-9D30-A5742EBE36D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290095" y="1733513"/>
            <a:ext cx="1373855" cy="47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2D2E5F40-1510-4FC0-8249-E566EF4BB22E}"/>
              </a:ext>
            </a:extLst>
          </p:cNvPr>
          <p:cNvSpPr txBox="1"/>
          <p:nvPr/>
        </p:nvSpPr>
        <p:spPr>
          <a:xfrm>
            <a:off x="82551" y="3656293"/>
            <a:ext cx="4572000" cy="20217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Instead</a:t>
            </a:r>
            <a:r>
              <a:rPr lang="fr-FR" sz="2400"/>
              <a:t>, </a:t>
            </a:r>
            <a:r>
              <a:rPr lang="fr-FR" sz="2400" err="1"/>
              <a:t>minimize</a:t>
            </a:r>
            <a:r>
              <a:rPr lang="fr-FR" sz="2400"/>
              <a:t> in a class </a:t>
            </a:r>
            <a:r>
              <a:rPr lang="en-US" sz="2400"/>
              <a:t>ℱ of parametric functions</a:t>
            </a:r>
          </a:p>
          <a:p>
            <a:pPr marL="342900" indent="-342900"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/>
              <a:t> f</a:t>
            </a:r>
            <a:r>
              <a:rPr lang="fr-FR" sz="2400" baseline="30000"/>
              <a:t>*</a:t>
            </a:r>
            <a:r>
              <a:rPr lang="en-US" sz="2400" baseline="-25000"/>
              <a:t>ℱ</a:t>
            </a:r>
            <a:r>
              <a:rPr lang="fr-FR" sz="2400"/>
              <a:t> 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𝔼</a:t>
            </a:r>
            <a:r>
              <a:rPr lang="fr-FR" sz="2400"/>
              <a:t>( </a:t>
            </a:r>
            <a:r>
              <a:rPr lang="fr-FR" sz="2400" err="1"/>
              <a:t>loss</a:t>
            </a:r>
            <a:r>
              <a:rPr lang="fr-FR" sz="2400"/>
              <a:t>( f(X), Y))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83D0C4-10EB-4A64-9D37-9375C17CEC26}"/>
              </a:ext>
            </a:extLst>
          </p:cNvPr>
          <p:cNvSpPr/>
          <p:nvPr/>
        </p:nvSpPr>
        <p:spPr>
          <a:xfrm>
            <a:off x="4949320" y="2225305"/>
            <a:ext cx="3450850" cy="10149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Cannot compute!  The true distribution is unknown.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29B4F8-EDFB-4864-BE07-8A8C11FE5A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4679197" y="1733343"/>
            <a:ext cx="1995548" cy="49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2">
            <a:extLst>
              <a:ext uri="{FF2B5EF4-FFF2-40B4-BE49-F238E27FC236}">
                <a16:creationId xmlns:a16="http://schemas.microsoft.com/office/drawing/2014/main" id="{F7DBE223-61A8-4EDE-9918-3168DF526FBD}"/>
              </a:ext>
            </a:extLst>
          </p:cNvPr>
          <p:cNvSpPr txBox="1"/>
          <p:nvPr/>
        </p:nvSpPr>
        <p:spPr>
          <a:xfrm>
            <a:off x="5676971" y="3412572"/>
            <a:ext cx="6445178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Instead</a:t>
            </a:r>
            <a:r>
              <a:rPr lang="fr-FR" sz="2400"/>
              <a:t>, </a:t>
            </a:r>
            <a:r>
              <a:rPr lang="fr-FR" sz="2400" err="1"/>
              <a:t>approximate</a:t>
            </a:r>
            <a:r>
              <a:rPr lang="fr-FR" sz="2400"/>
              <a:t> by </a:t>
            </a:r>
            <a:r>
              <a:rPr lang="fr-FR" sz="2400" err="1"/>
              <a:t>average</a:t>
            </a:r>
            <a:r>
              <a:rPr lang="fr-FR" sz="2400"/>
              <a:t> on training set:</a:t>
            </a:r>
          </a:p>
          <a:p>
            <a:pPr lvl="1">
              <a:spcBef>
                <a:spcPts val="55"/>
              </a:spcBef>
            </a:pPr>
            <a:r>
              <a:rPr lang="en-US" sz="2400"/>
              <a:t>𝔼</a:t>
            </a:r>
            <a:r>
              <a:rPr lang="fr-FR" sz="2400"/>
              <a:t>( </a:t>
            </a:r>
            <a:r>
              <a:rPr lang="fr-FR" sz="2400" err="1"/>
              <a:t>loss</a:t>
            </a:r>
            <a:r>
              <a:rPr lang="fr-FR" sz="2400"/>
              <a:t>( f(X), Y  )  ) </a:t>
            </a:r>
            <a:r>
              <a:rPr lang="en-US" sz="2400"/>
              <a:t>≈ 1/n </a:t>
            </a:r>
            <a:r>
              <a:rPr lang="el-GR" sz="32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f(X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342900" indent="-342900"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 baseline="-25000"/>
              <a:t> </a:t>
            </a:r>
            <a:r>
              <a:rPr lang="fr-FR" sz="2400"/>
              <a:t>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1/n</a:t>
            </a:r>
            <a:r>
              <a:rPr lang="fr-FR" sz="2400"/>
              <a:t> </a:t>
            </a:r>
            <a:r>
              <a:rPr lang="el-GR" sz="32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f(X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fr-FR" sz="2400"/>
              <a:t>  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4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EC574397-F0EB-462D-8BCD-74D730D77585}"/>
              </a:ext>
            </a:extLst>
          </p:cNvPr>
          <p:cNvSpPr txBox="1"/>
          <p:nvPr/>
        </p:nvSpPr>
        <p:spPr>
          <a:xfrm>
            <a:off x="82551" y="5416550"/>
            <a:ext cx="3657599" cy="165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Approximation 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spcBef>
                <a:spcPts val="55"/>
              </a:spcBef>
            </a:pP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(f</a:t>
            </a:r>
            <a:r>
              <a:rPr lang="fr-FR" sz="2400" baseline="30000"/>
              <a:t>*</a:t>
            </a:r>
            <a:r>
              <a:rPr lang="en-US" sz="2400" baseline="-25000"/>
              <a:t>ℱ</a:t>
            </a:r>
            <a:r>
              <a:rPr lang="fr-FR" sz="2400"/>
              <a:t> )) - </a:t>
            </a: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(f</a:t>
            </a:r>
            <a:r>
              <a:rPr lang="fr-FR" sz="2400" baseline="30000"/>
              <a:t>*</a:t>
            </a:r>
            <a:r>
              <a:rPr lang="fr-FR" sz="2400"/>
              <a:t>))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776B9D0-02CA-4D4C-A840-C82DC8CF4533}"/>
              </a:ext>
            </a:extLst>
          </p:cNvPr>
          <p:cNvSpPr txBox="1"/>
          <p:nvPr/>
        </p:nvSpPr>
        <p:spPr>
          <a:xfrm>
            <a:off x="5676971" y="5362404"/>
            <a:ext cx="4082979" cy="165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Estimation 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spcBef>
                <a:spcPts val="55"/>
              </a:spcBef>
            </a:pPr>
            <a:r>
              <a:rPr lang="en-US" sz="2400"/>
              <a:t>𝔼</a:t>
            </a:r>
            <a:r>
              <a:rPr lang="fr-FR" sz="2400"/>
              <a:t>( </a:t>
            </a:r>
            <a:r>
              <a:rPr lang="fr-FR" sz="2400" err="1"/>
              <a:t>loss</a:t>
            </a:r>
            <a:r>
              <a:rPr lang="fr-FR" sz="2400"/>
              <a:t>(</a:t>
            </a: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/>
              <a:t>)) - </a:t>
            </a: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(f</a:t>
            </a:r>
            <a:r>
              <a:rPr lang="fr-FR" sz="2400" baseline="30000"/>
              <a:t>*</a:t>
            </a:r>
            <a:r>
              <a:rPr lang="en-US" sz="2400" baseline="-25000"/>
              <a:t>ℱ</a:t>
            </a:r>
            <a:r>
              <a:rPr lang="fr-FR" sz="2400" baseline="30000"/>
              <a:t> </a:t>
            </a:r>
            <a:r>
              <a:rPr lang="fr-FR" sz="2400"/>
              <a:t>) )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22CC9F61-59A0-4731-ADA5-2C6BE7EC0253}"/>
              </a:ext>
            </a:extLst>
          </p:cNvPr>
          <p:cNvSpPr txBox="1"/>
          <p:nvPr/>
        </p:nvSpPr>
        <p:spPr>
          <a:xfrm>
            <a:off x="1454150" y="4804591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ℱ</a:t>
            </a:r>
            <a:endParaRPr lang="fr-FR" sz="200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4AE788D7-049E-4BF6-AB71-AD1DA87C90F5}"/>
              </a:ext>
            </a:extLst>
          </p:cNvPr>
          <p:cNvSpPr txBox="1"/>
          <p:nvPr/>
        </p:nvSpPr>
        <p:spPr>
          <a:xfrm>
            <a:off x="3044780" y="1763117"/>
            <a:ext cx="188201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All functions</a:t>
            </a:r>
            <a:endParaRPr lang="fr-FR" sz="20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09B135-ACB2-4CF6-B781-449B4A751AF6}"/>
              </a:ext>
            </a:extLst>
          </p:cNvPr>
          <p:cNvSpPr/>
          <p:nvPr/>
        </p:nvSpPr>
        <p:spPr>
          <a:xfrm>
            <a:off x="370147" y="6336372"/>
            <a:ext cx="2944625" cy="3320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Because </a:t>
            </a:r>
            <a:r>
              <a:rPr lang="fr-FR" sz="1800"/>
              <a:t>f</a:t>
            </a:r>
            <a:r>
              <a:rPr lang="fr-FR" sz="1800" baseline="30000"/>
              <a:t>*</a:t>
            </a:r>
            <a:r>
              <a:rPr lang="en-US"/>
              <a:t> not in </a:t>
            </a:r>
            <a:r>
              <a:rPr lang="en-US" sz="1800"/>
              <a:t>ℱ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ED3AFC-C5B0-4854-A334-3646775AEFD6}"/>
              </a:ext>
            </a:extLst>
          </p:cNvPr>
          <p:cNvSpPr/>
          <p:nvPr/>
        </p:nvSpPr>
        <p:spPr>
          <a:xfrm>
            <a:off x="5756542" y="6264171"/>
            <a:ext cx="3581400" cy="4034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Not </a:t>
            </a:r>
            <a:r>
              <a:rPr lang="fr-FR" err="1"/>
              <a:t>enough</a:t>
            </a:r>
            <a:r>
              <a:rPr lang="fr-FR"/>
              <a:t> data to </a:t>
            </a:r>
            <a:r>
              <a:rPr lang="fr-FR" err="1"/>
              <a:t>identify</a:t>
            </a:r>
            <a:r>
              <a:rPr lang="fr-FR"/>
              <a:t> </a:t>
            </a:r>
            <a:r>
              <a:rPr lang="fr-FR" sz="1800"/>
              <a:t>f</a:t>
            </a:r>
            <a:r>
              <a:rPr lang="fr-FR" sz="1800" baseline="30000"/>
              <a:t>*</a:t>
            </a:r>
            <a:r>
              <a:rPr lang="en-US" sz="1800" baseline="-25000"/>
              <a:t>ℱ</a:t>
            </a:r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9B0ABD37-03D3-45E2-A3ED-B4D3C2A061BD}"/>
              </a:ext>
            </a:extLst>
          </p:cNvPr>
          <p:cNvSpPr txBox="1"/>
          <p:nvPr/>
        </p:nvSpPr>
        <p:spPr>
          <a:xfrm>
            <a:off x="6788150" y="4794378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ℱ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94614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1550" y="368284"/>
            <a:ext cx="495935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55"/>
              </a:spcBef>
            </a:pPr>
            <a:r>
              <a:rPr lang="fr-FR" sz="2400"/>
              <a:t>f</a:t>
            </a:r>
            <a:r>
              <a:rPr lang="fr-FR" sz="2400" baseline="30000"/>
              <a:t>*</a:t>
            </a:r>
            <a:r>
              <a:rPr lang="fr-FR" sz="2400"/>
              <a:t> 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𝔼</a:t>
            </a:r>
            <a:r>
              <a:rPr lang="fr-FR" sz="2400"/>
              <a:t>( </a:t>
            </a:r>
            <a:r>
              <a:rPr lang="fr-FR" sz="2400" err="1"/>
              <a:t>loss</a:t>
            </a:r>
            <a:r>
              <a:rPr lang="fr-FR" sz="2400"/>
              <a:t>( f(X), Y  )  )</a:t>
            </a:r>
          </a:p>
          <a:p>
            <a:pPr>
              <a:spcBef>
                <a:spcPts val="55"/>
              </a:spcBef>
            </a:pPr>
            <a:r>
              <a:rPr lang="fr-FR" sz="2400"/>
              <a:t> </a:t>
            </a:r>
          </a:p>
          <a:p>
            <a:pPr>
              <a:spcBef>
                <a:spcPts val="55"/>
              </a:spcBef>
            </a:pP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/>
              <a:t> 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1/n</a:t>
            </a:r>
            <a:r>
              <a:rPr lang="fr-FR" sz="2400"/>
              <a:t> </a:t>
            </a:r>
            <a:r>
              <a:rPr lang="el-G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f(X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fr-FR" sz="2400"/>
              <a:t>  )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Model selection tradeoffs</a:t>
            </a: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2D50861F-DB87-471E-8F09-E361916B24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950" y="3511550"/>
            <a:ext cx="5943600" cy="2348088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A643A28C-16F5-401A-80EB-031B19C54E75}"/>
              </a:ext>
            </a:extLst>
          </p:cNvPr>
          <p:cNvSpPr txBox="1"/>
          <p:nvPr/>
        </p:nvSpPr>
        <p:spPr>
          <a:xfrm>
            <a:off x="463549" y="1774800"/>
            <a:ext cx="10588485" cy="24166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400" err="1">
                <a:solidFill>
                  <a:srgbClr val="002060"/>
                </a:solidFill>
              </a:rPr>
              <a:t>Error</a:t>
            </a:r>
            <a:r>
              <a:rPr lang="fr-FR" sz="2400">
                <a:solidFill>
                  <a:srgbClr val="002060"/>
                </a:solidFill>
              </a:rPr>
              <a:t> </a:t>
            </a:r>
            <a:r>
              <a:rPr lang="fr-FR" sz="2400" err="1">
                <a:solidFill>
                  <a:srgbClr val="002060"/>
                </a:solidFill>
              </a:rPr>
              <a:t>decomposition</a:t>
            </a:r>
            <a:r>
              <a:rPr lang="fr-FR" sz="240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400"/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400"/>
              <a:t>| 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 </a:t>
            </a: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/>
              <a:t> )) - </a:t>
            </a: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 f</a:t>
            </a:r>
            <a:r>
              <a:rPr lang="fr-FR" sz="2400" baseline="30000"/>
              <a:t>* </a:t>
            </a:r>
            <a:r>
              <a:rPr lang="fr-FR" sz="2400"/>
              <a:t>)) |  =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| 𝔼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 f</a:t>
            </a:r>
            <a:r>
              <a:rPr lang="fr-FR" sz="2400" baseline="3000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400" baseline="-25000">
                <a:solidFill>
                  <a:schemeClr val="accent1">
                    <a:lumMod val="75000"/>
                  </a:schemeClr>
                </a:solidFill>
              </a:rPr>
              <a:t>ℱ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 )) -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𝔼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(f</a:t>
            </a:r>
            <a:r>
              <a:rPr lang="fr-FR" sz="2400" baseline="3000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 )) |    Approximation 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endParaRPr lang="fr-FR" sz="240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55"/>
              </a:spcBef>
            </a:pP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                                           +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| 𝔼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loss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fr-FR" sz="2400" baseline="-25000" err="1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fr-FR" sz="2400" baseline="-250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)) -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𝔼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loss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 f</a:t>
            </a:r>
            <a:r>
              <a:rPr lang="fr-FR" sz="2400" baseline="3000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sz="2400" baseline="-25000">
                <a:solidFill>
                  <a:schemeClr val="accent6">
                    <a:lumMod val="50000"/>
                  </a:schemeClr>
                </a:solidFill>
              </a:rPr>
              <a:t>ℱ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)) |    Estimation 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error</a:t>
            </a:r>
            <a:endParaRPr lang="fr-FR" sz="240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57DF2DEC-4C5E-4B45-BA09-05B1C37ED70E}"/>
              </a:ext>
            </a:extLst>
          </p:cNvPr>
          <p:cNvSpPr txBox="1"/>
          <p:nvPr/>
        </p:nvSpPr>
        <p:spPr>
          <a:xfrm>
            <a:off x="845423" y="6334421"/>
            <a:ext cx="579437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10">
                <a:solidFill>
                  <a:srgbClr val="4471C4"/>
                </a:solidFill>
                <a:latin typeface="Calibri"/>
                <a:cs typeface="Calibri"/>
              </a:rPr>
              <a:t>How</a:t>
            </a:r>
            <a:r>
              <a:rPr sz="2100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15">
                <a:solidFill>
                  <a:srgbClr val="4471C4"/>
                </a:solidFill>
                <a:latin typeface="Calibri"/>
                <a:cs typeface="Calibri"/>
              </a:rPr>
              <a:t>complex</a:t>
            </a:r>
            <a:r>
              <a:rPr sz="2100" spc="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100" spc="-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4471C4"/>
                </a:solidFill>
                <a:latin typeface="Calibri"/>
                <a:cs typeface="Calibri"/>
              </a:rPr>
              <a:t>model</a:t>
            </a:r>
            <a:r>
              <a:rPr sz="2100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4471C4"/>
                </a:solidFill>
                <a:latin typeface="Calibri"/>
                <a:cs typeface="Calibri"/>
              </a:rPr>
              <a:t>can</a:t>
            </a:r>
            <a:r>
              <a:rPr sz="2100" spc="-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15">
                <a:solidFill>
                  <a:srgbClr val="4471C4"/>
                </a:solidFill>
                <a:latin typeface="Calibri"/>
                <a:cs typeface="Calibri"/>
              </a:rPr>
              <a:t>you</a:t>
            </a:r>
            <a:r>
              <a:rPr sz="2100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25">
                <a:solidFill>
                  <a:srgbClr val="4471C4"/>
                </a:solidFill>
                <a:latin typeface="Calibri"/>
                <a:cs typeface="Calibri"/>
              </a:rPr>
              <a:t>afford</a:t>
            </a:r>
            <a:r>
              <a:rPr sz="2100" spc="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4471C4"/>
                </a:solidFill>
                <a:latin typeface="Calibri"/>
                <a:cs typeface="Calibri"/>
              </a:rPr>
              <a:t>with </a:t>
            </a:r>
            <a:r>
              <a:rPr sz="2100" spc="-15">
                <a:solidFill>
                  <a:srgbClr val="4471C4"/>
                </a:solidFill>
                <a:latin typeface="Calibri"/>
                <a:cs typeface="Calibri"/>
              </a:rPr>
              <a:t>your</a:t>
            </a:r>
            <a:r>
              <a:rPr sz="2100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4471C4"/>
                </a:solidFill>
                <a:latin typeface="Calibri"/>
                <a:cs typeface="Calibri"/>
              </a:rPr>
              <a:t>data?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2DA5F4F-D96A-4390-8919-3017D3787595}"/>
              </a:ext>
            </a:extLst>
          </p:cNvPr>
          <p:cNvSpPr txBox="1"/>
          <p:nvPr/>
        </p:nvSpPr>
        <p:spPr>
          <a:xfrm>
            <a:off x="4730750" y="5638414"/>
            <a:ext cx="32004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9085" algn="ctr">
              <a:lnSpc>
                <a:spcPct val="100000"/>
              </a:lnSpc>
              <a:spcBef>
                <a:spcPts val="100"/>
              </a:spcBef>
            </a:pPr>
            <a:r>
              <a:rPr lang="fr-FR" sz="1800">
                <a:latin typeface="Cambria Math"/>
                <a:cs typeface="Cambria Math"/>
              </a:rPr>
              <a:t>Size of </a:t>
            </a:r>
            <a:r>
              <a:rPr sz="1800">
                <a:latin typeface="Cambria Math"/>
                <a:cs typeface="Cambria Math"/>
              </a:rPr>
              <a:t>ℱ</a:t>
            </a:r>
            <a:r>
              <a:rPr lang="fr-FR" sz="1800">
                <a:latin typeface="Cambria Math"/>
                <a:cs typeface="Cambria Math"/>
              </a:rPr>
              <a:t>  </a:t>
            </a:r>
          </a:p>
          <a:p>
            <a:pPr marR="299085" algn="ctr">
              <a:lnSpc>
                <a:spcPct val="100000"/>
              </a:lnSpc>
              <a:spcBef>
                <a:spcPts val="100"/>
              </a:spcBef>
            </a:pPr>
            <a:r>
              <a:rPr lang="fr-FR" sz="1800">
                <a:latin typeface="Cambria Math"/>
                <a:cs typeface="Cambria Math"/>
              </a:rPr>
              <a:t>(</a:t>
            </a:r>
            <a:r>
              <a:rPr lang="fr-FR" sz="1800" err="1">
                <a:latin typeface="Cambria Math"/>
                <a:cs typeface="Cambria Math"/>
              </a:rPr>
              <a:t>ie</a:t>
            </a:r>
            <a:r>
              <a:rPr lang="fr-FR" sz="1800">
                <a:latin typeface="Cambria Math"/>
                <a:cs typeface="Cambria Math"/>
              </a:rPr>
              <a:t> </a:t>
            </a:r>
            <a:r>
              <a:rPr lang="fr-FR" sz="1800" err="1">
                <a:latin typeface="Cambria Math"/>
                <a:cs typeface="Cambria Math"/>
              </a:rPr>
              <a:t>complexity</a:t>
            </a:r>
            <a:r>
              <a:rPr lang="fr-FR" sz="1800">
                <a:latin typeface="Cambria Math"/>
                <a:cs typeface="Cambria Math"/>
              </a:rPr>
              <a:t> of the model)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B8A0F027-DEAF-4989-9C0A-281B43448BCD}"/>
              </a:ext>
            </a:extLst>
          </p:cNvPr>
          <p:cNvSpPr txBox="1"/>
          <p:nvPr/>
        </p:nvSpPr>
        <p:spPr>
          <a:xfrm>
            <a:off x="8159750" y="1505924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ℱ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419979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8950" y="1216219"/>
            <a:ext cx="4730750" cy="12086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55"/>
              </a:spcBef>
            </a:pPr>
            <a:r>
              <a:rPr lang="fr-FR" sz="2400"/>
              <a:t> </a:t>
            </a:r>
          </a:p>
          <a:p>
            <a:pPr>
              <a:spcBef>
                <a:spcPts val="55"/>
              </a:spcBef>
            </a:pPr>
            <a:r>
              <a:rPr lang="fr-FR" sz="2400" err="1"/>
              <a:t>f</a:t>
            </a:r>
            <a:r>
              <a:rPr lang="fr-FR" sz="2400" baseline="-25000" err="1"/>
              <a:t>n</a:t>
            </a:r>
            <a:r>
              <a:rPr lang="fr-FR" sz="2400"/>
              <a:t> :=  </a:t>
            </a:r>
            <a:r>
              <a:rPr lang="fr-FR" sz="2400" err="1"/>
              <a:t>Argmin</a:t>
            </a:r>
            <a:r>
              <a:rPr lang="fr-FR" sz="2400"/>
              <a:t> (</a:t>
            </a:r>
            <a:r>
              <a:rPr lang="en-US" sz="2400"/>
              <a:t>1/n</a:t>
            </a:r>
            <a:r>
              <a:rPr lang="fr-FR" sz="2400"/>
              <a:t> </a:t>
            </a:r>
            <a:r>
              <a:rPr lang="el-G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f(X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fr-FR" sz="2400"/>
              <a:t>  )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725B8-E8DC-4204-81A5-7DCC3E98267B}"/>
              </a:ext>
            </a:extLst>
          </p:cNvPr>
          <p:cNvSpPr txBox="1">
            <a:spLocks/>
          </p:cNvSpPr>
          <p:nvPr/>
        </p:nvSpPr>
        <p:spPr>
          <a:xfrm>
            <a:off x="539750" y="500222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Learning with approximate optimization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A643A28C-16F5-401A-80EB-031B19C54E75}"/>
              </a:ext>
            </a:extLst>
          </p:cNvPr>
          <p:cNvSpPr txBox="1"/>
          <p:nvPr/>
        </p:nvSpPr>
        <p:spPr>
          <a:xfrm>
            <a:off x="576579" y="3524906"/>
            <a:ext cx="10588485" cy="2798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Error</a:t>
            </a:r>
            <a:r>
              <a:rPr lang="fr-FR" sz="2400"/>
              <a:t> </a:t>
            </a:r>
            <a:r>
              <a:rPr lang="fr-FR" sz="2400" err="1"/>
              <a:t>decomposition</a:t>
            </a:r>
            <a:r>
              <a:rPr lang="fr-FR" sz="2400"/>
              <a:t>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400"/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400"/>
              <a:t>| 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 </a:t>
            </a:r>
            <a:r>
              <a:rPr lang="fr-FR" sz="2400" err="1"/>
              <a:t>f</a:t>
            </a:r>
            <a:r>
              <a:rPr lang="fr-FR" sz="2400" baseline="30000" err="1"/>
              <a:t>^</a:t>
            </a:r>
            <a:r>
              <a:rPr lang="fr-FR" sz="2400" baseline="-25000" err="1"/>
              <a:t>n</a:t>
            </a:r>
            <a:r>
              <a:rPr lang="fr-FR" sz="2400"/>
              <a:t> )) - </a:t>
            </a:r>
            <a:r>
              <a:rPr lang="en-US" sz="2400"/>
              <a:t>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(f</a:t>
            </a:r>
            <a:r>
              <a:rPr lang="fr-FR" sz="2400" baseline="30000"/>
              <a:t>*</a:t>
            </a:r>
            <a:r>
              <a:rPr lang="fr-FR" sz="2400"/>
              <a:t>)) |  =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| 𝔼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(f</a:t>
            </a:r>
            <a:r>
              <a:rPr lang="fr-FR" sz="2400" baseline="3000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400" baseline="-25000">
                <a:solidFill>
                  <a:schemeClr val="accent1">
                    <a:lumMod val="75000"/>
                  </a:schemeClr>
                </a:solidFill>
              </a:rPr>
              <a:t>ℱ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 )) -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𝔼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(f</a:t>
            </a:r>
            <a:r>
              <a:rPr lang="fr-FR" sz="2400" baseline="3000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fr-FR" sz="2400">
                <a:solidFill>
                  <a:schemeClr val="accent1">
                    <a:lumMod val="75000"/>
                  </a:schemeClr>
                </a:solidFill>
              </a:rPr>
              <a:t>)) |    Approximation </a:t>
            </a:r>
            <a:r>
              <a:rPr lang="fr-FR" sz="240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endParaRPr lang="fr-FR" sz="240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55"/>
              </a:spcBef>
            </a:pP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                                           +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| 𝔼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loss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fr-FR" sz="2400" baseline="-25000" err="1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)) -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𝔼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loss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(f</a:t>
            </a:r>
            <a:r>
              <a:rPr lang="fr-FR" sz="2400" baseline="3000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sz="2400" baseline="-25000">
                <a:solidFill>
                  <a:schemeClr val="accent6">
                    <a:lumMod val="50000"/>
                  </a:schemeClr>
                </a:solidFill>
              </a:rPr>
              <a:t>ℱ</a:t>
            </a: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)) |    Estimation </a:t>
            </a:r>
            <a:r>
              <a:rPr lang="fr-FR" sz="2400" err="1">
                <a:solidFill>
                  <a:schemeClr val="accent6">
                    <a:lumMod val="50000"/>
                  </a:schemeClr>
                </a:solidFill>
              </a:rPr>
              <a:t>error</a:t>
            </a:r>
            <a:endParaRPr lang="fr-FR" sz="240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Bef>
                <a:spcPts val="55"/>
              </a:spcBef>
            </a:pPr>
            <a:r>
              <a:rPr lang="fr-FR" sz="2400">
                <a:solidFill>
                  <a:schemeClr val="accent6">
                    <a:lumMod val="50000"/>
                  </a:schemeClr>
                </a:solidFill>
              </a:rPr>
              <a:t>                                            </a:t>
            </a:r>
            <a:r>
              <a:rPr lang="fr-FR" sz="2400">
                <a:solidFill>
                  <a:srgbClr val="00B050"/>
                </a:solidFill>
              </a:rPr>
              <a:t>+ </a:t>
            </a:r>
            <a:r>
              <a:rPr lang="en-US" sz="2400">
                <a:solidFill>
                  <a:srgbClr val="00B050"/>
                </a:solidFill>
              </a:rPr>
              <a:t>| 𝔼</a:t>
            </a:r>
            <a:r>
              <a:rPr lang="fr-FR" sz="2400">
                <a:solidFill>
                  <a:srgbClr val="00B050"/>
                </a:solidFill>
              </a:rPr>
              <a:t>(</a:t>
            </a:r>
            <a:r>
              <a:rPr lang="fr-FR" sz="2400" err="1">
                <a:solidFill>
                  <a:srgbClr val="00B050"/>
                </a:solidFill>
              </a:rPr>
              <a:t>loss</a:t>
            </a:r>
            <a:r>
              <a:rPr lang="fr-FR" sz="2400">
                <a:solidFill>
                  <a:srgbClr val="00B050"/>
                </a:solidFill>
              </a:rPr>
              <a:t>(</a:t>
            </a:r>
            <a:r>
              <a:rPr lang="fr-FR" sz="2400" err="1">
                <a:solidFill>
                  <a:srgbClr val="00B050"/>
                </a:solidFill>
              </a:rPr>
              <a:t>f</a:t>
            </a:r>
            <a:r>
              <a:rPr lang="fr-FR" sz="2400" baseline="30000" err="1">
                <a:solidFill>
                  <a:srgbClr val="00B050"/>
                </a:solidFill>
              </a:rPr>
              <a:t>^</a:t>
            </a:r>
            <a:r>
              <a:rPr lang="fr-FR" sz="2400" baseline="-25000" err="1">
                <a:solidFill>
                  <a:srgbClr val="00B050"/>
                </a:solidFill>
              </a:rPr>
              <a:t>n</a:t>
            </a:r>
            <a:r>
              <a:rPr lang="fr-FR" sz="2400" baseline="-25000">
                <a:solidFill>
                  <a:srgbClr val="00B050"/>
                </a:solidFill>
              </a:rPr>
              <a:t> </a:t>
            </a:r>
            <a:r>
              <a:rPr lang="fr-FR" sz="2400">
                <a:solidFill>
                  <a:srgbClr val="00B050"/>
                </a:solidFill>
              </a:rPr>
              <a:t>)) - </a:t>
            </a:r>
            <a:r>
              <a:rPr lang="en-US" sz="2400">
                <a:solidFill>
                  <a:srgbClr val="00B050"/>
                </a:solidFill>
              </a:rPr>
              <a:t>𝔼</a:t>
            </a:r>
            <a:r>
              <a:rPr lang="fr-FR" sz="2400">
                <a:solidFill>
                  <a:srgbClr val="00B050"/>
                </a:solidFill>
              </a:rPr>
              <a:t>(</a:t>
            </a:r>
            <a:r>
              <a:rPr lang="fr-FR" sz="2400" err="1">
                <a:solidFill>
                  <a:srgbClr val="00B050"/>
                </a:solidFill>
              </a:rPr>
              <a:t>loss</a:t>
            </a:r>
            <a:r>
              <a:rPr lang="fr-FR" sz="2400">
                <a:solidFill>
                  <a:srgbClr val="00B050"/>
                </a:solidFill>
              </a:rPr>
              <a:t>(</a:t>
            </a:r>
            <a:r>
              <a:rPr lang="fr-FR" sz="2400" err="1">
                <a:solidFill>
                  <a:srgbClr val="00B050"/>
                </a:solidFill>
              </a:rPr>
              <a:t>f</a:t>
            </a:r>
            <a:r>
              <a:rPr lang="fr-FR" sz="2400" baseline="-25000" err="1">
                <a:solidFill>
                  <a:srgbClr val="00B050"/>
                </a:solidFill>
              </a:rPr>
              <a:t>n</a:t>
            </a:r>
            <a:r>
              <a:rPr lang="fr-FR" sz="2400">
                <a:solidFill>
                  <a:srgbClr val="00B050"/>
                </a:solidFill>
              </a:rPr>
              <a:t>)) |    </a:t>
            </a:r>
            <a:r>
              <a:rPr lang="fr-FR" sz="2400" err="1">
                <a:solidFill>
                  <a:srgbClr val="00B050"/>
                </a:solidFill>
              </a:rPr>
              <a:t>Optimization</a:t>
            </a:r>
            <a:r>
              <a:rPr lang="fr-FR" sz="2400">
                <a:solidFill>
                  <a:srgbClr val="00B050"/>
                </a:solidFill>
              </a:rPr>
              <a:t> </a:t>
            </a:r>
            <a:r>
              <a:rPr lang="fr-FR" sz="2400" err="1">
                <a:solidFill>
                  <a:srgbClr val="00B050"/>
                </a:solidFill>
              </a:rPr>
              <a:t>error</a:t>
            </a:r>
            <a:endParaRPr lang="fr-FR" sz="2400">
              <a:solidFill>
                <a:srgbClr val="00B05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28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BC8FDB-ADD4-497F-BC29-E48830B819F3}"/>
              </a:ext>
            </a:extLst>
          </p:cNvPr>
          <p:cNvSpPr/>
          <p:nvPr/>
        </p:nvSpPr>
        <p:spPr>
          <a:xfrm>
            <a:off x="907523" y="1409943"/>
            <a:ext cx="3505200" cy="10149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Optimization problem. </a:t>
            </a:r>
          </a:p>
          <a:p>
            <a:pPr algn="ctr"/>
            <a:r>
              <a:rPr lang="en-US"/>
              <a:t>Costly to solve accurately.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B6F676-6841-46B4-9D09-D89BDCBDB232}"/>
              </a:ext>
            </a:extLst>
          </p:cNvPr>
          <p:cNvCxnSpPr>
            <a:cxnSpLocks/>
          </p:cNvCxnSpPr>
          <p:nvPr/>
        </p:nvCxnSpPr>
        <p:spPr>
          <a:xfrm flipV="1">
            <a:off x="4412723" y="2039815"/>
            <a:ext cx="1689627" cy="37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61F8489D-2A02-439C-916A-C1E76314A5AE}"/>
              </a:ext>
            </a:extLst>
          </p:cNvPr>
          <p:cNvSpPr txBox="1"/>
          <p:nvPr/>
        </p:nvSpPr>
        <p:spPr>
          <a:xfrm>
            <a:off x="576580" y="2637532"/>
            <a:ext cx="10588485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Instead</a:t>
            </a:r>
            <a:r>
              <a:rPr lang="fr-FR" sz="2400"/>
              <a:t>: </a:t>
            </a:r>
            <a:r>
              <a:rPr lang="fr-FR" sz="2400" err="1"/>
              <a:t>define</a:t>
            </a:r>
            <a:r>
              <a:rPr lang="fr-FR" sz="2400"/>
              <a:t> </a:t>
            </a:r>
            <a:r>
              <a:rPr lang="fr-FR" sz="2400" err="1"/>
              <a:t>stopping</a:t>
            </a:r>
            <a:r>
              <a:rPr lang="fr-FR" sz="2400"/>
              <a:t> </a:t>
            </a:r>
            <a:r>
              <a:rPr lang="fr-FR" sz="2400" err="1"/>
              <a:t>criteria</a:t>
            </a:r>
            <a:r>
              <a:rPr lang="fr-FR" sz="2400"/>
              <a:t> </a:t>
            </a:r>
            <a:r>
              <a:rPr lang="el-GR" sz="2400"/>
              <a:t>ρ</a:t>
            </a:r>
            <a:endParaRPr lang="fr-FR" sz="24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400"/>
              <a:t>Let </a:t>
            </a:r>
            <a:r>
              <a:rPr lang="fr-FR" sz="2400" err="1"/>
              <a:t>f</a:t>
            </a:r>
            <a:r>
              <a:rPr lang="fr-FR" sz="2400" baseline="30000" err="1"/>
              <a:t>^</a:t>
            </a:r>
            <a:r>
              <a:rPr lang="fr-FR" sz="2400" baseline="-25000" err="1"/>
              <a:t>n</a:t>
            </a:r>
            <a:r>
              <a:rPr lang="fr-FR" sz="2400"/>
              <a:t> the </a:t>
            </a:r>
            <a:r>
              <a:rPr lang="fr-FR" sz="2400" err="1"/>
              <a:t>approximate</a:t>
            </a:r>
            <a:r>
              <a:rPr lang="fr-FR" sz="2400"/>
              <a:t> solution </a:t>
            </a:r>
            <a:r>
              <a:rPr lang="fr-FR" sz="2400" err="1"/>
              <a:t>returned</a:t>
            </a:r>
            <a:r>
              <a:rPr lang="fr-FR" sz="2400"/>
              <a:t> by the </a:t>
            </a:r>
            <a:r>
              <a:rPr lang="fr-FR" sz="2400" err="1"/>
              <a:t>optimizer</a:t>
            </a:r>
            <a:r>
              <a:rPr lang="fr-FR" sz="2400"/>
              <a:t>.</a:t>
            </a:r>
            <a:endParaRPr lang="fr-FR" sz="280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BD25151-8A31-40B9-81E5-79D5ABD34F04}"/>
              </a:ext>
            </a:extLst>
          </p:cNvPr>
          <p:cNvSpPr txBox="1"/>
          <p:nvPr/>
        </p:nvSpPr>
        <p:spPr>
          <a:xfrm>
            <a:off x="768350" y="5879717"/>
            <a:ext cx="11125200" cy="888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800" err="1"/>
              <a:t>Choose</a:t>
            </a:r>
            <a:r>
              <a:rPr lang="fr-FR" sz="2800"/>
              <a:t> </a:t>
            </a:r>
            <a:r>
              <a:rPr lang="en-US" sz="2800"/>
              <a:t>ℱ, n, </a:t>
            </a:r>
            <a:r>
              <a:rPr lang="el-GR" sz="2800"/>
              <a:t>ρ</a:t>
            </a:r>
            <a:r>
              <a:rPr lang="fr-FR" sz="2800"/>
              <a:t>  to </a:t>
            </a:r>
            <a:r>
              <a:rPr lang="fr-FR" sz="2800" err="1"/>
              <a:t>get</a:t>
            </a:r>
            <a:r>
              <a:rPr lang="fr-FR" sz="2800"/>
              <a:t> small total </a:t>
            </a:r>
            <a:r>
              <a:rPr lang="fr-FR" sz="2800" err="1"/>
              <a:t>error</a:t>
            </a:r>
            <a:endParaRPr lang="fr-FR" sz="2800"/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800"/>
              <a:t> Subject to constraints: number of available samples, max compute time.</a:t>
            </a:r>
            <a:endParaRPr lang="fr-FR" sz="280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97C2E9C-DE40-4E29-A238-D497347DFC38}"/>
              </a:ext>
            </a:extLst>
          </p:cNvPr>
          <p:cNvSpPr txBox="1"/>
          <p:nvPr/>
        </p:nvSpPr>
        <p:spPr>
          <a:xfrm>
            <a:off x="6407150" y="1965048"/>
            <a:ext cx="1295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 ∈ </a:t>
            </a:r>
            <a:r>
              <a:rPr lang="en-US" sz="2000"/>
              <a:t>ℱ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5724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6700" y="2063750"/>
            <a:ext cx="7114355" cy="3032393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906">
              <a:latin typeface="Calibri"/>
              <a:cs typeface="Calibri"/>
            </a:endParaRPr>
          </a:p>
          <a:p>
            <a:pPr marL="12724"/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Small</a:t>
            </a:r>
            <a:r>
              <a:rPr sz="2405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scale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 learning</a:t>
            </a:r>
            <a:r>
              <a:rPr sz="2405" spc="-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problem</a:t>
            </a:r>
            <a:endParaRPr sz="2405">
              <a:latin typeface="Calibri"/>
              <a:cs typeface="Calibri"/>
            </a:endParaRPr>
          </a:p>
          <a:p>
            <a:pPr marL="185136" indent="-173048">
              <a:lnSpc>
                <a:spcPts val="2400"/>
              </a:lnSpc>
              <a:spcBef>
                <a:spcPts val="566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35">
                <a:latin typeface="Calibri"/>
                <a:cs typeface="Calibri"/>
              </a:rPr>
              <a:t>We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 spc="-20">
                <a:latin typeface="Calibri"/>
                <a:cs typeface="Calibri"/>
              </a:rPr>
              <a:t>have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a</a:t>
            </a:r>
            <a:r>
              <a:rPr sz="2104" spc="-1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small-scale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learning </a:t>
            </a:r>
            <a:r>
              <a:rPr sz="2104" spc="-10">
                <a:latin typeface="Calibri"/>
                <a:cs typeface="Calibri"/>
              </a:rPr>
              <a:t>problem </a:t>
            </a:r>
            <a:r>
              <a:rPr sz="2104">
                <a:latin typeface="Calibri"/>
                <a:cs typeface="Calibri"/>
              </a:rPr>
              <a:t>when</a:t>
            </a:r>
            <a:r>
              <a:rPr sz="2104" spc="-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the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active </a:t>
            </a:r>
            <a:r>
              <a:rPr sz="2104" spc="-10">
                <a:latin typeface="Calibri"/>
                <a:cs typeface="Calibri"/>
              </a:rPr>
              <a:t>budget</a:t>
            </a:r>
            <a:endParaRPr sz="2104">
              <a:latin typeface="Calibri"/>
              <a:cs typeface="Calibri"/>
            </a:endParaRPr>
          </a:p>
          <a:p>
            <a:pPr marL="185136">
              <a:lnSpc>
                <a:spcPts val="2400"/>
              </a:lnSpc>
            </a:pPr>
            <a:r>
              <a:rPr sz="2104" spc="-15">
                <a:latin typeface="Calibri"/>
                <a:cs typeface="Calibri"/>
              </a:rPr>
              <a:t>constraint</a:t>
            </a:r>
            <a:r>
              <a:rPr sz="2104">
                <a:latin typeface="Calibri"/>
                <a:cs typeface="Calibri"/>
              </a:rPr>
              <a:t> is the</a:t>
            </a:r>
            <a:r>
              <a:rPr sz="2104" spc="-5">
                <a:latin typeface="Calibri"/>
                <a:cs typeface="Calibri"/>
              </a:rPr>
              <a:t> number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of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examples</a:t>
            </a:r>
            <a:r>
              <a:rPr sz="2104" spc="10">
                <a:latin typeface="Calibri"/>
                <a:cs typeface="Calibri"/>
              </a:rPr>
              <a:t> </a:t>
            </a:r>
            <a:r>
              <a:rPr sz="2104" spc="10">
                <a:latin typeface="Cambria Math"/>
                <a:cs typeface="Cambria Math"/>
              </a:rPr>
              <a:t>𝑛</a:t>
            </a:r>
            <a:r>
              <a:rPr sz="2104" spc="10">
                <a:latin typeface="Calibri"/>
                <a:cs typeface="Calibri"/>
              </a:rPr>
              <a:t>.</a:t>
            </a:r>
            <a:endParaRPr sz="2104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906">
              <a:latin typeface="Calibri"/>
              <a:cs typeface="Calibri"/>
            </a:endParaRPr>
          </a:p>
          <a:p>
            <a:pPr marL="12724"/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Large-scale</a:t>
            </a:r>
            <a:r>
              <a:rPr sz="2405" spc="-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learning</a:t>
            </a:r>
            <a:r>
              <a:rPr sz="2405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problem</a:t>
            </a:r>
            <a:endParaRPr sz="2405">
              <a:latin typeface="Calibri"/>
              <a:cs typeface="Calibri"/>
            </a:endParaRPr>
          </a:p>
          <a:p>
            <a:pPr marL="185136" indent="-173048">
              <a:lnSpc>
                <a:spcPts val="2400"/>
              </a:lnSpc>
              <a:spcBef>
                <a:spcPts val="566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40">
                <a:latin typeface="Calibri"/>
                <a:cs typeface="Calibri"/>
              </a:rPr>
              <a:t>We</a:t>
            </a:r>
            <a:r>
              <a:rPr sz="2104" spc="-10">
                <a:latin typeface="Calibri"/>
                <a:cs typeface="Calibri"/>
              </a:rPr>
              <a:t> </a:t>
            </a:r>
            <a:r>
              <a:rPr sz="2104" spc="-20">
                <a:latin typeface="Calibri"/>
                <a:cs typeface="Calibri"/>
              </a:rPr>
              <a:t>have</a:t>
            </a:r>
            <a:r>
              <a:rPr sz="2104" spc="-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a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large-scale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learning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problem</a:t>
            </a:r>
            <a:r>
              <a:rPr sz="2104" spc="1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when</a:t>
            </a:r>
            <a:r>
              <a:rPr sz="2104" spc="-1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the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active</a:t>
            </a:r>
            <a:r>
              <a:rPr sz="2104" spc="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budget</a:t>
            </a:r>
            <a:endParaRPr sz="2104">
              <a:latin typeface="Calibri"/>
              <a:cs typeface="Calibri"/>
            </a:endParaRPr>
          </a:p>
          <a:p>
            <a:pPr marL="185136">
              <a:lnSpc>
                <a:spcPts val="2400"/>
              </a:lnSpc>
            </a:pPr>
            <a:r>
              <a:rPr sz="2104" spc="-15">
                <a:latin typeface="Calibri"/>
                <a:cs typeface="Calibri"/>
              </a:rPr>
              <a:t>constraint</a:t>
            </a:r>
            <a:r>
              <a:rPr sz="2104" spc="-10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is</a:t>
            </a:r>
            <a:r>
              <a:rPr sz="2104" spc="-5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the</a:t>
            </a:r>
            <a:r>
              <a:rPr sz="2104" spc="-1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computing</a:t>
            </a:r>
            <a:r>
              <a:rPr sz="2104" spc="-30">
                <a:latin typeface="Calibri"/>
                <a:cs typeface="Calibri"/>
              </a:rPr>
              <a:t> </a:t>
            </a:r>
            <a:r>
              <a:rPr sz="2104">
                <a:latin typeface="Calibri"/>
                <a:cs typeface="Calibri"/>
              </a:rPr>
              <a:t>time </a:t>
            </a:r>
            <a:r>
              <a:rPr sz="2104" spc="20">
                <a:latin typeface="Cambria Math"/>
                <a:cs typeface="Cambria Math"/>
              </a:rPr>
              <a:t>𝑇</a:t>
            </a:r>
            <a:r>
              <a:rPr sz="2104" spc="20">
                <a:latin typeface="Calibri"/>
                <a:cs typeface="Calibri"/>
              </a:rPr>
              <a:t>.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E3936B-825F-423D-804B-7EA0C48604CA}"/>
              </a:ext>
            </a:extLst>
          </p:cNvPr>
          <p:cNvSpPr txBox="1">
            <a:spLocks/>
          </p:cNvSpPr>
          <p:nvPr/>
        </p:nvSpPr>
        <p:spPr>
          <a:xfrm>
            <a:off x="539750" y="500222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Small scale versus large scale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6950" y="1669321"/>
            <a:ext cx="10668000" cy="1874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solidFill>
                  <a:srgbClr val="002060"/>
                </a:solidFill>
                <a:latin typeface="Calibri"/>
                <a:cs typeface="Calibri"/>
              </a:rPr>
              <a:t>Constrained</a:t>
            </a: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 by the </a:t>
            </a:r>
            <a:r>
              <a:rPr lang="fr-FR" sz="2800" spc="-35" err="1">
                <a:solidFill>
                  <a:srgbClr val="002060"/>
                </a:solidFill>
                <a:latin typeface="Calibri"/>
                <a:cs typeface="Calibri"/>
              </a:rPr>
              <a:t>number</a:t>
            </a: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 of </a:t>
            </a:r>
            <a:r>
              <a:rPr lang="fr-FR" sz="2800" spc="-35" err="1">
                <a:solidFill>
                  <a:srgbClr val="002060"/>
                </a:solidFill>
                <a:latin typeface="Calibri"/>
                <a:cs typeface="Calibri"/>
              </a:rPr>
              <a:t>samples</a:t>
            </a:r>
            <a:endParaRPr lang="fr-FR" sz="2800" spc="-35">
              <a:solidFill>
                <a:srgbClr val="002060"/>
              </a:solidFill>
              <a:latin typeface="Calibri"/>
              <a:cs typeface="Calibri"/>
            </a:endParaRP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solidFill>
                <a:srgbClr val="002060"/>
              </a:solidFill>
              <a:latin typeface="Calibri"/>
              <a:cs typeface="Calibri"/>
            </a:endParaRPr>
          </a:p>
          <a:p>
            <a:pPr marL="354988" indent="-3429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Use all </a:t>
            </a:r>
            <a:r>
              <a:rPr lang="fr-FR" sz="2800" spc="-35" err="1">
                <a:latin typeface="Calibri"/>
                <a:cs typeface="Calibri"/>
              </a:rPr>
              <a:t>samples</a:t>
            </a:r>
            <a:r>
              <a:rPr lang="fr-FR" sz="2800" spc="-35">
                <a:latin typeface="Calibri"/>
                <a:cs typeface="Calibri"/>
              </a:rPr>
              <a:t> to </a:t>
            </a:r>
            <a:r>
              <a:rPr lang="fr-FR" sz="2800" spc="-35" err="1">
                <a:latin typeface="Calibri"/>
                <a:cs typeface="Calibri"/>
              </a:rPr>
              <a:t>reduce</a:t>
            </a:r>
            <a:r>
              <a:rPr lang="fr-FR" sz="2800" spc="-35">
                <a:latin typeface="Calibri"/>
                <a:cs typeface="Calibri"/>
              </a:rPr>
              <a:t> estimation </a:t>
            </a:r>
            <a:r>
              <a:rPr lang="fr-FR" sz="2800" spc="-35" err="1">
                <a:latin typeface="Calibri"/>
                <a:cs typeface="Calibri"/>
              </a:rPr>
              <a:t>error</a:t>
            </a:r>
            <a:endParaRPr lang="fr-FR" sz="2800" spc="-35">
              <a:latin typeface="Calibri"/>
              <a:cs typeface="Calibri"/>
            </a:endParaRPr>
          </a:p>
          <a:p>
            <a:pPr marL="354988" indent="-3429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Optimize</a:t>
            </a:r>
            <a:r>
              <a:rPr lang="fr-FR" sz="2800" spc="-35">
                <a:latin typeface="Calibri"/>
                <a:cs typeface="Calibri"/>
              </a:rPr>
              <a:t> as </a:t>
            </a:r>
            <a:r>
              <a:rPr lang="fr-FR" sz="2800" spc="-35" err="1">
                <a:latin typeface="Calibri"/>
                <a:cs typeface="Calibri"/>
              </a:rPr>
              <a:t>precisely</a:t>
            </a:r>
            <a:r>
              <a:rPr lang="fr-FR" sz="2800" spc="-35">
                <a:latin typeface="Calibri"/>
                <a:cs typeface="Calibri"/>
              </a:rPr>
              <a:t> as possible to </a:t>
            </a:r>
            <a:r>
              <a:rPr lang="fr-FR" sz="2800" spc="-35" err="1">
                <a:latin typeface="Calibri"/>
                <a:cs typeface="Calibri"/>
              </a:rPr>
              <a:t>avoid</a:t>
            </a:r>
            <a:r>
              <a:rPr lang="fr-FR" sz="2800" spc="-35">
                <a:latin typeface="Calibri"/>
                <a:cs typeface="Calibri"/>
              </a:rPr>
              <a:t> significative </a:t>
            </a:r>
            <a:r>
              <a:rPr lang="fr-FR" sz="2800" spc="-35" err="1">
                <a:latin typeface="Calibri"/>
                <a:cs typeface="Calibri"/>
              </a:rPr>
              <a:t>optimization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error</a:t>
            </a:r>
            <a:endParaRPr lang="fr-FR" sz="2800" spc="-35">
              <a:latin typeface="Calibri"/>
              <a:cs typeface="Calibri"/>
            </a:endParaRPr>
          </a:p>
          <a:p>
            <a:pPr marL="354988" indent="-3429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Select the size of  </a:t>
            </a:r>
            <a:r>
              <a:rPr lang="fr-FR" sz="2800">
                <a:latin typeface="Cambria Math"/>
                <a:cs typeface="Cambria Math"/>
              </a:rPr>
              <a:t>ℱ</a:t>
            </a:r>
            <a:r>
              <a:rPr lang="fr-FR" sz="2800" spc="-35">
                <a:latin typeface="Calibri"/>
                <a:cs typeface="Calibri"/>
              </a:rPr>
              <a:t> by </a:t>
            </a:r>
            <a:r>
              <a:rPr lang="fr-FR" sz="2800" spc="-35" err="1">
                <a:latin typeface="Calibri"/>
                <a:cs typeface="Calibri"/>
              </a:rPr>
              <a:t>crossvalidation</a:t>
            </a:r>
            <a:endParaRPr lang="fr-FR" sz="2800" spc="-35">
              <a:latin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E3936B-825F-423D-804B-7EA0C48604CA}"/>
              </a:ext>
            </a:extLst>
          </p:cNvPr>
          <p:cNvSpPr txBox="1">
            <a:spLocks/>
          </p:cNvSpPr>
          <p:nvPr/>
        </p:nvSpPr>
        <p:spPr>
          <a:xfrm>
            <a:off x="539750" y="500222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Small scale learning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E803CAA0-07D9-4690-A454-53D89FD783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0350" y="4022390"/>
            <a:ext cx="5943600" cy="2348088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D1A88812-E1F0-45E2-B9E4-E18597F1F329}"/>
              </a:ext>
            </a:extLst>
          </p:cNvPr>
          <p:cNvSpPr txBox="1"/>
          <p:nvPr/>
        </p:nvSpPr>
        <p:spPr>
          <a:xfrm>
            <a:off x="768350" y="6370478"/>
            <a:ext cx="5794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9085" algn="r">
              <a:lnSpc>
                <a:spcPct val="100000"/>
              </a:lnSpc>
              <a:spcBef>
                <a:spcPts val="100"/>
              </a:spcBef>
            </a:pPr>
            <a:r>
              <a:rPr lang="fr-FR" sz="1800">
                <a:latin typeface="Cambria Math"/>
                <a:cs typeface="Cambria Math"/>
              </a:rPr>
              <a:t>Size of </a:t>
            </a:r>
            <a:r>
              <a:rPr sz="1800">
                <a:latin typeface="Cambria Math"/>
                <a:cs typeface="Cambria Math"/>
              </a:rPr>
              <a:t>ℱ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45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850" y="1310639"/>
            <a:ext cx="11264900" cy="4976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600" b="1" spc="-15">
                <a:latin typeface="Verdana"/>
                <a:cs typeface="Verdana"/>
              </a:rPr>
              <a:t>Course </a:t>
            </a:r>
            <a:r>
              <a:rPr lang="fr-FR" sz="3600" b="1" spc="-15" err="1"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550">
              <a:latin typeface="Verdana"/>
              <a:cs typeface="Verdana"/>
            </a:endParaRPr>
          </a:p>
          <a:p>
            <a:pPr marL="12065">
              <a:lnSpc>
                <a:spcPts val="4300"/>
              </a:lnSpc>
              <a:tabLst>
                <a:tab pos="755650" algn="l"/>
                <a:tab pos="756285" algn="l"/>
              </a:tabLst>
            </a:pPr>
            <a:r>
              <a:rPr lang="fr-FR" sz="3600" spc="-5">
                <a:latin typeface="Verdana"/>
                <a:cs typeface="Verdana"/>
              </a:rPr>
              <a:t>Session 1&amp;2: </a:t>
            </a:r>
            <a:r>
              <a:rPr sz="3600" spc="-5">
                <a:latin typeface="Verdana"/>
                <a:cs typeface="Verdana"/>
              </a:rPr>
              <a:t>Introduction </a:t>
            </a:r>
            <a:r>
              <a:rPr sz="3600" spc="5">
                <a:latin typeface="Verdana"/>
                <a:cs typeface="Verdana"/>
              </a:rPr>
              <a:t>to </a:t>
            </a:r>
            <a:r>
              <a:rPr sz="3600">
                <a:latin typeface="Verdana"/>
                <a:cs typeface="Verdana"/>
              </a:rPr>
              <a:t>large-scale </a:t>
            </a:r>
            <a:r>
              <a:rPr sz="3600" spc="-10">
                <a:latin typeface="Verdana"/>
                <a:cs typeface="Verdana"/>
              </a:rPr>
              <a:t>machine</a:t>
            </a:r>
            <a:r>
              <a:rPr sz="3600" spc="-65">
                <a:latin typeface="Verdana"/>
                <a:cs typeface="Verdana"/>
              </a:rPr>
              <a:t> </a:t>
            </a:r>
            <a:r>
              <a:rPr sz="3600" spc="-15">
                <a:latin typeface="Verdana"/>
                <a:cs typeface="Verdana"/>
              </a:rPr>
              <a:t>learning</a:t>
            </a:r>
            <a:endParaRPr sz="3600">
              <a:latin typeface="Verdana"/>
              <a:cs typeface="Verdana"/>
            </a:endParaRPr>
          </a:p>
          <a:p>
            <a:pPr marL="12065">
              <a:lnSpc>
                <a:spcPts val="4300"/>
              </a:lnSpc>
              <a:tabLst>
                <a:tab pos="755650" algn="l"/>
                <a:tab pos="756285" algn="l"/>
              </a:tabLst>
            </a:pPr>
            <a:r>
              <a:rPr lang="fr-FR" sz="3600" spc="-5">
                <a:latin typeface="Verdana"/>
                <a:cs typeface="Verdana"/>
              </a:rPr>
              <a:t>Session 3&amp;4: </a:t>
            </a:r>
            <a:r>
              <a:rPr sz="3600" spc="-5">
                <a:latin typeface="Verdana"/>
                <a:cs typeface="Verdana"/>
              </a:rPr>
              <a:t>Distributed</a:t>
            </a:r>
            <a:r>
              <a:rPr sz="3600" spc="5">
                <a:latin typeface="Verdana"/>
                <a:cs typeface="Verdana"/>
              </a:rPr>
              <a:t> </a:t>
            </a:r>
            <a:r>
              <a:rPr sz="3600" spc="-5">
                <a:latin typeface="Verdana"/>
                <a:cs typeface="Verdana"/>
              </a:rPr>
              <a:t>optimization</a:t>
            </a:r>
            <a:endParaRPr sz="360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  <a:tabLst>
                <a:tab pos="755650" algn="l"/>
                <a:tab pos="756285" algn="l"/>
              </a:tabLst>
            </a:pPr>
            <a:r>
              <a:rPr lang="fr-FR" sz="3600" spc="-5">
                <a:latin typeface="Verdana"/>
                <a:cs typeface="Verdana"/>
              </a:rPr>
              <a:t>Session 5&amp;6: </a:t>
            </a:r>
            <a:r>
              <a:rPr sz="3600" spc="-5">
                <a:latin typeface="Verdana"/>
                <a:cs typeface="Verdana"/>
              </a:rPr>
              <a:t>Distributed representation</a:t>
            </a:r>
            <a:r>
              <a:rPr sz="3600" spc="-20">
                <a:latin typeface="Verdana"/>
                <a:cs typeface="Verdana"/>
              </a:rPr>
              <a:t> </a:t>
            </a:r>
            <a:r>
              <a:rPr sz="3600" spc="-15">
                <a:latin typeface="Verdana"/>
                <a:cs typeface="Verdana"/>
              </a:rPr>
              <a:t>learning</a:t>
            </a:r>
            <a:endParaRPr sz="360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35"/>
              </a:spcBef>
              <a:tabLst>
                <a:tab pos="755650" algn="l"/>
                <a:tab pos="756285" algn="l"/>
              </a:tabLst>
            </a:pPr>
            <a:r>
              <a:rPr lang="fr-FR" sz="3600" spc="-5">
                <a:latin typeface="Verdana"/>
                <a:cs typeface="Verdana"/>
              </a:rPr>
              <a:t>Session 7&amp;8: Project/</a:t>
            </a:r>
            <a:r>
              <a:rPr lang="fr-FR" sz="3600" spc="-5" err="1">
                <a:latin typeface="Verdana"/>
                <a:cs typeface="Verdana"/>
              </a:rPr>
              <a:t>evaluation</a:t>
            </a:r>
            <a:r>
              <a:rPr lang="fr-FR" sz="3600" spc="-5">
                <a:latin typeface="Verdana"/>
                <a:cs typeface="Verdana"/>
              </a:rPr>
              <a:t>, </a:t>
            </a:r>
            <a:r>
              <a:rPr sz="3600" i="1" spc="15">
                <a:latin typeface="Verdana"/>
                <a:cs typeface="Verdana"/>
              </a:rPr>
              <a:t>To </a:t>
            </a:r>
            <a:r>
              <a:rPr sz="3600" i="1">
                <a:latin typeface="Verdana"/>
                <a:cs typeface="Verdana"/>
              </a:rPr>
              <a:t>be</a:t>
            </a:r>
            <a:r>
              <a:rPr sz="3600" i="1" spc="-60">
                <a:latin typeface="Verdana"/>
                <a:cs typeface="Verdana"/>
              </a:rPr>
              <a:t> </a:t>
            </a:r>
            <a:r>
              <a:rPr sz="3600" i="1">
                <a:latin typeface="Verdana"/>
                <a:cs typeface="Verdana"/>
              </a:rPr>
              <a:t>defined!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-5">
                <a:latin typeface="Verdana"/>
                <a:cs typeface="Verdana"/>
              </a:rPr>
              <a:t>Each </a:t>
            </a:r>
            <a:r>
              <a:rPr sz="3600">
                <a:latin typeface="Verdana"/>
                <a:cs typeface="Verdana"/>
              </a:rPr>
              <a:t>session </a:t>
            </a:r>
            <a:r>
              <a:rPr sz="3600" spc="-15">
                <a:latin typeface="Verdana"/>
                <a:cs typeface="Verdana"/>
              </a:rPr>
              <a:t>will </a:t>
            </a:r>
            <a:r>
              <a:rPr sz="3600" spc="-5">
                <a:latin typeface="Verdana"/>
                <a:cs typeface="Verdana"/>
              </a:rPr>
              <a:t>combine </a:t>
            </a:r>
            <a:r>
              <a:rPr sz="3600" spc="-10">
                <a:solidFill>
                  <a:srgbClr val="4471C4"/>
                </a:solidFill>
                <a:latin typeface="Verdana"/>
                <a:cs typeface="Verdana"/>
              </a:rPr>
              <a:t>theory </a:t>
            </a:r>
            <a:r>
              <a:rPr sz="3600" spc="-10">
                <a:latin typeface="Verdana"/>
                <a:cs typeface="Verdana"/>
              </a:rPr>
              <a:t>and</a:t>
            </a:r>
            <a:r>
              <a:rPr sz="3600" spc="100">
                <a:latin typeface="Verdana"/>
                <a:cs typeface="Verdana"/>
              </a:rPr>
              <a:t> </a:t>
            </a:r>
            <a:r>
              <a:rPr sz="3600" spc="-10">
                <a:solidFill>
                  <a:srgbClr val="4471C4"/>
                </a:solidFill>
                <a:latin typeface="Verdana"/>
                <a:cs typeface="Verdana"/>
              </a:rPr>
              <a:t>practice</a:t>
            </a:r>
            <a:r>
              <a:rPr sz="3600" spc="-10"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0750" y="1530350"/>
            <a:ext cx="10668000" cy="72317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solidFill>
                  <a:srgbClr val="002060"/>
                </a:solidFill>
                <a:latin typeface="Calibri"/>
                <a:cs typeface="Calibri"/>
              </a:rPr>
              <a:t>Constrained</a:t>
            </a: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 by the training time / training ressources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E3936B-825F-423D-804B-7EA0C48604CA}"/>
              </a:ext>
            </a:extLst>
          </p:cNvPr>
          <p:cNvSpPr txBox="1">
            <a:spLocks/>
          </p:cNvSpPr>
          <p:nvPr/>
        </p:nvSpPr>
        <p:spPr>
          <a:xfrm>
            <a:off x="539750" y="500222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Large scale learning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B5BEE3-E287-4437-AC8E-C5B30176FA46}"/>
              </a:ext>
            </a:extLst>
          </p:cNvPr>
          <p:cNvSpPr txBox="1"/>
          <p:nvPr/>
        </p:nvSpPr>
        <p:spPr>
          <a:xfrm>
            <a:off x="1922304" y="2267491"/>
            <a:ext cx="9144000" cy="226205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Example:  </a:t>
            </a:r>
            <a:r>
              <a:rPr lang="fr-FR" sz="2800" spc="-35" err="1">
                <a:latin typeface="Calibri"/>
                <a:cs typeface="Calibri"/>
              </a:rPr>
              <a:t>OpenAI</a:t>
            </a:r>
            <a:r>
              <a:rPr lang="fr-FR" sz="2800" spc="-35">
                <a:latin typeface="Calibri"/>
                <a:cs typeface="Calibri"/>
              </a:rPr>
              <a:t> GPT-3 </a:t>
            </a:r>
            <a:r>
              <a:rPr lang="fr-FR" sz="2800" spc="-35" err="1">
                <a:latin typeface="Calibri"/>
                <a:cs typeface="Calibri"/>
              </a:rPr>
              <a:t>text</a:t>
            </a:r>
            <a:r>
              <a:rPr lang="fr-FR" sz="2800" spc="-35">
                <a:latin typeface="Calibri"/>
                <a:cs typeface="Calibri"/>
              </a:rPr>
              <a:t> model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en-US" sz="2800"/>
              <a:t>Training set: 45 TB text data, mostly crawled from internet.</a:t>
            </a: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/>
              <a:t>Training </a:t>
            </a:r>
            <a:r>
              <a:rPr lang="fr-FR" sz="2800" err="1"/>
              <a:t>cost</a:t>
            </a:r>
            <a:r>
              <a:rPr lang="fr-FR" sz="2800"/>
              <a:t> </a:t>
            </a:r>
            <a:r>
              <a:rPr lang="fr-FR" sz="2800" err="1"/>
              <a:t>estimated</a:t>
            </a:r>
            <a:r>
              <a:rPr lang="fr-FR" sz="2800"/>
              <a:t> to </a:t>
            </a:r>
            <a:r>
              <a:rPr lang="fr-FR" sz="2800" err="1"/>
              <a:t>several</a:t>
            </a:r>
            <a:r>
              <a:rPr lang="fr-FR" sz="2800"/>
              <a:t> M</a:t>
            </a:r>
            <a:r>
              <a:rPr lang="en-US" sz="2800"/>
              <a:t>€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  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F57EEC-0F5B-41C7-A0E0-0F4DB5D00744}"/>
              </a:ext>
            </a:extLst>
          </p:cNvPr>
          <p:cNvSpPr txBox="1"/>
          <p:nvPr/>
        </p:nvSpPr>
        <p:spPr>
          <a:xfrm>
            <a:off x="561340" y="4273550"/>
            <a:ext cx="11201400" cy="3262328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Computing</a:t>
            </a:r>
            <a:r>
              <a:rPr lang="fr-FR" sz="2800" spc="-35">
                <a:latin typeface="Calibri"/>
                <a:cs typeface="Calibri"/>
              </a:rPr>
              <a:t> time </a:t>
            </a:r>
            <a:r>
              <a:rPr lang="fr-FR" sz="2800" spc="-35" err="1">
                <a:latin typeface="Calibri"/>
                <a:cs typeface="Calibri"/>
              </a:rPr>
              <a:t>depends</a:t>
            </a:r>
            <a:r>
              <a:rPr lang="fr-FR" sz="2800" spc="-35">
                <a:latin typeface="Calibri"/>
                <a:cs typeface="Calibri"/>
              </a:rPr>
              <a:t> on n, </a:t>
            </a:r>
            <a:r>
              <a:rPr lang="en-US" sz="2800"/>
              <a:t>ℱ</a:t>
            </a:r>
            <a:r>
              <a:rPr lang="fr-FR" sz="2800" spc="-35">
                <a:latin typeface="Calibri"/>
                <a:cs typeface="Calibri"/>
              </a:rPr>
              <a:t> and </a:t>
            </a:r>
            <a:r>
              <a:rPr lang="el-GR" sz="2800"/>
              <a:t>ρ</a:t>
            </a:r>
            <a:r>
              <a:rPr lang="fr-FR" sz="2800"/>
              <a:t>. 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/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Should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you</a:t>
            </a:r>
            <a:r>
              <a:rPr lang="fr-FR" sz="2800" spc="-35">
                <a:latin typeface="Calibri"/>
                <a:cs typeface="Calibri"/>
              </a:rPr>
              <a:t> use more </a:t>
            </a:r>
            <a:r>
              <a:rPr lang="fr-FR" sz="2800" spc="-35" err="1">
                <a:latin typeface="Calibri"/>
                <a:cs typeface="Calibri"/>
              </a:rPr>
              <a:t>samples</a:t>
            </a:r>
            <a:r>
              <a:rPr lang="fr-FR" sz="2800" spc="-35">
                <a:latin typeface="Calibri"/>
                <a:cs typeface="Calibri"/>
              </a:rPr>
              <a:t> or </a:t>
            </a:r>
            <a:r>
              <a:rPr lang="fr-FR" sz="2800" spc="-35" err="1">
                <a:latin typeface="Calibri"/>
                <a:cs typeface="Calibri"/>
              </a:rPr>
              <a:t>spend</a:t>
            </a:r>
            <a:r>
              <a:rPr lang="fr-FR" sz="2800" spc="-35">
                <a:latin typeface="Calibri"/>
                <a:cs typeface="Calibri"/>
              </a:rPr>
              <a:t> more time </a:t>
            </a:r>
            <a:r>
              <a:rPr lang="fr-FR" sz="2800" spc="-35" err="1">
                <a:latin typeface="Calibri"/>
                <a:cs typeface="Calibri"/>
              </a:rPr>
              <a:t>optimizing</a:t>
            </a:r>
            <a:r>
              <a:rPr lang="fr-FR" sz="2800" spc="-35">
                <a:latin typeface="Calibri"/>
                <a:cs typeface="Calibri"/>
              </a:rPr>
              <a:t> on </a:t>
            </a:r>
            <a:r>
              <a:rPr lang="fr-FR" sz="2800" spc="-35" err="1">
                <a:latin typeface="Calibri"/>
                <a:cs typeface="Calibri"/>
              </a:rPr>
              <a:t>smaller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sample</a:t>
            </a:r>
            <a:r>
              <a:rPr lang="fr-FR" sz="2800" spc="-35">
                <a:latin typeface="Calibri"/>
                <a:cs typeface="Calibri"/>
              </a:rPr>
              <a:t> set?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Methods to </a:t>
            </a:r>
            <a:r>
              <a:rPr lang="fr-FR" sz="2800" spc="-35" err="1">
                <a:latin typeface="Calibri"/>
                <a:cs typeface="Calibri"/>
              </a:rPr>
              <a:t>reduce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dataset</a:t>
            </a:r>
            <a:r>
              <a:rPr lang="fr-FR" sz="2800" spc="-35">
                <a:latin typeface="Calibri"/>
                <a:cs typeface="Calibri"/>
              </a:rPr>
              <a:t> size </a:t>
            </a:r>
            <a:r>
              <a:rPr lang="fr-FR" sz="2800" spc="-35" err="1">
                <a:latin typeface="Calibri"/>
                <a:cs typeface="Calibri"/>
              </a:rPr>
              <a:t>with</a:t>
            </a:r>
            <a:r>
              <a:rPr lang="fr-FR" sz="2800" spc="-35">
                <a:latin typeface="Calibri"/>
                <a:cs typeface="Calibri"/>
              </a:rPr>
              <a:t> small </a:t>
            </a:r>
            <a:r>
              <a:rPr lang="fr-FR" sz="2800" spc="-35" err="1">
                <a:latin typeface="Calibri"/>
                <a:cs typeface="Calibri"/>
              </a:rPr>
              <a:t>loss</a:t>
            </a:r>
            <a:r>
              <a:rPr lang="fr-FR" sz="2800" spc="-35">
                <a:latin typeface="Calibri"/>
                <a:cs typeface="Calibri"/>
              </a:rPr>
              <a:t> of </a:t>
            </a:r>
            <a:r>
              <a:rPr lang="fr-FR" sz="2800" spc="-35" err="1">
                <a:latin typeface="Calibri"/>
                <a:cs typeface="Calibri"/>
              </a:rPr>
              <a:t>precision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may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i="1" spc="-35" err="1">
                <a:latin typeface="Calibri"/>
                <a:cs typeface="Calibri"/>
              </a:rPr>
              <a:t>improve</a:t>
            </a:r>
            <a:r>
              <a:rPr lang="fr-FR" sz="2800" spc="-35">
                <a:latin typeface="Calibri"/>
                <a:cs typeface="Calibri"/>
              </a:rPr>
              <a:t> final performances!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Best </a:t>
            </a:r>
            <a:r>
              <a:rPr lang="fr-FR" sz="2800" spc="-35" err="1">
                <a:latin typeface="Calibri"/>
                <a:cs typeface="Calibri"/>
              </a:rPr>
              <a:t>tradeof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also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depends</a:t>
            </a:r>
            <a:r>
              <a:rPr lang="fr-FR" sz="2800" spc="-35">
                <a:latin typeface="Calibri"/>
                <a:cs typeface="Calibri"/>
              </a:rPr>
              <a:t> on </a:t>
            </a:r>
            <a:r>
              <a:rPr lang="fr-FR" sz="2800" spc="-35" err="1">
                <a:latin typeface="Calibri"/>
                <a:cs typeface="Calibri"/>
              </a:rPr>
              <a:t>optimization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algorithm</a:t>
            </a:r>
            <a:r>
              <a:rPr lang="fr-FR" sz="2800" spc="-35">
                <a:latin typeface="Calibri"/>
                <a:cs typeface="Calibri"/>
              </a:rPr>
              <a:t>.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80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7350" y="1682750"/>
            <a:ext cx="4869222" cy="300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F64225-164D-43D3-8CE2-C964FF12E8BF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Test error versus computing time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7CDF7E7-8024-44F1-B7B7-22F4FFC43896}"/>
              </a:ext>
            </a:extLst>
          </p:cNvPr>
          <p:cNvSpPr/>
          <p:nvPr/>
        </p:nvSpPr>
        <p:spPr>
          <a:xfrm>
            <a:off x="-527050" y="4461510"/>
            <a:ext cx="5791201" cy="24384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Test error: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/>
              <a:t>1/</a:t>
            </a:r>
            <a:r>
              <a:rPr lang="en-US" sz="2400" err="1"/>
              <a:t>n</a:t>
            </a:r>
            <a:r>
              <a:rPr lang="en-US" sz="2400" baseline="-25000" err="1"/>
              <a:t>test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400" b="0" i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  f</a:t>
            </a:r>
            <a:r>
              <a:rPr lang="fr-FR" sz="2400" baseline="30000"/>
              <a:t> ^</a:t>
            </a:r>
            <a:r>
              <a:rPr lang="fr-FR" sz="2400" baseline="-25000"/>
              <a:t>n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(X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), Y</a:t>
            </a:r>
            <a:r>
              <a:rPr lang="fr-FR" sz="2400" b="0" i="0" baseline="-2500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2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/>
              <a:t>Unbiased estimator of 𝔼</a:t>
            </a:r>
            <a:r>
              <a:rPr lang="fr-FR" sz="2400"/>
              <a:t>(</a:t>
            </a:r>
            <a:r>
              <a:rPr lang="fr-FR" sz="2400" err="1"/>
              <a:t>loss</a:t>
            </a:r>
            <a:r>
              <a:rPr lang="fr-FR" sz="2400"/>
              <a:t>( </a:t>
            </a:r>
            <a:r>
              <a:rPr lang="fr-FR" sz="2400" err="1"/>
              <a:t>f</a:t>
            </a:r>
            <a:r>
              <a:rPr lang="fr-FR" sz="2400" baseline="30000" err="1"/>
              <a:t>^</a:t>
            </a:r>
            <a:r>
              <a:rPr lang="fr-FR" sz="2400" baseline="-25000" err="1"/>
              <a:t>n</a:t>
            </a:r>
            <a:r>
              <a:rPr lang="fr-FR" sz="2400"/>
              <a:t> ))</a:t>
            </a:r>
            <a:endParaRPr lang="en-US" sz="240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D710EDB-F1ED-4EFF-BEA9-1D8FBD84A864}"/>
              </a:ext>
            </a:extLst>
          </p:cNvPr>
          <p:cNvSpPr txBox="1"/>
          <p:nvPr/>
        </p:nvSpPr>
        <p:spPr>
          <a:xfrm>
            <a:off x="1606550" y="5434994"/>
            <a:ext cx="12954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160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∈ </a:t>
            </a:r>
            <a:r>
              <a:rPr lang="en-US" sz="160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TestSet</a:t>
            </a:r>
            <a:endParaRPr lang="fr-FR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1281" y="1927571"/>
            <a:ext cx="4869222" cy="300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3922047" y="1783328"/>
            <a:ext cx="5267537" cy="230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 txBox="1"/>
          <p:nvPr/>
        </p:nvSpPr>
        <p:spPr>
          <a:xfrm>
            <a:off x="2230736" y="5488416"/>
            <a:ext cx="3384456" cy="34608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85136" indent="-173048">
              <a:spcBef>
                <a:spcPts val="100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30">
                <a:latin typeface="Calibri"/>
                <a:cs typeface="Calibri"/>
              </a:rPr>
              <a:t>Vary </a:t>
            </a:r>
            <a:r>
              <a:rPr sz="2104" spc="-5">
                <a:latin typeface="Calibri"/>
                <a:cs typeface="Calibri"/>
              </a:rPr>
              <a:t>the number of</a:t>
            </a:r>
            <a:r>
              <a:rPr sz="2104" spc="-4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examples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BEB8BB8-8870-4311-9F04-8F9514659CC8}"/>
              </a:ext>
            </a:extLst>
          </p:cNvPr>
          <p:cNvSpPr txBox="1"/>
          <p:nvPr/>
        </p:nvSpPr>
        <p:spPr>
          <a:xfrm>
            <a:off x="6254750" y="4943558"/>
            <a:ext cx="67056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Pushing optimization further, not changing n or </a:t>
            </a:r>
            <a:r>
              <a:rPr lang="en-US" sz="1600"/>
              <a:t>ℱ</a:t>
            </a:r>
            <a:endParaRPr lang="fr-FR" sz="16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C66DE4-9D3B-42EA-B2EE-C6EDAFA2C2DA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Test error versus computing time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1281" y="1927571"/>
            <a:ext cx="4869222" cy="300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 txBox="1"/>
          <p:nvPr/>
        </p:nvSpPr>
        <p:spPr>
          <a:xfrm>
            <a:off x="2230736" y="5488416"/>
            <a:ext cx="6226254" cy="34608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85136" indent="-173048">
              <a:spcBef>
                <a:spcPts val="100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30">
                <a:latin typeface="Calibri"/>
                <a:cs typeface="Calibri"/>
              </a:rPr>
              <a:t>Vary </a:t>
            </a:r>
            <a:r>
              <a:rPr sz="2104" spc="-5">
                <a:latin typeface="Calibri"/>
                <a:cs typeface="Calibri"/>
              </a:rPr>
              <a:t>the number of </a:t>
            </a:r>
            <a:r>
              <a:rPr sz="2104" spc="-10">
                <a:latin typeface="Calibri"/>
                <a:cs typeface="Calibri"/>
              </a:rPr>
              <a:t>examples, </a:t>
            </a:r>
            <a:r>
              <a:rPr sz="2104">
                <a:latin typeface="Calibri"/>
                <a:cs typeface="Calibri"/>
              </a:rPr>
              <a:t>the model, </a:t>
            </a:r>
            <a:r>
              <a:rPr sz="2104" spc="-5">
                <a:latin typeface="Calibri"/>
                <a:cs typeface="Calibri"/>
              </a:rPr>
              <a:t>the algorithm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1662" y="1612325"/>
            <a:ext cx="5131649" cy="2458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86B2C2-A4DF-48B1-9407-3E5764946F0D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Test error versus computing time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1281" y="1927571"/>
            <a:ext cx="4869222" cy="300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 txBox="1"/>
          <p:nvPr/>
        </p:nvSpPr>
        <p:spPr>
          <a:xfrm>
            <a:off x="2230736" y="5488416"/>
            <a:ext cx="6170906" cy="34608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85136" indent="-173048">
              <a:spcBef>
                <a:spcPts val="100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5">
                <a:latin typeface="Calibri"/>
                <a:cs typeface="Calibri"/>
              </a:rPr>
              <a:t>Optimal </a:t>
            </a:r>
            <a:r>
              <a:rPr sz="2104" spc="-10">
                <a:latin typeface="Calibri"/>
                <a:cs typeface="Calibri"/>
              </a:rPr>
              <a:t>combination </a:t>
            </a:r>
            <a:r>
              <a:rPr sz="2104" spc="-5">
                <a:latin typeface="Calibri"/>
                <a:cs typeface="Calibri"/>
              </a:rPr>
              <a:t>depends on </a:t>
            </a:r>
            <a:r>
              <a:rPr sz="2104" spc="-10">
                <a:latin typeface="Calibri"/>
                <a:cs typeface="Calibri"/>
              </a:rPr>
              <a:t>training </a:t>
            </a:r>
            <a:r>
              <a:rPr sz="2104">
                <a:latin typeface="Calibri"/>
                <a:cs typeface="Calibri"/>
              </a:rPr>
              <a:t>time</a:t>
            </a:r>
            <a:r>
              <a:rPr sz="2104" spc="45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budget.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5941" y="1638279"/>
            <a:ext cx="5056835" cy="244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3456366" y="3377331"/>
            <a:ext cx="1081499" cy="441506"/>
          </a:xfrm>
          <a:custGeom>
            <a:avLst/>
            <a:gdLst/>
            <a:ahLst/>
            <a:cxnLst/>
            <a:rect l="l" t="t" r="r" b="b"/>
            <a:pathLst>
              <a:path w="1079500" h="440689">
                <a:moveTo>
                  <a:pt x="1017778" y="0"/>
                </a:moveTo>
                <a:lnTo>
                  <a:pt x="61214" y="0"/>
                </a:lnTo>
                <a:lnTo>
                  <a:pt x="37397" y="4814"/>
                </a:lnTo>
                <a:lnTo>
                  <a:pt x="17938" y="17938"/>
                </a:lnTo>
                <a:lnTo>
                  <a:pt x="4814" y="37397"/>
                </a:lnTo>
                <a:lnTo>
                  <a:pt x="0" y="61213"/>
                </a:lnTo>
                <a:lnTo>
                  <a:pt x="0" y="379222"/>
                </a:lnTo>
                <a:lnTo>
                  <a:pt x="4814" y="403038"/>
                </a:lnTo>
                <a:lnTo>
                  <a:pt x="17938" y="422497"/>
                </a:lnTo>
                <a:lnTo>
                  <a:pt x="37397" y="435621"/>
                </a:lnTo>
                <a:lnTo>
                  <a:pt x="61214" y="440436"/>
                </a:lnTo>
                <a:lnTo>
                  <a:pt x="1017778" y="440436"/>
                </a:lnTo>
                <a:lnTo>
                  <a:pt x="1041594" y="435621"/>
                </a:lnTo>
                <a:lnTo>
                  <a:pt x="1061053" y="422497"/>
                </a:lnTo>
                <a:lnTo>
                  <a:pt x="1074177" y="403038"/>
                </a:lnTo>
                <a:lnTo>
                  <a:pt x="1078992" y="379222"/>
                </a:lnTo>
                <a:lnTo>
                  <a:pt x="1078992" y="61213"/>
                </a:lnTo>
                <a:lnTo>
                  <a:pt x="1074177" y="37397"/>
                </a:lnTo>
                <a:lnTo>
                  <a:pt x="1061053" y="17938"/>
                </a:lnTo>
                <a:lnTo>
                  <a:pt x="1041594" y="4814"/>
                </a:lnTo>
                <a:lnTo>
                  <a:pt x="1017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 txBox="1"/>
          <p:nvPr/>
        </p:nvSpPr>
        <p:spPr>
          <a:xfrm>
            <a:off x="3562990" y="3393871"/>
            <a:ext cx="868380" cy="39188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 indent="251938">
              <a:spcBef>
                <a:spcPts val="100"/>
              </a:spcBef>
            </a:pPr>
            <a:r>
              <a:rPr sz="1202">
                <a:solidFill>
                  <a:srgbClr val="C00000"/>
                </a:solidFill>
                <a:latin typeface="Calibri"/>
                <a:cs typeface="Calibri"/>
              </a:rPr>
              <a:t>Good  </a:t>
            </a:r>
            <a:r>
              <a:rPr sz="1202" spc="-2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202" spc="-5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202">
                <a:solidFill>
                  <a:srgbClr val="C00000"/>
                </a:solidFill>
                <a:latin typeface="Calibri"/>
                <a:cs typeface="Calibri"/>
              </a:rPr>
              <a:t>mbi</a:t>
            </a:r>
            <a:r>
              <a:rPr sz="1202" spc="5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202" spc="-15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202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1202" spc="5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202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202">
              <a:latin typeface="Calibri"/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77AA31-04EB-410B-BEF8-99003F5CB544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Test error versus computing time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30736" y="2118485"/>
            <a:ext cx="7134077" cy="3741711"/>
          </a:xfrm>
          <a:prstGeom prst="rect">
            <a:avLst/>
          </a:prstGeom>
        </p:spPr>
        <p:txBody>
          <a:bodyPr vert="horz" wrap="square" lIns="0" tIns="92882" rIns="0" bIns="0" rtlCol="0">
            <a:spAutoFit/>
          </a:bodyPr>
          <a:lstStyle/>
          <a:p>
            <a:pPr marL="12724">
              <a:spcBef>
                <a:spcPts val="731"/>
              </a:spcBef>
            </a:pP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Small-scale </a:t>
            </a:r>
            <a:r>
              <a:rPr sz="2405">
                <a:solidFill>
                  <a:srgbClr val="4471C4"/>
                </a:solidFill>
                <a:latin typeface="Calibri"/>
                <a:cs typeface="Calibri"/>
              </a:rPr>
              <a:t>learning </a:t>
            </a:r>
            <a:r>
              <a:rPr sz="2405">
                <a:solidFill>
                  <a:srgbClr val="4471C4"/>
                </a:solidFill>
                <a:latin typeface="Cambria Math"/>
                <a:cs typeface="Cambria Math"/>
              </a:rPr>
              <a:t>≠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large-scale</a:t>
            </a:r>
            <a:r>
              <a:rPr sz="2405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learning</a:t>
            </a:r>
            <a:endParaRPr sz="2405">
              <a:latin typeface="Calibri"/>
              <a:cs typeface="Calibri"/>
            </a:endParaRPr>
          </a:p>
          <a:p>
            <a:pPr marL="185136" indent="-173048">
              <a:lnSpc>
                <a:spcPts val="2400"/>
              </a:lnSpc>
              <a:spcBef>
                <a:spcPts val="551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10">
                <a:latin typeface="Calibri"/>
                <a:cs typeface="Calibri"/>
              </a:rPr>
              <a:t>Large-scale </a:t>
            </a:r>
            <a:r>
              <a:rPr sz="2104">
                <a:latin typeface="Calibri"/>
                <a:cs typeface="Calibri"/>
              </a:rPr>
              <a:t>learning </a:t>
            </a:r>
            <a:r>
              <a:rPr sz="2104" spc="-15">
                <a:latin typeface="Calibri"/>
                <a:cs typeface="Calibri"/>
              </a:rPr>
              <a:t>involves </a:t>
            </a:r>
            <a:r>
              <a:rPr sz="2104" spc="-1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104" spc="-15">
                <a:solidFill>
                  <a:srgbClr val="C00000"/>
                </a:solidFill>
                <a:latin typeface="Calibri"/>
                <a:cs typeface="Calibri"/>
              </a:rPr>
              <a:t>complex</a:t>
            </a:r>
            <a:r>
              <a:rPr sz="2104" spc="9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04" spc="-15">
                <a:solidFill>
                  <a:srgbClr val="C00000"/>
                </a:solidFill>
                <a:latin typeface="Calibri"/>
                <a:cs typeface="Calibri"/>
              </a:rPr>
              <a:t>tradeoffs</a:t>
            </a:r>
            <a:endParaRPr sz="2104">
              <a:latin typeface="Calibri"/>
              <a:cs typeface="Calibri"/>
            </a:endParaRPr>
          </a:p>
          <a:p>
            <a:pPr marL="185136">
              <a:lnSpc>
                <a:spcPts val="2400"/>
              </a:lnSpc>
            </a:pPr>
            <a:r>
              <a:rPr sz="2104" spc="-5">
                <a:latin typeface="Calibri"/>
                <a:cs typeface="Calibri"/>
              </a:rPr>
              <a:t>that depends on </a:t>
            </a:r>
            <a:r>
              <a:rPr sz="2104">
                <a:latin typeface="Calibri"/>
                <a:cs typeface="Calibri"/>
              </a:rPr>
              <a:t>the </a:t>
            </a:r>
            <a:r>
              <a:rPr sz="2104" spc="-10">
                <a:latin typeface="Calibri"/>
                <a:cs typeface="Calibri"/>
              </a:rPr>
              <a:t>properties </a:t>
            </a:r>
            <a:r>
              <a:rPr sz="2104" spc="-5">
                <a:latin typeface="Calibri"/>
                <a:cs typeface="Calibri"/>
              </a:rPr>
              <a:t>of </a:t>
            </a:r>
            <a:r>
              <a:rPr sz="2104">
                <a:latin typeface="Calibri"/>
                <a:cs typeface="Calibri"/>
              </a:rPr>
              <a:t>the </a:t>
            </a:r>
            <a:r>
              <a:rPr sz="2104" spc="-10">
                <a:latin typeface="Calibri"/>
                <a:cs typeface="Calibri"/>
              </a:rPr>
              <a:t>optimization</a:t>
            </a:r>
            <a:r>
              <a:rPr sz="2104" spc="2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algorithm.</a:t>
            </a:r>
            <a:endParaRPr sz="2104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906">
              <a:latin typeface="Calibri"/>
              <a:cs typeface="Calibri"/>
            </a:endParaRPr>
          </a:p>
          <a:p>
            <a:pPr marL="12724"/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Good optimization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algorithm </a:t>
            </a:r>
            <a:r>
              <a:rPr sz="2405">
                <a:solidFill>
                  <a:srgbClr val="4471C4"/>
                </a:solidFill>
                <a:latin typeface="Cambria Math"/>
                <a:cs typeface="Cambria Math"/>
              </a:rPr>
              <a:t>≠ </a:t>
            </a:r>
            <a:r>
              <a:rPr sz="2405" spc="-10">
                <a:solidFill>
                  <a:srgbClr val="4471C4"/>
                </a:solidFill>
                <a:latin typeface="Calibri"/>
                <a:cs typeface="Calibri"/>
              </a:rPr>
              <a:t>good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learning</a:t>
            </a:r>
            <a:r>
              <a:rPr sz="2405" spc="-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5" spc="-5">
                <a:solidFill>
                  <a:srgbClr val="4471C4"/>
                </a:solidFill>
                <a:latin typeface="Calibri"/>
                <a:cs typeface="Calibri"/>
              </a:rPr>
              <a:t>algorithm</a:t>
            </a:r>
            <a:endParaRPr sz="2405">
              <a:latin typeface="Calibri"/>
              <a:cs typeface="Calibri"/>
            </a:endParaRPr>
          </a:p>
          <a:p>
            <a:pPr marL="185136" indent="-173048">
              <a:lnSpc>
                <a:spcPts val="2400"/>
              </a:lnSpc>
              <a:spcBef>
                <a:spcPts val="551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5">
                <a:latin typeface="Calibri"/>
                <a:cs typeface="Calibri"/>
              </a:rPr>
              <a:t>Mediocre </a:t>
            </a:r>
            <a:r>
              <a:rPr sz="2104" spc="-10">
                <a:latin typeface="Calibri"/>
                <a:cs typeface="Calibri"/>
              </a:rPr>
              <a:t>optimization </a:t>
            </a:r>
            <a:r>
              <a:rPr sz="2104" spc="-5">
                <a:latin typeface="Calibri"/>
                <a:cs typeface="Calibri"/>
              </a:rPr>
              <a:t>algorithms (e.g.,</a:t>
            </a:r>
            <a:r>
              <a:rPr sz="2104" spc="5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SGD)</a:t>
            </a:r>
            <a:endParaRPr sz="2104">
              <a:latin typeface="Calibri"/>
              <a:cs typeface="Calibri"/>
            </a:endParaRPr>
          </a:p>
          <a:p>
            <a:pPr marL="185136" marR="898960">
              <a:lnSpc>
                <a:spcPts val="2274"/>
              </a:lnSpc>
              <a:spcBef>
                <a:spcPts val="160"/>
              </a:spcBef>
            </a:pPr>
            <a:r>
              <a:rPr sz="2104" spc="-10">
                <a:latin typeface="Calibri"/>
                <a:cs typeface="Calibri"/>
              </a:rPr>
              <a:t>often </a:t>
            </a:r>
            <a:r>
              <a:rPr sz="2104" spc="-10">
                <a:solidFill>
                  <a:srgbClr val="C00000"/>
                </a:solidFill>
                <a:latin typeface="Calibri"/>
                <a:cs typeface="Calibri"/>
              </a:rPr>
              <a:t>outperform sophisticated optimization </a:t>
            </a:r>
            <a:r>
              <a:rPr sz="2104" spc="-5">
                <a:solidFill>
                  <a:srgbClr val="C00000"/>
                </a:solidFill>
                <a:latin typeface="Calibri"/>
                <a:cs typeface="Calibri"/>
              </a:rPr>
              <a:t>algorithms  </a:t>
            </a:r>
            <a:r>
              <a:rPr sz="2104" spc="-5">
                <a:latin typeface="Calibri"/>
                <a:cs typeface="Calibri"/>
              </a:rPr>
              <a:t>on </a:t>
            </a:r>
            <a:r>
              <a:rPr sz="2104" spc="-10">
                <a:latin typeface="Calibri"/>
                <a:cs typeface="Calibri"/>
              </a:rPr>
              <a:t>large-scale </a:t>
            </a:r>
            <a:r>
              <a:rPr sz="2104">
                <a:latin typeface="Calibri"/>
                <a:cs typeface="Calibri"/>
              </a:rPr>
              <a:t>learning</a:t>
            </a:r>
            <a:r>
              <a:rPr sz="2104" spc="10">
                <a:latin typeface="Calibri"/>
                <a:cs typeface="Calibri"/>
              </a:rPr>
              <a:t> </a:t>
            </a:r>
            <a:r>
              <a:rPr sz="2104" spc="-10">
                <a:latin typeface="Calibri"/>
                <a:cs typeface="Calibri"/>
              </a:rPr>
              <a:t>problems.</a:t>
            </a:r>
            <a:endParaRPr lang="fr-FR" sz="2104" spc="-10">
              <a:latin typeface="Calibri"/>
              <a:cs typeface="Calibri"/>
            </a:endParaRPr>
          </a:p>
          <a:p>
            <a:pPr marL="185136" marR="898960">
              <a:lnSpc>
                <a:spcPts val="2274"/>
              </a:lnSpc>
              <a:spcBef>
                <a:spcPts val="160"/>
              </a:spcBef>
            </a:pPr>
            <a:endParaRPr sz="2104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906">
              <a:latin typeface="Calibri"/>
              <a:cs typeface="Calibri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7E0FEA1-E9E5-4F64-9ADC-3814D74B105C}"/>
              </a:ext>
            </a:extLst>
          </p:cNvPr>
          <p:cNvSpPr/>
          <p:nvPr/>
        </p:nvSpPr>
        <p:spPr>
          <a:xfrm>
            <a:off x="9455150" y="3587750"/>
            <a:ext cx="3553645" cy="28194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Approximate optimization with large number of samples</a:t>
            </a:r>
          </a:p>
          <a:p>
            <a:pPr algn="ctr"/>
            <a:r>
              <a:rPr lang="en-US"/>
              <a:t>&gt;</a:t>
            </a:r>
          </a:p>
          <a:p>
            <a:pPr algn="ctr"/>
            <a:r>
              <a:rPr lang="en-US"/>
              <a:t>Precise optimization with few samples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A2002F-2E9E-432E-9FAF-D1D9ACF731E7}"/>
              </a:ext>
            </a:extLst>
          </p:cNvPr>
          <p:cNvSpPr txBox="1">
            <a:spLocks/>
          </p:cNvSpPr>
          <p:nvPr/>
        </p:nvSpPr>
        <p:spPr>
          <a:xfrm>
            <a:off x="1678146" y="387350"/>
            <a:ext cx="95296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The tradeoffs of large-scale learning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67" y="2824480"/>
            <a:ext cx="78568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20">
                <a:solidFill>
                  <a:srgbClr val="4471C4"/>
                </a:solidFill>
                <a:latin typeface="Verdana"/>
                <a:cs typeface="Verdana"/>
              </a:rPr>
              <a:t>Focusing </a:t>
            </a:r>
            <a:r>
              <a:rPr sz="3600" b="0">
                <a:solidFill>
                  <a:srgbClr val="4471C4"/>
                </a:solidFill>
                <a:latin typeface="Verdana"/>
                <a:cs typeface="Verdana"/>
              </a:rPr>
              <a:t>on </a:t>
            </a:r>
            <a:r>
              <a:rPr sz="3600" b="0" spc="-10">
                <a:solidFill>
                  <a:srgbClr val="4471C4"/>
                </a:solidFill>
                <a:latin typeface="Verdana"/>
                <a:cs typeface="Verdana"/>
              </a:rPr>
              <a:t>the </a:t>
            </a:r>
            <a:r>
              <a:rPr sz="3600" b="0">
                <a:solidFill>
                  <a:srgbClr val="4471C4"/>
                </a:solidFill>
                <a:latin typeface="Verdana"/>
                <a:cs typeface="Verdana"/>
              </a:rPr>
              <a:t>data </a:t>
            </a:r>
            <a:r>
              <a:rPr sz="3600" b="0" spc="-10">
                <a:solidFill>
                  <a:srgbClr val="4471C4"/>
                </a:solidFill>
                <a:latin typeface="Verdana"/>
                <a:cs typeface="Verdana"/>
              </a:rPr>
              <a:t>and the</a:t>
            </a:r>
            <a:r>
              <a:rPr sz="3600" b="0" spc="5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0">
                <a:solidFill>
                  <a:srgbClr val="4471C4"/>
                </a:solidFill>
                <a:latin typeface="Verdana"/>
                <a:cs typeface="Verdana"/>
              </a:rPr>
              <a:t>task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736" y="712770"/>
            <a:ext cx="783401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pc="-5"/>
              <a:t>D</a:t>
            </a:r>
            <a:r>
              <a:rPr spc="-5" err="1"/>
              <a:t>iminishing</a:t>
            </a:r>
            <a:r>
              <a:rPr spc="-70"/>
              <a:t> </a:t>
            </a:r>
            <a:r>
              <a:rPr spc="-10"/>
              <a:t>returns</a:t>
            </a:r>
          </a:p>
        </p:txBody>
      </p:sp>
      <p:sp>
        <p:nvSpPr>
          <p:cNvPr id="3" name="object 3"/>
          <p:cNvSpPr/>
          <p:nvPr/>
        </p:nvSpPr>
        <p:spPr>
          <a:xfrm>
            <a:off x="4068624" y="4597262"/>
            <a:ext cx="4116694" cy="76341"/>
          </a:xfrm>
          <a:custGeom>
            <a:avLst/>
            <a:gdLst/>
            <a:ahLst/>
            <a:cxnLst/>
            <a:rect l="l" t="t" r="r" b="b"/>
            <a:pathLst>
              <a:path w="4109084" h="76200">
                <a:moveTo>
                  <a:pt x="4032504" y="0"/>
                </a:moveTo>
                <a:lnTo>
                  <a:pt x="4032504" y="76200"/>
                </a:lnTo>
                <a:lnTo>
                  <a:pt x="4096004" y="44450"/>
                </a:lnTo>
                <a:lnTo>
                  <a:pt x="4045204" y="44450"/>
                </a:lnTo>
                <a:lnTo>
                  <a:pt x="4045204" y="31750"/>
                </a:lnTo>
                <a:lnTo>
                  <a:pt x="4096004" y="31750"/>
                </a:lnTo>
                <a:lnTo>
                  <a:pt x="4032504" y="0"/>
                </a:lnTo>
                <a:close/>
              </a:path>
              <a:path w="4109084" h="76200">
                <a:moveTo>
                  <a:pt x="403250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32504" y="44450"/>
                </a:lnTo>
                <a:lnTo>
                  <a:pt x="4032504" y="31750"/>
                </a:lnTo>
                <a:close/>
              </a:path>
              <a:path w="4109084" h="76200">
                <a:moveTo>
                  <a:pt x="4096004" y="31750"/>
                </a:moveTo>
                <a:lnTo>
                  <a:pt x="4045204" y="31750"/>
                </a:lnTo>
                <a:lnTo>
                  <a:pt x="4045204" y="44450"/>
                </a:lnTo>
                <a:lnTo>
                  <a:pt x="4096004" y="44450"/>
                </a:lnTo>
                <a:lnTo>
                  <a:pt x="4108704" y="38100"/>
                </a:lnTo>
                <a:lnTo>
                  <a:pt x="409600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4024344" y="2064264"/>
            <a:ext cx="76341" cy="2559336"/>
          </a:xfrm>
          <a:custGeom>
            <a:avLst/>
            <a:gdLst/>
            <a:ahLst/>
            <a:cxnLst/>
            <a:rect l="l" t="t" r="r" b="b"/>
            <a:pathLst>
              <a:path w="76200" h="2554604">
                <a:moveTo>
                  <a:pt x="44450" y="63500"/>
                </a:moveTo>
                <a:lnTo>
                  <a:pt x="31750" y="63500"/>
                </a:lnTo>
                <a:lnTo>
                  <a:pt x="31750" y="2554224"/>
                </a:lnTo>
                <a:lnTo>
                  <a:pt x="44450" y="2554224"/>
                </a:lnTo>
                <a:lnTo>
                  <a:pt x="44450" y="63500"/>
                </a:lnTo>
                <a:close/>
              </a:path>
              <a:path w="76200" h="25546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5546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4062515" y="3890343"/>
            <a:ext cx="4061347" cy="6362"/>
          </a:xfrm>
          <a:custGeom>
            <a:avLst/>
            <a:gdLst/>
            <a:ahLst/>
            <a:cxnLst/>
            <a:rect l="l" t="t" r="r" b="b"/>
            <a:pathLst>
              <a:path w="4053840" h="6350">
                <a:moveTo>
                  <a:pt x="0" y="0"/>
                </a:moveTo>
                <a:lnTo>
                  <a:pt x="4053840" y="6096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4130459" y="2019221"/>
            <a:ext cx="3994549" cy="1808012"/>
          </a:xfrm>
          <a:custGeom>
            <a:avLst/>
            <a:gdLst/>
            <a:ahLst/>
            <a:cxnLst/>
            <a:rect l="l" t="t" r="r" b="b"/>
            <a:pathLst>
              <a:path w="3987165" h="1804670">
                <a:moveTo>
                  <a:pt x="0" y="0"/>
                </a:moveTo>
                <a:lnTo>
                  <a:pt x="12929" y="48214"/>
                </a:lnTo>
                <a:lnTo>
                  <a:pt x="26740" y="95560"/>
                </a:lnTo>
                <a:lnTo>
                  <a:pt x="41421" y="142046"/>
                </a:lnTo>
                <a:lnTo>
                  <a:pt x="56960" y="187680"/>
                </a:lnTo>
                <a:lnTo>
                  <a:pt x="73347" y="232470"/>
                </a:lnTo>
                <a:lnTo>
                  <a:pt x="90569" y="276423"/>
                </a:lnTo>
                <a:lnTo>
                  <a:pt x="108615" y="319548"/>
                </a:lnTo>
                <a:lnTo>
                  <a:pt x="127474" y="361853"/>
                </a:lnTo>
                <a:lnTo>
                  <a:pt x="147135" y="403345"/>
                </a:lnTo>
                <a:lnTo>
                  <a:pt x="167586" y="444032"/>
                </a:lnTo>
                <a:lnTo>
                  <a:pt x="188815" y="483922"/>
                </a:lnTo>
                <a:lnTo>
                  <a:pt x="210812" y="523023"/>
                </a:lnTo>
                <a:lnTo>
                  <a:pt x="233564" y="561343"/>
                </a:lnTo>
                <a:lnTo>
                  <a:pt x="257061" y="598891"/>
                </a:lnTo>
                <a:lnTo>
                  <a:pt x="281291" y="635673"/>
                </a:lnTo>
                <a:lnTo>
                  <a:pt x="306242" y="671697"/>
                </a:lnTo>
                <a:lnTo>
                  <a:pt x="331904" y="706972"/>
                </a:lnTo>
                <a:lnTo>
                  <a:pt x="358264" y="741506"/>
                </a:lnTo>
                <a:lnTo>
                  <a:pt x="385312" y="775306"/>
                </a:lnTo>
                <a:lnTo>
                  <a:pt x="413035" y="808380"/>
                </a:lnTo>
                <a:lnTo>
                  <a:pt x="441423" y="840737"/>
                </a:lnTo>
                <a:lnTo>
                  <a:pt x="470464" y="872383"/>
                </a:lnTo>
                <a:lnTo>
                  <a:pt x="500147" y="903328"/>
                </a:lnTo>
                <a:lnTo>
                  <a:pt x="530460" y="933578"/>
                </a:lnTo>
                <a:lnTo>
                  <a:pt x="561392" y="963142"/>
                </a:lnTo>
                <a:lnTo>
                  <a:pt x="592931" y="992028"/>
                </a:lnTo>
                <a:lnTo>
                  <a:pt x="625066" y="1020244"/>
                </a:lnTo>
                <a:lnTo>
                  <a:pt x="657786" y="1047797"/>
                </a:lnTo>
                <a:lnTo>
                  <a:pt x="691079" y="1074695"/>
                </a:lnTo>
                <a:lnTo>
                  <a:pt x="724934" y="1100947"/>
                </a:lnTo>
                <a:lnTo>
                  <a:pt x="759339" y="1126559"/>
                </a:lnTo>
                <a:lnTo>
                  <a:pt x="794283" y="1151541"/>
                </a:lnTo>
                <a:lnTo>
                  <a:pt x="829755" y="1175900"/>
                </a:lnTo>
                <a:lnTo>
                  <a:pt x="865743" y="1199644"/>
                </a:lnTo>
                <a:lnTo>
                  <a:pt x="902235" y="1222781"/>
                </a:lnTo>
                <a:lnTo>
                  <a:pt x="939221" y="1245318"/>
                </a:lnTo>
                <a:lnTo>
                  <a:pt x="976689" y="1267264"/>
                </a:lnTo>
                <a:lnTo>
                  <a:pt x="1014627" y="1288626"/>
                </a:lnTo>
                <a:lnTo>
                  <a:pt x="1053024" y="1309413"/>
                </a:lnTo>
                <a:lnTo>
                  <a:pt x="1091869" y="1329632"/>
                </a:lnTo>
                <a:lnTo>
                  <a:pt x="1131150" y="1349292"/>
                </a:lnTo>
                <a:lnTo>
                  <a:pt x="1170856" y="1368399"/>
                </a:lnTo>
                <a:lnTo>
                  <a:pt x="1210975" y="1386962"/>
                </a:lnTo>
                <a:lnTo>
                  <a:pt x="1251497" y="1404990"/>
                </a:lnTo>
                <a:lnTo>
                  <a:pt x="1292408" y="1422489"/>
                </a:lnTo>
                <a:lnTo>
                  <a:pt x="1333700" y="1439468"/>
                </a:lnTo>
                <a:lnTo>
                  <a:pt x="1375358" y="1455934"/>
                </a:lnTo>
                <a:lnTo>
                  <a:pt x="1417374" y="1471896"/>
                </a:lnTo>
                <a:lnTo>
                  <a:pt x="1459734" y="1487362"/>
                </a:lnTo>
                <a:lnTo>
                  <a:pt x="1502427" y="1502338"/>
                </a:lnTo>
                <a:lnTo>
                  <a:pt x="1545443" y="1516834"/>
                </a:lnTo>
                <a:lnTo>
                  <a:pt x="1588769" y="1530858"/>
                </a:lnTo>
                <a:lnTo>
                  <a:pt x="1632395" y="1544416"/>
                </a:lnTo>
                <a:lnTo>
                  <a:pt x="1676309" y="1557517"/>
                </a:lnTo>
                <a:lnTo>
                  <a:pt x="1720499" y="1570168"/>
                </a:lnTo>
                <a:lnTo>
                  <a:pt x="1764954" y="1582379"/>
                </a:lnTo>
                <a:lnTo>
                  <a:pt x="1809662" y="1594156"/>
                </a:lnTo>
                <a:lnTo>
                  <a:pt x="1854613" y="1605508"/>
                </a:lnTo>
                <a:lnTo>
                  <a:pt x="1899795" y="1616442"/>
                </a:lnTo>
                <a:lnTo>
                  <a:pt x="1945196" y="1626967"/>
                </a:lnTo>
                <a:lnTo>
                  <a:pt x="1990805" y="1637089"/>
                </a:lnTo>
                <a:lnTo>
                  <a:pt x="2036611" y="1646818"/>
                </a:lnTo>
                <a:lnTo>
                  <a:pt x="2082602" y="1656161"/>
                </a:lnTo>
                <a:lnTo>
                  <a:pt x="2128766" y="1665126"/>
                </a:lnTo>
                <a:lnTo>
                  <a:pt x="2175093" y="1673721"/>
                </a:lnTo>
                <a:lnTo>
                  <a:pt x="2221570" y="1681953"/>
                </a:lnTo>
                <a:lnTo>
                  <a:pt x="2268188" y="1689831"/>
                </a:lnTo>
                <a:lnTo>
                  <a:pt x="2314933" y="1697363"/>
                </a:lnTo>
                <a:lnTo>
                  <a:pt x="2361795" y="1704556"/>
                </a:lnTo>
                <a:lnTo>
                  <a:pt x="2408762" y="1711418"/>
                </a:lnTo>
                <a:lnTo>
                  <a:pt x="2455823" y="1717958"/>
                </a:lnTo>
                <a:lnTo>
                  <a:pt x="2502967" y="1724182"/>
                </a:lnTo>
                <a:lnTo>
                  <a:pt x="2550181" y="1730100"/>
                </a:lnTo>
                <a:lnTo>
                  <a:pt x="2597455" y="1735719"/>
                </a:lnTo>
                <a:lnTo>
                  <a:pt x="2644777" y="1741047"/>
                </a:lnTo>
                <a:lnTo>
                  <a:pt x="2692136" y="1746091"/>
                </a:lnTo>
                <a:lnTo>
                  <a:pt x="2739521" y="1750860"/>
                </a:lnTo>
                <a:lnTo>
                  <a:pt x="2786919" y="1755362"/>
                </a:lnTo>
                <a:lnTo>
                  <a:pt x="2834320" y="1759604"/>
                </a:lnTo>
                <a:lnTo>
                  <a:pt x="2881712" y="1763594"/>
                </a:lnTo>
                <a:lnTo>
                  <a:pt x="2929084" y="1767341"/>
                </a:lnTo>
                <a:lnTo>
                  <a:pt x="2976424" y="1770852"/>
                </a:lnTo>
                <a:lnTo>
                  <a:pt x="3023721" y="1774135"/>
                </a:lnTo>
                <a:lnTo>
                  <a:pt x="3070963" y="1777197"/>
                </a:lnTo>
                <a:lnTo>
                  <a:pt x="3118140" y="1780048"/>
                </a:lnTo>
                <a:lnTo>
                  <a:pt x="3165239" y="1782695"/>
                </a:lnTo>
                <a:lnTo>
                  <a:pt x="3212249" y="1785145"/>
                </a:lnTo>
                <a:lnTo>
                  <a:pt x="3259159" y="1787407"/>
                </a:lnTo>
                <a:lnTo>
                  <a:pt x="3305958" y="1789488"/>
                </a:lnTo>
                <a:lnTo>
                  <a:pt x="3352633" y="1791396"/>
                </a:lnTo>
                <a:lnTo>
                  <a:pt x="3399174" y="1793140"/>
                </a:lnTo>
                <a:lnTo>
                  <a:pt x="3445570" y="1794727"/>
                </a:lnTo>
                <a:lnTo>
                  <a:pt x="3491808" y="1796165"/>
                </a:lnTo>
                <a:lnTo>
                  <a:pt x="3537877" y="1797463"/>
                </a:lnTo>
                <a:lnTo>
                  <a:pt x="3583766" y="1798626"/>
                </a:lnTo>
                <a:lnTo>
                  <a:pt x="3629464" y="1799665"/>
                </a:lnTo>
                <a:lnTo>
                  <a:pt x="3674959" y="1800587"/>
                </a:lnTo>
                <a:lnTo>
                  <a:pt x="3720240" y="1801399"/>
                </a:lnTo>
                <a:lnTo>
                  <a:pt x="3765294" y="1802109"/>
                </a:lnTo>
                <a:lnTo>
                  <a:pt x="3810112" y="1802726"/>
                </a:lnTo>
                <a:lnTo>
                  <a:pt x="3854681" y="1803257"/>
                </a:lnTo>
                <a:lnTo>
                  <a:pt x="3898991" y="1803711"/>
                </a:lnTo>
                <a:lnTo>
                  <a:pt x="3943028" y="1804094"/>
                </a:lnTo>
                <a:lnTo>
                  <a:pt x="3986784" y="1804416"/>
                </a:lnTo>
              </a:path>
            </a:pathLst>
          </a:custGeom>
          <a:ln w="1981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 txBox="1"/>
          <p:nvPr/>
        </p:nvSpPr>
        <p:spPr>
          <a:xfrm>
            <a:off x="2230736" y="4666732"/>
            <a:ext cx="7049464" cy="1440938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4495435">
              <a:spcBef>
                <a:spcPts val="100"/>
              </a:spcBef>
            </a:pPr>
            <a:r>
              <a:rPr sz="1803" spc="-25">
                <a:latin typeface="Calibri"/>
                <a:cs typeface="Calibri"/>
              </a:rPr>
              <a:t>Training </a:t>
            </a:r>
            <a:r>
              <a:rPr sz="1803" spc="-5">
                <a:latin typeface="Calibri"/>
                <a:cs typeface="Calibri"/>
              </a:rPr>
              <a:t>set</a:t>
            </a:r>
            <a:r>
              <a:rPr sz="1803" spc="25">
                <a:latin typeface="Calibri"/>
                <a:cs typeface="Calibri"/>
              </a:rPr>
              <a:t> </a:t>
            </a:r>
            <a:r>
              <a:rPr sz="1803" spc="-15">
                <a:latin typeface="Calibri"/>
                <a:cs typeface="Calibri"/>
              </a:rPr>
              <a:t>size</a:t>
            </a:r>
            <a:endParaRPr sz="1803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3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503">
              <a:latin typeface="Calibri"/>
              <a:cs typeface="Calibri"/>
            </a:endParaRPr>
          </a:p>
          <a:p>
            <a:pPr marL="185136" indent="-173048">
              <a:buFont typeface="Arial"/>
              <a:buChar char="•"/>
              <a:tabLst>
                <a:tab pos="185772" algn="l"/>
              </a:tabLst>
            </a:pPr>
            <a:r>
              <a:rPr sz="1904" spc="-10">
                <a:latin typeface="Calibri"/>
                <a:cs typeface="Calibri"/>
              </a:rPr>
              <a:t>Accuracy </a:t>
            </a:r>
            <a:r>
              <a:rPr sz="1904" spc="-15">
                <a:latin typeface="Calibri"/>
                <a:cs typeface="Calibri"/>
              </a:rPr>
              <a:t>improvements </a:t>
            </a:r>
            <a:r>
              <a:rPr sz="1904" spc="-5">
                <a:latin typeface="Calibri"/>
                <a:cs typeface="Calibri"/>
              </a:rPr>
              <a:t>cannot </a:t>
            </a:r>
            <a:r>
              <a:rPr sz="1904" spc="-10">
                <a:latin typeface="Calibri"/>
                <a:cs typeface="Calibri"/>
              </a:rPr>
              <a:t>justify </a:t>
            </a:r>
            <a:r>
              <a:rPr sz="1904" spc="-5">
                <a:latin typeface="Calibri"/>
                <a:cs typeface="Calibri"/>
              </a:rPr>
              <a:t>the </a:t>
            </a:r>
            <a:r>
              <a:rPr sz="1904" spc="-10">
                <a:latin typeface="Calibri"/>
                <a:cs typeface="Calibri"/>
              </a:rPr>
              <a:t>computational </a:t>
            </a:r>
            <a:r>
              <a:rPr sz="1904" spc="-15">
                <a:latin typeface="Calibri"/>
                <a:cs typeface="Calibri"/>
              </a:rPr>
              <a:t>cost</a:t>
            </a:r>
            <a:r>
              <a:rPr sz="1904" spc="145">
                <a:latin typeface="Calibri"/>
                <a:cs typeface="Calibri"/>
              </a:rPr>
              <a:t> </a:t>
            </a:r>
            <a:r>
              <a:rPr sz="1904" spc="-45">
                <a:latin typeface="Calibri"/>
                <a:cs typeface="Calibri"/>
              </a:rPr>
              <a:t>forever.</a:t>
            </a:r>
            <a:endParaRPr sz="1904">
              <a:latin typeface="Calibri"/>
              <a:cs typeface="Calibri"/>
            </a:endParaRPr>
          </a:p>
          <a:p>
            <a:pPr marL="185136" indent="-173048">
              <a:spcBef>
                <a:spcPts val="351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15">
                <a:solidFill>
                  <a:srgbClr val="4471C4"/>
                </a:solidFill>
                <a:latin typeface="Calibri"/>
                <a:cs typeface="Calibri"/>
              </a:rPr>
              <a:t>Why </a:t>
            </a:r>
            <a:r>
              <a:rPr sz="1904" spc="-5">
                <a:solidFill>
                  <a:srgbClr val="4471C4"/>
                </a:solidFill>
                <a:latin typeface="Calibri"/>
                <a:cs typeface="Calibri"/>
              </a:rPr>
              <a:t>then </a:t>
            </a:r>
            <a:r>
              <a:rPr sz="1904" spc="-10">
                <a:solidFill>
                  <a:srgbClr val="4471C4"/>
                </a:solidFill>
                <a:latin typeface="Calibri"/>
                <a:cs typeface="Calibri"/>
              </a:rPr>
              <a:t>use very </a:t>
            </a:r>
            <a:r>
              <a:rPr sz="1904" spc="-15">
                <a:solidFill>
                  <a:srgbClr val="4471C4"/>
                </a:solidFill>
                <a:latin typeface="Calibri"/>
                <a:cs typeface="Calibri"/>
              </a:rPr>
              <a:t>large </a:t>
            </a:r>
            <a:r>
              <a:rPr sz="1904" spc="-10">
                <a:solidFill>
                  <a:srgbClr val="4471C4"/>
                </a:solidFill>
                <a:latin typeface="Calibri"/>
                <a:cs typeface="Calibri"/>
              </a:rPr>
              <a:t>training sets</a:t>
            </a:r>
            <a:r>
              <a:rPr sz="1904" spc="10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4471C4"/>
                </a:solidFill>
                <a:latin typeface="Calibri"/>
                <a:cs typeface="Calibri"/>
              </a:rPr>
              <a:t>?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2289" y="2104107"/>
            <a:ext cx="234167" cy="91800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24">
              <a:lnSpc>
                <a:spcPts val="1813"/>
              </a:lnSpc>
            </a:pPr>
            <a:r>
              <a:rPr sz="1803" spc="-45">
                <a:latin typeface="Calibri"/>
                <a:cs typeface="Calibri"/>
              </a:rPr>
              <a:t>Test</a:t>
            </a:r>
            <a:r>
              <a:rPr sz="1803" spc="-70">
                <a:latin typeface="Calibri"/>
                <a:cs typeface="Calibri"/>
              </a:rPr>
              <a:t> </a:t>
            </a:r>
            <a:r>
              <a:rPr sz="1803" spc="-10">
                <a:latin typeface="Calibri"/>
                <a:cs typeface="Calibri"/>
              </a:rPr>
              <a:t>error</a:t>
            </a:r>
            <a:endParaRPr sz="180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3684" y="3772269"/>
            <a:ext cx="5009885" cy="22914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  <a:tabLst>
                <a:tab pos="4172878" algn="l"/>
              </a:tabLst>
            </a:pPr>
            <a:r>
              <a:rPr sz="1403" i="1">
                <a:latin typeface="Calibri"/>
                <a:cs typeface="Calibri"/>
              </a:rPr>
              <a:t> 	</a:t>
            </a:r>
            <a:r>
              <a:rPr sz="1403" i="1" spc="-5">
                <a:latin typeface="Calibri"/>
                <a:cs typeface="Calibri"/>
              </a:rPr>
              <a:t>Bayes</a:t>
            </a:r>
            <a:r>
              <a:rPr sz="1403" i="1" spc="-65">
                <a:latin typeface="Calibri"/>
                <a:cs typeface="Calibri"/>
              </a:rPr>
              <a:t> </a:t>
            </a:r>
            <a:r>
              <a:rPr sz="1403" i="1">
                <a:latin typeface="Calibri"/>
                <a:cs typeface="Calibri"/>
              </a:rPr>
              <a:t>error</a:t>
            </a:r>
            <a:endParaRPr sz="140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35980" y="1907001"/>
            <a:ext cx="2107015" cy="1498830"/>
          </a:xfrm>
          <a:custGeom>
            <a:avLst/>
            <a:gdLst/>
            <a:ahLst/>
            <a:cxnLst/>
            <a:rect l="l" t="t" r="r" b="b"/>
            <a:pathLst>
              <a:path w="2103120" h="1496060">
                <a:moveTo>
                  <a:pt x="876300" y="993648"/>
                </a:moveTo>
                <a:lnTo>
                  <a:pt x="350519" y="993648"/>
                </a:lnTo>
                <a:lnTo>
                  <a:pt x="583438" y="1495806"/>
                </a:lnTo>
                <a:lnTo>
                  <a:pt x="876300" y="993648"/>
                </a:lnTo>
                <a:close/>
              </a:path>
              <a:path w="2103120" h="1496060">
                <a:moveTo>
                  <a:pt x="1937512" y="0"/>
                </a:moveTo>
                <a:lnTo>
                  <a:pt x="165607" y="0"/>
                </a:lnTo>
                <a:lnTo>
                  <a:pt x="121590" y="5917"/>
                </a:lnTo>
                <a:lnTo>
                  <a:pt x="82032" y="22615"/>
                </a:lnTo>
                <a:lnTo>
                  <a:pt x="48513" y="48514"/>
                </a:lnTo>
                <a:lnTo>
                  <a:pt x="22615" y="82032"/>
                </a:lnTo>
                <a:lnTo>
                  <a:pt x="5917" y="121590"/>
                </a:lnTo>
                <a:lnTo>
                  <a:pt x="0" y="165608"/>
                </a:lnTo>
                <a:lnTo>
                  <a:pt x="0" y="828039"/>
                </a:lnTo>
                <a:lnTo>
                  <a:pt x="5917" y="872057"/>
                </a:lnTo>
                <a:lnTo>
                  <a:pt x="22615" y="911615"/>
                </a:lnTo>
                <a:lnTo>
                  <a:pt x="48514" y="945134"/>
                </a:lnTo>
                <a:lnTo>
                  <a:pt x="82032" y="971032"/>
                </a:lnTo>
                <a:lnTo>
                  <a:pt x="121590" y="987730"/>
                </a:lnTo>
                <a:lnTo>
                  <a:pt x="165607" y="993648"/>
                </a:lnTo>
                <a:lnTo>
                  <a:pt x="1937512" y="993648"/>
                </a:lnTo>
                <a:lnTo>
                  <a:pt x="1981529" y="987730"/>
                </a:lnTo>
                <a:lnTo>
                  <a:pt x="2021087" y="971032"/>
                </a:lnTo>
                <a:lnTo>
                  <a:pt x="2054606" y="945134"/>
                </a:lnTo>
                <a:lnTo>
                  <a:pt x="2080504" y="911615"/>
                </a:lnTo>
                <a:lnTo>
                  <a:pt x="2097202" y="872057"/>
                </a:lnTo>
                <a:lnTo>
                  <a:pt x="2103119" y="828039"/>
                </a:lnTo>
                <a:lnTo>
                  <a:pt x="2103119" y="165608"/>
                </a:lnTo>
                <a:lnTo>
                  <a:pt x="2097202" y="121590"/>
                </a:lnTo>
                <a:lnTo>
                  <a:pt x="2080504" y="82032"/>
                </a:lnTo>
                <a:lnTo>
                  <a:pt x="2054606" y="48514"/>
                </a:lnTo>
                <a:lnTo>
                  <a:pt x="2021087" y="22615"/>
                </a:lnTo>
                <a:lnTo>
                  <a:pt x="1981529" y="5917"/>
                </a:lnTo>
                <a:lnTo>
                  <a:pt x="193751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1" name="object 11"/>
          <p:cNvSpPr/>
          <p:nvPr/>
        </p:nvSpPr>
        <p:spPr>
          <a:xfrm>
            <a:off x="6735980" y="1907001"/>
            <a:ext cx="2107015" cy="1498830"/>
          </a:xfrm>
          <a:custGeom>
            <a:avLst/>
            <a:gdLst/>
            <a:ahLst/>
            <a:cxnLst/>
            <a:rect l="l" t="t" r="r" b="b"/>
            <a:pathLst>
              <a:path w="2103120" h="1496060">
                <a:moveTo>
                  <a:pt x="0" y="165608"/>
                </a:moveTo>
                <a:lnTo>
                  <a:pt x="5917" y="121590"/>
                </a:lnTo>
                <a:lnTo>
                  <a:pt x="22615" y="82032"/>
                </a:lnTo>
                <a:lnTo>
                  <a:pt x="48514" y="48513"/>
                </a:lnTo>
                <a:lnTo>
                  <a:pt x="82032" y="22615"/>
                </a:lnTo>
                <a:lnTo>
                  <a:pt x="121590" y="5917"/>
                </a:lnTo>
                <a:lnTo>
                  <a:pt x="165607" y="0"/>
                </a:lnTo>
                <a:lnTo>
                  <a:pt x="350519" y="0"/>
                </a:lnTo>
                <a:lnTo>
                  <a:pt x="876300" y="0"/>
                </a:lnTo>
                <a:lnTo>
                  <a:pt x="1937512" y="0"/>
                </a:lnTo>
                <a:lnTo>
                  <a:pt x="1981529" y="5917"/>
                </a:lnTo>
                <a:lnTo>
                  <a:pt x="2021087" y="22615"/>
                </a:lnTo>
                <a:lnTo>
                  <a:pt x="2054606" y="48514"/>
                </a:lnTo>
                <a:lnTo>
                  <a:pt x="2080504" y="82032"/>
                </a:lnTo>
                <a:lnTo>
                  <a:pt x="2097202" y="121590"/>
                </a:lnTo>
                <a:lnTo>
                  <a:pt x="2103119" y="165608"/>
                </a:lnTo>
                <a:lnTo>
                  <a:pt x="2103119" y="579627"/>
                </a:lnTo>
                <a:lnTo>
                  <a:pt x="2103119" y="828039"/>
                </a:lnTo>
                <a:lnTo>
                  <a:pt x="2097202" y="872057"/>
                </a:lnTo>
                <a:lnTo>
                  <a:pt x="2080504" y="911615"/>
                </a:lnTo>
                <a:lnTo>
                  <a:pt x="2054606" y="945134"/>
                </a:lnTo>
                <a:lnTo>
                  <a:pt x="2021087" y="971032"/>
                </a:lnTo>
                <a:lnTo>
                  <a:pt x="1981529" y="987730"/>
                </a:lnTo>
                <a:lnTo>
                  <a:pt x="1937512" y="993648"/>
                </a:lnTo>
                <a:lnTo>
                  <a:pt x="876300" y="993648"/>
                </a:lnTo>
                <a:lnTo>
                  <a:pt x="583438" y="1495806"/>
                </a:lnTo>
                <a:lnTo>
                  <a:pt x="350519" y="993648"/>
                </a:lnTo>
                <a:lnTo>
                  <a:pt x="165607" y="993648"/>
                </a:lnTo>
                <a:lnTo>
                  <a:pt x="121590" y="987730"/>
                </a:lnTo>
                <a:lnTo>
                  <a:pt x="82032" y="971032"/>
                </a:lnTo>
                <a:lnTo>
                  <a:pt x="48513" y="945133"/>
                </a:lnTo>
                <a:lnTo>
                  <a:pt x="22615" y="911615"/>
                </a:lnTo>
                <a:lnTo>
                  <a:pt x="5917" y="872057"/>
                </a:lnTo>
                <a:lnTo>
                  <a:pt x="0" y="828039"/>
                </a:lnTo>
                <a:lnTo>
                  <a:pt x="0" y="579627"/>
                </a:lnTo>
                <a:lnTo>
                  <a:pt x="0" y="165608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2" name="object 12"/>
          <p:cNvSpPr txBox="1"/>
          <p:nvPr/>
        </p:nvSpPr>
        <p:spPr>
          <a:xfrm>
            <a:off x="7064630" y="1891859"/>
            <a:ext cx="1451117" cy="100261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 marR="5090" indent="-1272" algn="ctr">
              <a:spcBef>
                <a:spcPts val="95"/>
              </a:spcBef>
            </a:pPr>
            <a:r>
              <a:rPr sz="1603" spc="-25">
                <a:latin typeface="Calibri"/>
                <a:cs typeface="Calibri"/>
              </a:rPr>
              <a:t>At </a:t>
            </a:r>
            <a:r>
              <a:rPr sz="1603" spc="-10">
                <a:latin typeface="Calibri"/>
                <a:cs typeface="Calibri"/>
              </a:rPr>
              <a:t>some point  we </a:t>
            </a:r>
            <a:r>
              <a:rPr sz="1603" spc="-5">
                <a:latin typeface="Calibri"/>
                <a:cs typeface="Calibri"/>
              </a:rPr>
              <a:t>should</a:t>
            </a:r>
            <a:r>
              <a:rPr sz="1603" spc="-70">
                <a:latin typeface="Calibri"/>
                <a:cs typeface="Calibri"/>
              </a:rPr>
              <a:t> </a:t>
            </a:r>
            <a:r>
              <a:rPr sz="1603" spc="-5">
                <a:latin typeface="Calibri"/>
                <a:cs typeface="Calibri"/>
              </a:rPr>
              <a:t>simply  choose another  </a:t>
            </a:r>
            <a:r>
              <a:rPr sz="1603" spc="-10">
                <a:latin typeface="Calibri"/>
                <a:cs typeface="Calibri"/>
              </a:rPr>
              <a:t>problem…</a:t>
            </a:r>
            <a:endParaRPr sz="160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0899" y="3381733"/>
            <a:ext cx="427510" cy="259332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15">
                <a:latin typeface="Calibri"/>
                <a:cs typeface="Calibri"/>
              </a:rPr>
              <a:t>8</a:t>
            </a:r>
            <a:r>
              <a:rPr sz="1603" spc="-5">
                <a:latin typeface="Calibri"/>
                <a:cs typeface="Calibri"/>
              </a:rPr>
              <a:t>.</a:t>
            </a:r>
            <a:r>
              <a:rPr sz="1603" spc="-15">
                <a:latin typeface="Calibri"/>
                <a:cs typeface="Calibri"/>
              </a:rPr>
              <a:t>1</a:t>
            </a:r>
            <a:r>
              <a:rPr sz="1603" spc="-5">
                <a:latin typeface="Calibri"/>
                <a:cs typeface="Calibri"/>
              </a:rPr>
              <a:t>%</a:t>
            </a:r>
            <a:endParaRPr sz="160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0437" y="3494132"/>
            <a:ext cx="529935" cy="259332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10">
                <a:latin typeface="Calibri"/>
                <a:cs typeface="Calibri"/>
              </a:rPr>
              <a:t>8</a:t>
            </a:r>
            <a:r>
              <a:rPr sz="1603" spc="-5">
                <a:latin typeface="Calibri"/>
                <a:cs typeface="Calibri"/>
              </a:rPr>
              <a:t>.</a:t>
            </a:r>
            <a:r>
              <a:rPr sz="1603" spc="-10">
                <a:latin typeface="Calibri"/>
                <a:cs typeface="Calibri"/>
              </a:rPr>
              <a:t>01</a:t>
            </a:r>
            <a:r>
              <a:rPr sz="1603" spc="-5">
                <a:latin typeface="Calibri"/>
                <a:cs typeface="Calibri"/>
              </a:rPr>
              <a:t>%</a:t>
            </a:r>
            <a:endParaRPr sz="160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4051" y="3521234"/>
            <a:ext cx="632359" cy="259332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10">
                <a:latin typeface="Calibri"/>
                <a:cs typeface="Calibri"/>
              </a:rPr>
              <a:t>8.001%</a:t>
            </a:r>
            <a:endParaRPr sz="160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699" y="3018243"/>
            <a:ext cx="3884063" cy="184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736" y="712771"/>
            <a:ext cx="867221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pc="-15"/>
              <a:t>Zipf </a:t>
            </a:r>
            <a:r>
              <a:rPr spc="-10"/>
              <a:t>distributed</a:t>
            </a:r>
            <a:r>
              <a:rPr spc="-70"/>
              <a:t> </a:t>
            </a:r>
            <a:r>
              <a:rPr spc="-25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0736" y="1813610"/>
            <a:ext cx="5174655" cy="34608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85136" indent="-173048">
              <a:spcBef>
                <a:spcPts val="100"/>
              </a:spcBef>
              <a:buFont typeface="Arial"/>
              <a:buChar char="•"/>
              <a:tabLst>
                <a:tab pos="185772" algn="l"/>
              </a:tabLst>
            </a:pPr>
            <a:r>
              <a:rPr sz="2104" spc="-15">
                <a:latin typeface="Calibri"/>
                <a:cs typeface="Calibri"/>
              </a:rPr>
              <a:t>Roughly </a:t>
            </a:r>
            <a:r>
              <a:rPr sz="2104" spc="-5">
                <a:latin typeface="Calibri"/>
                <a:cs typeface="Calibri"/>
              </a:rPr>
              <a:t>half of </a:t>
            </a:r>
            <a:r>
              <a:rPr sz="2104">
                <a:latin typeface="Calibri"/>
                <a:cs typeface="Calibri"/>
              </a:rPr>
              <a:t>the </a:t>
            </a:r>
            <a:r>
              <a:rPr sz="2104" spc="-10">
                <a:latin typeface="Calibri"/>
                <a:cs typeface="Calibri"/>
              </a:rPr>
              <a:t>search </a:t>
            </a:r>
            <a:r>
              <a:rPr sz="2104" spc="-5">
                <a:latin typeface="Calibri"/>
                <a:cs typeface="Calibri"/>
              </a:rPr>
              <a:t>queries </a:t>
            </a:r>
            <a:r>
              <a:rPr sz="2104" spc="-10">
                <a:latin typeface="Calibri"/>
                <a:cs typeface="Calibri"/>
              </a:rPr>
              <a:t>are</a:t>
            </a:r>
            <a:r>
              <a:rPr sz="2104" spc="40">
                <a:latin typeface="Calibri"/>
                <a:cs typeface="Calibri"/>
              </a:rPr>
              <a:t> </a:t>
            </a:r>
            <a:r>
              <a:rPr sz="2104" spc="-5">
                <a:latin typeface="Calibri"/>
                <a:cs typeface="Calibri"/>
              </a:rPr>
              <a:t>unique.</a:t>
            </a:r>
            <a:endParaRPr sz="210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4045" y="4893211"/>
            <a:ext cx="2127372" cy="198177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202">
                <a:latin typeface="Calibri"/>
                <a:cs typeface="Calibri"/>
              </a:rPr>
              <a:t>Queries </a:t>
            </a:r>
            <a:r>
              <a:rPr sz="1202" spc="-5">
                <a:latin typeface="Calibri"/>
                <a:cs typeface="Calibri"/>
              </a:rPr>
              <a:t>sorted </a:t>
            </a:r>
            <a:r>
              <a:rPr sz="1202">
                <a:latin typeface="Calibri"/>
                <a:cs typeface="Calibri"/>
              </a:rPr>
              <a:t>in </a:t>
            </a:r>
            <a:r>
              <a:rPr sz="1202" spc="-5">
                <a:latin typeface="Calibri"/>
                <a:cs typeface="Calibri"/>
              </a:rPr>
              <a:t>frequency</a:t>
            </a:r>
            <a:r>
              <a:rPr sz="1202" spc="-95">
                <a:latin typeface="Calibri"/>
                <a:cs typeface="Calibri"/>
              </a:rPr>
              <a:t> </a:t>
            </a:r>
            <a:r>
              <a:rPr sz="1202" spc="-5">
                <a:latin typeface="Calibri"/>
                <a:cs typeface="Calibri"/>
              </a:rPr>
              <a:t>order</a:t>
            </a:r>
            <a:endParaRPr sz="1202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4974" y="3137620"/>
            <a:ext cx="3722520" cy="1302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3924973" y="3137620"/>
            <a:ext cx="3722902" cy="1302888"/>
          </a:xfrm>
          <a:custGeom>
            <a:avLst/>
            <a:gdLst/>
            <a:ahLst/>
            <a:cxnLst/>
            <a:rect l="l" t="t" r="r" b="b"/>
            <a:pathLst>
              <a:path w="3716020" h="1300479">
                <a:moveTo>
                  <a:pt x="1405254" y="65531"/>
                </a:moveTo>
                <a:lnTo>
                  <a:pt x="1410404" y="40022"/>
                </a:lnTo>
                <a:lnTo>
                  <a:pt x="1424447" y="19192"/>
                </a:lnTo>
                <a:lnTo>
                  <a:pt x="1445277" y="5149"/>
                </a:lnTo>
                <a:lnTo>
                  <a:pt x="1470787" y="0"/>
                </a:lnTo>
                <a:lnTo>
                  <a:pt x="1790318" y="0"/>
                </a:lnTo>
                <a:lnTo>
                  <a:pt x="2367915" y="0"/>
                </a:lnTo>
                <a:lnTo>
                  <a:pt x="3650106" y="0"/>
                </a:lnTo>
                <a:lnTo>
                  <a:pt x="3675616" y="5149"/>
                </a:lnTo>
                <a:lnTo>
                  <a:pt x="3696446" y="19192"/>
                </a:lnTo>
                <a:lnTo>
                  <a:pt x="3710489" y="40022"/>
                </a:lnTo>
                <a:lnTo>
                  <a:pt x="3715639" y="65531"/>
                </a:lnTo>
                <a:lnTo>
                  <a:pt x="3715639" y="229362"/>
                </a:lnTo>
                <a:lnTo>
                  <a:pt x="3715639" y="327659"/>
                </a:lnTo>
                <a:lnTo>
                  <a:pt x="3710489" y="353169"/>
                </a:lnTo>
                <a:lnTo>
                  <a:pt x="3696446" y="373999"/>
                </a:lnTo>
                <a:lnTo>
                  <a:pt x="3675616" y="388042"/>
                </a:lnTo>
                <a:lnTo>
                  <a:pt x="3650106" y="393191"/>
                </a:lnTo>
                <a:lnTo>
                  <a:pt x="2367915" y="393191"/>
                </a:lnTo>
                <a:lnTo>
                  <a:pt x="0" y="1300352"/>
                </a:lnTo>
                <a:lnTo>
                  <a:pt x="1790318" y="393191"/>
                </a:lnTo>
                <a:lnTo>
                  <a:pt x="1470787" y="393191"/>
                </a:lnTo>
                <a:lnTo>
                  <a:pt x="1445277" y="388042"/>
                </a:lnTo>
                <a:lnTo>
                  <a:pt x="1424447" y="373999"/>
                </a:lnTo>
                <a:lnTo>
                  <a:pt x="1410404" y="353169"/>
                </a:lnTo>
                <a:lnTo>
                  <a:pt x="1405254" y="327659"/>
                </a:lnTo>
                <a:lnTo>
                  <a:pt x="1405254" y="229362"/>
                </a:lnTo>
                <a:lnTo>
                  <a:pt x="1405254" y="65531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6059091" y="3688803"/>
            <a:ext cx="3090796" cy="987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6059090" y="3688803"/>
            <a:ext cx="3091179" cy="987344"/>
          </a:xfrm>
          <a:custGeom>
            <a:avLst/>
            <a:gdLst/>
            <a:ahLst/>
            <a:cxnLst/>
            <a:rect l="l" t="t" r="r" b="b"/>
            <a:pathLst>
              <a:path w="3085465" h="985520">
                <a:moveTo>
                  <a:pt x="829563" y="65532"/>
                </a:moveTo>
                <a:lnTo>
                  <a:pt x="834713" y="40022"/>
                </a:lnTo>
                <a:lnTo>
                  <a:pt x="848756" y="19192"/>
                </a:lnTo>
                <a:lnTo>
                  <a:pt x="869586" y="5149"/>
                </a:lnTo>
                <a:lnTo>
                  <a:pt x="895095" y="0"/>
                </a:lnTo>
                <a:lnTo>
                  <a:pt x="1205483" y="0"/>
                </a:lnTo>
                <a:lnTo>
                  <a:pt x="1769364" y="0"/>
                </a:lnTo>
                <a:lnTo>
                  <a:pt x="3019552" y="0"/>
                </a:lnTo>
                <a:lnTo>
                  <a:pt x="3045061" y="5149"/>
                </a:lnTo>
                <a:lnTo>
                  <a:pt x="3065891" y="19192"/>
                </a:lnTo>
                <a:lnTo>
                  <a:pt x="3079934" y="40022"/>
                </a:lnTo>
                <a:lnTo>
                  <a:pt x="3085083" y="65532"/>
                </a:lnTo>
                <a:lnTo>
                  <a:pt x="3085083" y="229362"/>
                </a:lnTo>
                <a:lnTo>
                  <a:pt x="3085083" y="327660"/>
                </a:lnTo>
                <a:lnTo>
                  <a:pt x="3079934" y="353169"/>
                </a:lnTo>
                <a:lnTo>
                  <a:pt x="3065891" y="373999"/>
                </a:lnTo>
                <a:lnTo>
                  <a:pt x="3045061" y="388042"/>
                </a:lnTo>
                <a:lnTo>
                  <a:pt x="3019552" y="393192"/>
                </a:lnTo>
                <a:lnTo>
                  <a:pt x="1769364" y="393192"/>
                </a:lnTo>
                <a:lnTo>
                  <a:pt x="0" y="985520"/>
                </a:lnTo>
                <a:lnTo>
                  <a:pt x="1205483" y="393192"/>
                </a:lnTo>
                <a:lnTo>
                  <a:pt x="895095" y="393192"/>
                </a:lnTo>
                <a:lnTo>
                  <a:pt x="869586" y="388042"/>
                </a:lnTo>
                <a:lnTo>
                  <a:pt x="848756" y="373999"/>
                </a:lnTo>
                <a:lnTo>
                  <a:pt x="834713" y="353169"/>
                </a:lnTo>
                <a:lnTo>
                  <a:pt x="829563" y="327660"/>
                </a:lnTo>
                <a:lnTo>
                  <a:pt x="829563" y="229362"/>
                </a:lnTo>
                <a:lnTo>
                  <a:pt x="829563" y="6553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5446197" y="3187750"/>
            <a:ext cx="3595666" cy="821938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20">
                <a:latin typeface="Calibri"/>
                <a:cs typeface="Calibri"/>
              </a:rPr>
              <a:t>way </a:t>
            </a:r>
            <a:r>
              <a:rPr sz="1603" spc="-10">
                <a:latin typeface="Calibri"/>
                <a:cs typeface="Calibri"/>
              </a:rPr>
              <a:t>enough </a:t>
            </a:r>
            <a:r>
              <a:rPr sz="1603" spc="-15">
                <a:latin typeface="Calibri"/>
                <a:cs typeface="Calibri"/>
              </a:rPr>
              <a:t>data </a:t>
            </a:r>
            <a:r>
              <a:rPr sz="1603" spc="-10">
                <a:latin typeface="Calibri"/>
                <a:cs typeface="Calibri"/>
              </a:rPr>
              <a:t>to</a:t>
            </a:r>
            <a:r>
              <a:rPr sz="1603" spc="25">
                <a:latin typeface="Calibri"/>
                <a:cs typeface="Calibri"/>
              </a:rPr>
              <a:t> </a:t>
            </a:r>
            <a:r>
              <a:rPr sz="1603" spc="-10">
                <a:latin typeface="Calibri"/>
                <a:cs typeface="Calibri"/>
              </a:rPr>
              <a:t>train</a:t>
            </a:r>
            <a:endParaRPr sz="1603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954">
              <a:latin typeface="Calibri"/>
              <a:cs typeface="Calibri"/>
            </a:endParaRPr>
          </a:p>
          <a:p>
            <a:pPr marL="1565068"/>
            <a:r>
              <a:rPr sz="1603" spc="-10">
                <a:latin typeface="Calibri"/>
                <a:cs typeface="Calibri"/>
              </a:rPr>
              <a:t>not </a:t>
            </a:r>
            <a:r>
              <a:rPr sz="1603" spc="-5">
                <a:latin typeface="Calibri"/>
                <a:cs typeface="Calibri"/>
              </a:rPr>
              <a:t>enough </a:t>
            </a:r>
            <a:r>
              <a:rPr sz="1603" spc="-15">
                <a:latin typeface="Calibri"/>
                <a:cs typeface="Calibri"/>
              </a:rPr>
              <a:t>data </a:t>
            </a:r>
            <a:r>
              <a:rPr sz="1603" spc="-10">
                <a:latin typeface="Calibri"/>
                <a:cs typeface="Calibri"/>
              </a:rPr>
              <a:t>to train</a:t>
            </a:r>
            <a:endParaRPr sz="160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750" y="451414"/>
            <a:ext cx="905321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/>
              <a:t>D</a:t>
            </a:r>
            <a:r>
              <a:rPr err="1"/>
              <a:t>oubling</a:t>
            </a:r>
            <a:r>
              <a:t> the </a:t>
            </a:r>
            <a:r>
              <a:rPr spc="-25"/>
              <a:t>size </a:t>
            </a:r>
            <a:r>
              <a:rPr spc="-5"/>
              <a:t>of </a:t>
            </a:r>
            <a:r>
              <a:t>the </a:t>
            </a:r>
            <a:r>
              <a:rPr spc="-10"/>
              <a:t>training</a:t>
            </a:r>
            <a:r>
              <a:rPr spc="-60"/>
              <a:t> </a:t>
            </a:r>
            <a:r>
              <a:rPr spc="-1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3296123" y="2012423"/>
            <a:ext cx="1825905" cy="86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3345332" y="3631891"/>
            <a:ext cx="3618032" cy="1731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3299104" y="2826401"/>
            <a:ext cx="3860315" cy="76341"/>
          </a:xfrm>
          <a:custGeom>
            <a:avLst/>
            <a:gdLst/>
            <a:ahLst/>
            <a:cxnLst/>
            <a:rect l="l" t="t" r="r" b="b"/>
            <a:pathLst>
              <a:path w="3853179" h="76200">
                <a:moveTo>
                  <a:pt x="3840377" y="31750"/>
                </a:moveTo>
                <a:lnTo>
                  <a:pt x="3789172" y="31750"/>
                </a:lnTo>
                <a:lnTo>
                  <a:pt x="3789172" y="44450"/>
                </a:lnTo>
                <a:lnTo>
                  <a:pt x="3776493" y="44489"/>
                </a:lnTo>
                <a:lnTo>
                  <a:pt x="3776599" y="76200"/>
                </a:lnTo>
                <a:lnTo>
                  <a:pt x="3852672" y="37846"/>
                </a:lnTo>
                <a:lnTo>
                  <a:pt x="3840377" y="31750"/>
                </a:lnTo>
                <a:close/>
              </a:path>
              <a:path w="3853179" h="76200">
                <a:moveTo>
                  <a:pt x="3776450" y="31790"/>
                </a:moveTo>
                <a:lnTo>
                  <a:pt x="0" y="43687"/>
                </a:lnTo>
                <a:lnTo>
                  <a:pt x="0" y="56387"/>
                </a:lnTo>
                <a:lnTo>
                  <a:pt x="3776493" y="44489"/>
                </a:lnTo>
                <a:lnTo>
                  <a:pt x="3776450" y="31790"/>
                </a:lnTo>
                <a:close/>
              </a:path>
              <a:path w="3853179" h="76200">
                <a:moveTo>
                  <a:pt x="3789172" y="31750"/>
                </a:moveTo>
                <a:lnTo>
                  <a:pt x="3776450" y="31790"/>
                </a:lnTo>
                <a:lnTo>
                  <a:pt x="3776493" y="44489"/>
                </a:lnTo>
                <a:lnTo>
                  <a:pt x="3789172" y="44450"/>
                </a:lnTo>
                <a:lnTo>
                  <a:pt x="3789172" y="31750"/>
                </a:lnTo>
                <a:close/>
              </a:path>
              <a:path w="3853179" h="76200">
                <a:moveTo>
                  <a:pt x="3776344" y="0"/>
                </a:moveTo>
                <a:lnTo>
                  <a:pt x="3776450" y="31790"/>
                </a:lnTo>
                <a:lnTo>
                  <a:pt x="3840377" y="31750"/>
                </a:lnTo>
                <a:lnTo>
                  <a:pt x="377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3341855" y="5318176"/>
            <a:ext cx="3860315" cy="76341"/>
          </a:xfrm>
          <a:custGeom>
            <a:avLst/>
            <a:gdLst/>
            <a:ahLst/>
            <a:cxnLst/>
            <a:rect l="l" t="t" r="r" b="b"/>
            <a:pathLst>
              <a:path w="3853179" h="76200">
                <a:moveTo>
                  <a:pt x="3840377" y="31749"/>
                </a:moveTo>
                <a:lnTo>
                  <a:pt x="3789172" y="31749"/>
                </a:lnTo>
                <a:lnTo>
                  <a:pt x="3789172" y="44449"/>
                </a:lnTo>
                <a:lnTo>
                  <a:pt x="3776493" y="44489"/>
                </a:lnTo>
                <a:lnTo>
                  <a:pt x="3776599" y="76199"/>
                </a:lnTo>
                <a:lnTo>
                  <a:pt x="3852672" y="37845"/>
                </a:lnTo>
                <a:lnTo>
                  <a:pt x="3840377" y="31749"/>
                </a:lnTo>
                <a:close/>
              </a:path>
              <a:path w="3853179" h="76200">
                <a:moveTo>
                  <a:pt x="3776450" y="31790"/>
                </a:moveTo>
                <a:lnTo>
                  <a:pt x="0" y="43687"/>
                </a:lnTo>
                <a:lnTo>
                  <a:pt x="0" y="56387"/>
                </a:lnTo>
                <a:lnTo>
                  <a:pt x="3776493" y="44489"/>
                </a:lnTo>
                <a:lnTo>
                  <a:pt x="3776450" y="31790"/>
                </a:lnTo>
                <a:close/>
              </a:path>
              <a:path w="3853179" h="76200">
                <a:moveTo>
                  <a:pt x="3789172" y="31749"/>
                </a:moveTo>
                <a:lnTo>
                  <a:pt x="3776450" y="31790"/>
                </a:lnTo>
                <a:lnTo>
                  <a:pt x="3776493" y="44489"/>
                </a:lnTo>
                <a:lnTo>
                  <a:pt x="3789172" y="44449"/>
                </a:lnTo>
                <a:lnTo>
                  <a:pt x="3789172" y="31749"/>
                </a:lnTo>
                <a:close/>
              </a:path>
              <a:path w="3853179" h="76200">
                <a:moveTo>
                  <a:pt x="3776345" y="0"/>
                </a:moveTo>
                <a:lnTo>
                  <a:pt x="3776450" y="31790"/>
                </a:lnTo>
                <a:lnTo>
                  <a:pt x="3840377" y="31749"/>
                </a:lnTo>
                <a:lnTo>
                  <a:pt x="3776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2401334" y="2438334"/>
            <a:ext cx="622942" cy="2337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2401333" y="2438334"/>
            <a:ext cx="623452" cy="2337947"/>
          </a:xfrm>
          <a:custGeom>
            <a:avLst/>
            <a:gdLst/>
            <a:ahLst/>
            <a:cxnLst/>
            <a:rect l="l" t="t" r="r" b="b"/>
            <a:pathLst>
              <a:path w="622300" h="2333625">
                <a:moveTo>
                  <a:pt x="621791" y="0"/>
                </a:moveTo>
                <a:lnTo>
                  <a:pt x="272034" y="0"/>
                </a:lnTo>
                <a:lnTo>
                  <a:pt x="223135" y="4382"/>
                </a:lnTo>
                <a:lnTo>
                  <a:pt x="177112" y="17019"/>
                </a:lnTo>
                <a:lnTo>
                  <a:pt x="134732" y="37140"/>
                </a:lnTo>
                <a:lnTo>
                  <a:pt x="96765" y="63978"/>
                </a:lnTo>
                <a:lnTo>
                  <a:pt x="63978" y="96765"/>
                </a:lnTo>
                <a:lnTo>
                  <a:pt x="37140" y="134732"/>
                </a:lnTo>
                <a:lnTo>
                  <a:pt x="17019" y="177112"/>
                </a:lnTo>
                <a:lnTo>
                  <a:pt x="4382" y="223135"/>
                </a:lnTo>
                <a:lnTo>
                  <a:pt x="0" y="272034"/>
                </a:lnTo>
                <a:lnTo>
                  <a:pt x="0" y="1983486"/>
                </a:lnTo>
                <a:lnTo>
                  <a:pt x="4382" y="2032384"/>
                </a:lnTo>
                <a:lnTo>
                  <a:pt x="17019" y="2078407"/>
                </a:lnTo>
                <a:lnTo>
                  <a:pt x="37140" y="2120787"/>
                </a:lnTo>
                <a:lnTo>
                  <a:pt x="63978" y="2158754"/>
                </a:lnTo>
                <a:lnTo>
                  <a:pt x="96765" y="2191541"/>
                </a:lnTo>
                <a:lnTo>
                  <a:pt x="134732" y="2218379"/>
                </a:lnTo>
                <a:lnTo>
                  <a:pt x="177112" y="2238500"/>
                </a:lnTo>
                <a:lnTo>
                  <a:pt x="223135" y="2251137"/>
                </a:lnTo>
                <a:lnTo>
                  <a:pt x="272034" y="2255520"/>
                </a:lnTo>
                <a:lnTo>
                  <a:pt x="466344" y="2255520"/>
                </a:lnTo>
                <a:lnTo>
                  <a:pt x="466344" y="2333244"/>
                </a:lnTo>
                <a:lnTo>
                  <a:pt x="621791" y="2177796"/>
                </a:lnTo>
                <a:lnTo>
                  <a:pt x="466344" y="2022348"/>
                </a:lnTo>
                <a:lnTo>
                  <a:pt x="466344" y="2100072"/>
                </a:lnTo>
                <a:lnTo>
                  <a:pt x="272034" y="2100072"/>
                </a:lnTo>
                <a:lnTo>
                  <a:pt x="226653" y="2090910"/>
                </a:lnTo>
                <a:lnTo>
                  <a:pt x="189595" y="2065924"/>
                </a:lnTo>
                <a:lnTo>
                  <a:pt x="164609" y="2028866"/>
                </a:lnTo>
                <a:lnTo>
                  <a:pt x="155447" y="1983486"/>
                </a:lnTo>
                <a:lnTo>
                  <a:pt x="155447" y="272034"/>
                </a:lnTo>
                <a:lnTo>
                  <a:pt x="164609" y="226653"/>
                </a:lnTo>
                <a:lnTo>
                  <a:pt x="189595" y="189595"/>
                </a:lnTo>
                <a:lnTo>
                  <a:pt x="226653" y="164609"/>
                </a:lnTo>
                <a:lnTo>
                  <a:pt x="272034" y="155448"/>
                </a:lnTo>
                <a:lnTo>
                  <a:pt x="621791" y="155448"/>
                </a:lnTo>
                <a:lnTo>
                  <a:pt x="621791" y="0"/>
                </a:lnTo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 txBox="1"/>
          <p:nvPr/>
        </p:nvSpPr>
        <p:spPr>
          <a:xfrm>
            <a:off x="2701608" y="3440693"/>
            <a:ext cx="241111" cy="30027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803" spc="-5">
                <a:latin typeface="Calibri"/>
                <a:cs typeface="Calibri"/>
              </a:rPr>
              <a:t>2x</a:t>
            </a:r>
            <a:endParaRPr sz="180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4978" y="2041362"/>
            <a:ext cx="0" cy="2558063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2552954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  <a:prstDash val="sysDot"/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1" name="object 11"/>
          <p:cNvSpPr/>
          <p:nvPr/>
        </p:nvSpPr>
        <p:spPr>
          <a:xfrm>
            <a:off x="5476352" y="4403355"/>
            <a:ext cx="0" cy="1039511"/>
          </a:xfrm>
          <a:custGeom>
            <a:avLst/>
            <a:gdLst/>
            <a:ahLst/>
            <a:cxnLst/>
            <a:rect l="l" t="t" r="r" b="b"/>
            <a:pathLst>
              <a:path h="1037589">
                <a:moveTo>
                  <a:pt x="0" y="0"/>
                </a:moveTo>
                <a:lnTo>
                  <a:pt x="0" y="1037208"/>
                </a:lnTo>
              </a:path>
            </a:pathLst>
          </a:custGeom>
          <a:ln w="6096">
            <a:solidFill>
              <a:srgbClr val="5B9BD4"/>
            </a:solidFill>
            <a:prstDash val="sysDot"/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2" name="object 12"/>
          <p:cNvSpPr/>
          <p:nvPr/>
        </p:nvSpPr>
        <p:spPr>
          <a:xfrm>
            <a:off x="4349558" y="4414425"/>
            <a:ext cx="1126668" cy="82067"/>
          </a:xfrm>
          <a:custGeom>
            <a:avLst/>
            <a:gdLst/>
            <a:ahLst/>
            <a:cxnLst/>
            <a:rect l="l" t="t" r="r" b="b"/>
            <a:pathLst>
              <a:path w="1124585" h="81914">
                <a:moveTo>
                  <a:pt x="75945" y="5334"/>
                </a:moveTo>
                <a:lnTo>
                  <a:pt x="0" y="43815"/>
                </a:lnTo>
                <a:lnTo>
                  <a:pt x="76453" y="81534"/>
                </a:lnTo>
                <a:lnTo>
                  <a:pt x="76242" y="49784"/>
                </a:lnTo>
                <a:lnTo>
                  <a:pt x="63500" y="49784"/>
                </a:lnTo>
                <a:lnTo>
                  <a:pt x="63500" y="37084"/>
                </a:lnTo>
                <a:lnTo>
                  <a:pt x="76157" y="37016"/>
                </a:lnTo>
                <a:lnTo>
                  <a:pt x="75945" y="5334"/>
                </a:lnTo>
                <a:close/>
              </a:path>
              <a:path w="1124585" h="81914">
                <a:moveTo>
                  <a:pt x="1112379" y="31750"/>
                </a:moveTo>
                <a:lnTo>
                  <a:pt x="1060957" y="31750"/>
                </a:lnTo>
                <a:lnTo>
                  <a:pt x="1060957" y="44450"/>
                </a:lnTo>
                <a:lnTo>
                  <a:pt x="1048353" y="44517"/>
                </a:lnTo>
                <a:lnTo>
                  <a:pt x="1048512" y="76200"/>
                </a:lnTo>
                <a:lnTo>
                  <a:pt x="1124457" y="37718"/>
                </a:lnTo>
                <a:lnTo>
                  <a:pt x="1112379" y="31750"/>
                </a:lnTo>
                <a:close/>
              </a:path>
              <a:path w="1124585" h="81914">
                <a:moveTo>
                  <a:pt x="76157" y="37016"/>
                </a:moveTo>
                <a:lnTo>
                  <a:pt x="63500" y="37084"/>
                </a:lnTo>
                <a:lnTo>
                  <a:pt x="63500" y="49784"/>
                </a:lnTo>
                <a:lnTo>
                  <a:pt x="76241" y="49715"/>
                </a:lnTo>
                <a:lnTo>
                  <a:pt x="76157" y="37016"/>
                </a:lnTo>
                <a:close/>
              </a:path>
              <a:path w="1124585" h="81914">
                <a:moveTo>
                  <a:pt x="76241" y="49715"/>
                </a:moveTo>
                <a:lnTo>
                  <a:pt x="63500" y="49784"/>
                </a:lnTo>
                <a:lnTo>
                  <a:pt x="76242" y="49784"/>
                </a:lnTo>
                <a:close/>
              </a:path>
              <a:path w="1124585" h="81914">
                <a:moveTo>
                  <a:pt x="1048290" y="31817"/>
                </a:moveTo>
                <a:lnTo>
                  <a:pt x="76157" y="37016"/>
                </a:lnTo>
                <a:lnTo>
                  <a:pt x="76241" y="49715"/>
                </a:lnTo>
                <a:lnTo>
                  <a:pt x="1048353" y="44517"/>
                </a:lnTo>
                <a:lnTo>
                  <a:pt x="1048290" y="31817"/>
                </a:lnTo>
                <a:close/>
              </a:path>
              <a:path w="1124585" h="81914">
                <a:moveTo>
                  <a:pt x="1060957" y="31750"/>
                </a:moveTo>
                <a:lnTo>
                  <a:pt x="1048290" y="31817"/>
                </a:lnTo>
                <a:lnTo>
                  <a:pt x="1048353" y="44517"/>
                </a:lnTo>
                <a:lnTo>
                  <a:pt x="1060957" y="44450"/>
                </a:lnTo>
                <a:lnTo>
                  <a:pt x="1060957" y="31750"/>
                </a:lnTo>
                <a:close/>
              </a:path>
              <a:path w="1124585" h="81914">
                <a:moveTo>
                  <a:pt x="1048130" y="0"/>
                </a:moveTo>
                <a:lnTo>
                  <a:pt x="1048290" y="31817"/>
                </a:lnTo>
                <a:lnTo>
                  <a:pt x="1112379" y="31750"/>
                </a:lnTo>
                <a:lnTo>
                  <a:pt x="104813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4472A0CB-55F0-402C-92E9-D83258EA9045}"/>
              </a:ext>
            </a:extLst>
          </p:cNvPr>
          <p:cNvSpPr/>
          <p:nvPr/>
        </p:nvSpPr>
        <p:spPr>
          <a:xfrm>
            <a:off x="7165769" y="1363533"/>
            <a:ext cx="5819458" cy="228994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err="1">
                <a:solidFill>
                  <a:srgbClr val="C00000"/>
                </a:solidFill>
              </a:rPr>
              <a:t>Average</a:t>
            </a:r>
            <a:r>
              <a:rPr lang="fr-FR" sz="2000" b="1">
                <a:solidFill>
                  <a:srgbClr val="C00000"/>
                </a:solidFill>
              </a:rPr>
              <a:t> </a:t>
            </a:r>
            <a:r>
              <a:rPr lang="fr-FR" sz="2000" b="1" err="1">
                <a:solidFill>
                  <a:srgbClr val="C00000"/>
                </a:solidFill>
              </a:rPr>
              <a:t>error</a:t>
            </a:r>
            <a:r>
              <a:rPr lang="fr-FR" sz="2000" b="1">
                <a:solidFill>
                  <a:srgbClr val="C00000"/>
                </a:solidFill>
              </a:rPr>
              <a:t> </a:t>
            </a:r>
            <a:r>
              <a:rPr lang="fr-FR" sz="2000">
                <a:solidFill>
                  <a:srgbClr val="C00000"/>
                </a:solidFill>
              </a:rPr>
              <a:t>not </a:t>
            </a:r>
            <a:r>
              <a:rPr lang="fr-FR" sz="2000" err="1">
                <a:solidFill>
                  <a:srgbClr val="C00000"/>
                </a:solidFill>
              </a:rPr>
              <a:t>much</a:t>
            </a:r>
            <a:r>
              <a:rPr lang="fr-FR" sz="2000">
                <a:solidFill>
                  <a:srgbClr val="C00000"/>
                </a:solidFill>
              </a:rPr>
              <a:t> </a:t>
            </a:r>
            <a:r>
              <a:rPr lang="fr-FR" sz="2000" err="1">
                <a:solidFill>
                  <a:srgbClr val="C00000"/>
                </a:solidFill>
              </a:rPr>
              <a:t>improved</a:t>
            </a:r>
            <a:r>
              <a:rPr lang="fr-FR" sz="200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fr-FR" sz="2000"/>
              <a:t>Most </a:t>
            </a:r>
            <a:r>
              <a:rPr lang="fr-FR" sz="2000" err="1"/>
              <a:t>examples</a:t>
            </a:r>
            <a:r>
              <a:rPr lang="fr-FR" sz="2000"/>
              <a:t> in the test set are </a:t>
            </a:r>
            <a:r>
              <a:rPr lang="fr-FR" sz="2000" err="1"/>
              <a:t>from</a:t>
            </a:r>
            <a:r>
              <a:rPr lang="fr-FR" sz="2000"/>
              <a:t> the </a:t>
            </a:r>
            <a:r>
              <a:rPr lang="fr-FR" sz="2000" err="1"/>
              <a:t>head</a:t>
            </a:r>
            <a:r>
              <a:rPr lang="fr-FR" sz="2000"/>
              <a:t> of the distribution, and </a:t>
            </a:r>
            <a:r>
              <a:rPr lang="fr-FR" sz="2000" err="1"/>
              <a:t>already</a:t>
            </a:r>
            <a:r>
              <a:rPr lang="fr-FR" sz="2000"/>
              <a:t> </a:t>
            </a:r>
            <a:r>
              <a:rPr lang="fr-FR" sz="2000" err="1"/>
              <a:t>well</a:t>
            </a:r>
            <a:r>
              <a:rPr lang="fr-FR" sz="2000"/>
              <a:t> </a:t>
            </a:r>
            <a:r>
              <a:rPr lang="fr-FR" sz="2000" err="1"/>
              <a:t>predicted</a:t>
            </a:r>
            <a:r>
              <a:rPr lang="fr-FR" sz="2000"/>
              <a:t>.</a:t>
            </a:r>
            <a:endParaRPr lang="en-US" sz="2000"/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4F71EB7C-D6B7-4A00-9DFA-130B283A8BEB}"/>
              </a:ext>
            </a:extLst>
          </p:cNvPr>
          <p:cNvSpPr/>
          <p:nvPr/>
        </p:nvSpPr>
        <p:spPr>
          <a:xfrm>
            <a:off x="7300173" y="4775899"/>
            <a:ext cx="5202977" cy="1859851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>
                <a:solidFill>
                  <a:srgbClr val="C00000"/>
                </a:solidFill>
              </a:rPr>
              <a:t>Proportion of distinct </a:t>
            </a:r>
            <a:r>
              <a:rPr lang="fr-FR" sz="2000" b="1" err="1">
                <a:solidFill>
                  <a:srgbClr val="C00000"/>
                </a:solidFill>
              </a:rPr>
              <a:t>querries</a:t>
            </a:r>
            <a:r>
              <a:rPr lang="fr-FR" sz="2000" b="1">
                <a:solidFill>
                  <a:srgbClr val="C00000"/>
                </a:solidFill>
              </a:rPr>
              <a:t> </a:t>
            </a:r>
            <a:r>
              <a:rPr lang="fr-FR" sz="2000" err="1"/>
              <a:t>we</a:t>
            </a:r>
            <a:r>
              <a:rPr lang="fr-FR" sz="2000"/>
              <a:t> </a:t>
            </a:r>
            <a:r>
              <a:rPr lang="fr-FR" sz="2000" err="1"/>
              <a:t>learn</a:t>
            </a:r>
            <a:r>
              <a:rPr lang="fr-FR" sz="2000"/>
              <a:t> to </a:t>
            </a:r>
            <a:r>
              <a:rPr lang="fr-FR" sz="2000" err="1"/>
              <a:t>answer</a:t>
            </a:r>
            <a:r>
              <a:rPr lang="fr-FR" sz="2000"/>
              <a:t> </a:t>
            </a:r>
            <a:r>
              <a:rPr lang="fr-FR" sz="2000" err="1"/>
              <a:t>correctly</a:t>
            </a:r>
            <a:r>
              <a:rPr lang="fr-FR" sz="2000"/>
              <a:t> </a:t>
            </a:r>
            <a:r>
              <a:rPr lang="fr-FR" sz="2000" err="1"/>
              <a:t>increased</a:t>
            </a:r>
            <a:r>
              <a:rPr lang="fr-FR" sz="2000"/>
              <a:t> a lot!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850" y="1310639"/>
            <a:ext cx="112649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600" b="1" spc="-15" dirty="0" err="1">
                <a:latin typeface="Verdana"/>
                <a:cs typeface="Verdana"/>
              </a:rPr>
              <a:t>Teachers</a:t>
            </a:r>
            <a:endParaRPr sz="3600" dirty="0">
              <a:latin typeface="Verdana"/>
              <a:cs typeface="Verdana"/>
            </a:endParaRPr>
          </a:p>
        </p:txBody>
      </p:sp>
      <p:pic>
        <p:nvPicPr>
          <p:cNvPr id="6" name="Image 5" descr="Une image contenant homme, personne, mur, intérieur&#10;&#10;Description générée automatiquement">
            <a:extLst>
              <a:ext uri="{FF2B5EF4-FFF2-40B4-BE49-F238E27FC236}">
                <a16:creationId xmlns:a16="http://schemas.microsoft.com/office/drawing/2014/main" id="{5E1FEC67-AF89-4982-9437-FA3902314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84" y="2752378"/>
            <a:ext cx="2003037" cy="20030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EA9018F-5CBB-421A-A0D0-48FB6383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87" y="2752378"/>
            <a:ext cx="1906950" cy="2003037"/>
          </a:xfrm>
          <a:prstGeom prst="rect">
            <a:avLst/>
          </a:prstGeom>
        </p:spPr>
      </p:pic>
      <p:pic>
        <p:nvPicPr>
          <p:cNvPr id="13" name="Image 12" descr="Une image contenant personne, intérieur, verres, souriant&#10;&#10;Description générée automatiquement">
            <a:extLst>
              <a:ext uri="{FF2B5EF4-FFF2-40B4-BE49-F238E27FC236}">
                <a16:creationId xmlns:a16="http://schemas.microsoft.com/office/drawing/2014/main" id="{D70C9709-3E14-49AD-BBFE-426E54277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8" y="2752377"/>
            <a:ext cx="2003037" cy="200303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300DC74-B635-47C1-A8B5-237920D10E0C}"/>
              </a:ext>
            </a:extLst>
          </p:cNvPr>
          <p:cNvSpPr txBox="1"/>
          <p:nvPr/>
        </p:nvSpPr>
        <p:spPr>
          <a:xfrm>
            <a:off x="1104578" y="4962719"/>
            <a:ext cx="20030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David Diebold</a:t>
            </a:r>
          </a:p>
          <a:p>
            <a:r>
              <a:rPr lang="fr-FR" sz="1000" i="1" dirty="0"/>
              <a:t>Software </a:t>
            </a:r>
            <a:r>
              <a:rPr lang="fr-FR" sz="1000" i="1" dirty="0" err="1"/>
              <a:t>Development</a:t>
            </a:r>
            <a:r>
              <a:rPr lang="fr-FR" sz="1000" i="1" dirty="0"/>
              <a:t> </a:t>
            </a:r>
            <a:r>
              <a:rPr lang="fr-FR" sz="1000" i="1" dirty="0" err="1"/>
              <a:t>Engineer</a:t>
            </a:r>
            <a:endParaRPr lang="fr-FR" sz="1000" i="1" dirty="0"/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870409-7BFB-419E-9559-F38A09771026}"/>
              </a:ext>
            </a:extLst>
          </p:cNvPr>
          <p:cNvSpPr txBox="1"/>
          <p:nvPr/>
        </p:nvSpPr>
        <p:spPr>
          <a:xfrm>
            <a:off x="3806481" y="4962719"/>
            <a:ext cx="20030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Etienne Duchesne</a:t>
            </a:r>
          </a:p>
          <a:p>
            <a:r>
              <a:rPr lang="fr-FR" sz="1000" i="1" dirty="0"/>
              <a:t>PHD, Machine Learning </a:t>
            </a:r>
            <a:r>
              <a:rPr lang="fr-FR" sz="1000" i="1" dirty="0" err="1"/>
              <a:t>Engineer</a:t>
            </a:r>
            <a:endParaRPr lang="fr-FR" sz="1000" i="1" dirty="0"/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669C8A1-597F-40E6-B587-8D23A4D8E14D}"/>
              </a:ext>
            </a:extLst>
          </p:cNvPr>
          <p:cNvSpPr txBox="1"/>
          <p:nvPr/>
        </p:nvSpPr>
        <p:spPr>
          <a:xfrm>
            <a:off x="6508383" y="4962719"/>
            <a:ext cx="20030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Martin Bompaire</a:t>
            </a:r>
          </a:p>
          <a:p>
            <a:r>
              <a:rPr lang="fr-FR" sz="1000" i="1" dirty="0"/>
              <a:t>PHD, Machine Learning </a:t>
            </a:r>
            <a:r>
              <a:rPr lang="fr-FR" sz="1000" i="1" dirty="0" err="1"/>
              <a:t>Engineer</a:t>
            </a:r>
            <a:endParaRPr lang="fr-FR" sz="1000" i="1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9E5A27-73E5-4C34-8BE9-FC63EB6BD6EF}"/>
              </a:ext>
            </a:extLst>
          </p:cNvPr>
          <p:cNvSpPr txBox="1"/>
          <p:nvPr/>
        </p:nvSpPr>
        <p:spPr>
          <a:xfrm>
            <a:off x="9210285" y="4962719"/>
            <a:ext cx="20030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Alexandre Gilotte</a:t>
            </a:r>
          </a:p>
          <a:p>
            <a:r>
              <a:rPr lang="fr-FR" sz="1000" i="1" dirty="0"/>
              <a:t>PHD, </a:t>
            </a:r>
            <a:r>
              <a:rPr lang="fr-FR" sz="1000" i="1" dirty="0" err="1"/>
              <a:t>Researcher</a:t>
            </a:r>
            <a:endParaRPr lang="fr-FR" sz="1000" i="1" dirty="0"/>
          </a:p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F4D688E-38FA-44D9-BF44-61AC962B2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571" y="2752377"/>
            <a:ext cx="2020856" cy="20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38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750" y="463550"/>
            <a:ext cx="10729614" cy="751512"/>
          </a:xfrm>
          <a:prstGeom prst="rect">
            <a:avLst/>
          </a:prstGeom>
        </p:spPr>
        <p:txBody>
          <a:bodyPr vert="horz" wrap="square" lIns="0" tIns="12724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fr-FR"/>
              <a:t>The</a:t>
            </a:r>
            <a:r>
              <a:t> </a:t>
            </a:r>
            <a:r>
              <a:rPr spc="-15"/>
              <a:t>value </a:t>
            </a:r>
            <a:r>
              <a:rPr spc="-5"/>
              <a:t>of </a:t>
            </a:r>
            <a:r>
              <a:t>big </a:t>
            </a:r>
            <a:r>
              <a:rPr spc="-25"/>
              <a:t>data </a:t>
            </a:r>
            <a:r>
              <a:t>in machine</a:t>
            </a:r>
            <a:r>
              <a:rPr spc="-55"/>
              <a:t> </a:t>
            </a:r>
            <a:r>
              <a:t>learning</a:t>
            </a:r>
            <a:endParaRPr lang="fr-FR"/>
          </a:p>
        </p:txBody>
      </p:sp>
      <p:sp>
        <p:nvSpPr>
          <p:cNvPr id="3" name="object 3"/>
          <p:cNvSpPr/>
          <p:nvPr/>
        </p:nvSpPr>
        <p:spPr>
          <a:xfrm>
            <a:off x="1425749" y="5361327"/>
            <a:ext cx="1059248" cy="90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1569725" y="4420111"/>
            <a:ext cx="916092" cy="806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1338412" y="4251396"/>
            <a:ext cx="1161911" cy="989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44490" y="1911350"/>
            <a:ext cx="10315720" cy="4166083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9086" marR="72528">
              <a:lnSpc>
                <a:spcPct val="108000"/>
              </a:lnSpc>
              <a:spcBef>
                <a:spcPts val="100"/>
              </a:spcBef>
            </a:pPr>
            <a:r>
              <a:rPr spc="-5">
                <a:solidFill>
                  <a:srgbClr val="C00000"/>
                </a:solidFill>
              </a:rPr>
              <a:t>Accuracy </a:t>
            </a:r>
            <a:r>
              <a:rPr spc="-10">
                <a:solidFill>
                  <a:srgbClr val="000000"/>
                </a:solidFill>
              </a:rPr>
              <a:t>improvements </a:t>
            </a:r>
            <a:r>
              <a:rPr spc="-15">
                <a:solidFill>
                  <a:srgbClr val="000000"/>
                </a:solidFill>
              </a:rPr>
              <a:t>are </a:t>
            </a:r>
            <a:r>
              <a:rPr spc="-5">
                <a:solidFill>
                  <a:srgbClr val="C00000"/>
                </a:solidFill>
              </a:rPr>
              <a:t>subject </a:t>
            </a:r>
            <a:r>
              <a:rPr spc="-15">
                <a:solidFill>
                  <a:srgbClr val="C00000"/>
                </a:solidFill>
              </a:rPr>
              <a:t>to </a:t>
            </a:r>
            <a:r>
              <a:rPr spc="-5">
                <a:solidFill>
                  <a:srgbClr val="C00000"/>
                </a:solidFill>
              </a:rPr>
              <a:t>diminishing returns</a:t>
            </a:r>
            <a:r>
              <a:rPr spc="-5">
                <a:solidFill>
                  <a:srgbClr val="000000"/>
                </a:solidFill>
              </a:rPr>
              <a:t>.  </a:t>
            </a:r>
            <a:r>
              <a:rPr spc="-10"/>
              <a:t>Breadth </a:t>
            </a:r>
            <a:r>
              <a:rPr spc="-10">
                <a:solidFill>
                  <a:srgbClr val="000000"/>
                </a:solidFill>
              </a:rPr>
              <a:t>improvements are </a:t>
            </a:r>
            <a:r>
              <a:rPr spc="-5"/>
              <a:t>not subject </a:t>
            </a:r>
            <a:r>
              <a:rPr spc="-15"/>
              <a:t>to </a:t>
            </a:r>
            <a:r>
              <a:rPr spc="-5"/>
              <a:t>diminishing</a:t>
            </a:r>
            <a:r>
              <a:rPr spc="-45"/>
              <a:t> </a:t>
            </a:r>
            <a:r>
              <a:rPr spc="-5"/>
              <a:t>returns</a:t>
            </a:r>
            <a:r>
              <a:rPr spc="-5">
                <a:solidFill>
                  <a:srgbClr val="000000"/>
                </a:solidFill>
              </a:rPr>
              <a:t>.</a:t>
            </a:r>
          </a:p>
          <a:p>
            <a:pPr marL="6362">
              <a:spcBef>
                <a:spcPts val="25"/>
              </a:spcBef>
            </a:pPr>
            <a:endParaRPr sz="2705"/>
          </a:p>
          <a:p>
            <a:pPr marL="19086"/>
            <a:r>
              <a:rPr i="1" spc="-5">
                <a:solidFill>
                  <a:srgbClr val="000000"/>
                </a:solidFill>
              </a:rPr>
              <a:t>“</a:t>
            </a:r>
            <a:r>
              <a:rPr i="1" spc="-5">
                <a:solidFill>
                  <a:srgbClr val="C00000"/>
                </a:solidFill>
              </a:rPr>
              <a:t>How </a:t>
            </a:r>
            <a:r>
              <a:rPr i="1" spc="-10">
                <a:solidFill>
                  <a:srgbClr val="C00000"/>
                </a:solidFill>
              </a:rPr>
              <a:t>accurately </a:t>
            </a:r>
            <a:r>
              <a:rPr i="1" spc="-5">
                <a:solidFill>
                  <a:srgbClr val="000000"/>
                </a:solidFill>
              </a:rPr>
              <a:t>do </a:t>
            </a:r>
            <a:r>
              <a:rPr i="1">
                <a:solidFill>
                  <a:srgbClr val="000000"/>
                </a:solidFill>
                <a:latin typeface="Calibri"/>
                <a:cs typeface="Calibri"/>
              </a:rPr>
              <a:t>we </a:t>
            </a:r>
            <a:r>
              <a:rPr i="1" spc="-10">
                <a:solidFill>
                  <a:srgbClr val="000000"/>
                </a:solidFill>
              </a:rPr>
              <a:t>recognize </a:t>
            </a:r>
            <a:r>
              <a:rPr i="1" spc="-5">
                <a:solidFill>
                  <a:srgbClr val="000000"/>
                </a:solidFill>
              </a:rPr>
              <a:t>an object</a:t>
            </a:r>
            <a:r>
              <a:rPr i="1" spc="10"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  <a:latin typeface="Calibri"/>
                <a:cs typeface="Calibri"/>
              </a:rPr>
              <a:t>category?”</a:t>
            </a:r>
          </a:p>
          <a:p>
            <a:pPr marL="620301">
              <a:spcBef>
                <a:spcPts val="229"/>
              </a:spcBef>
            </a:pPr>
            <a:r>
              <a:rPr i="1" spc="-10">
                <a:solidFill>
                  <a:srgbClr val="000000"/>
                </a:solidFill>
              </a:rPr>
              <a:t>vs. </a:t>
            </a:r>
            <a:r>
              <a:rPr i="1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i="1">
                <a:latin typeface="Calibri"/>
                <a:cs typeface="Calibri"/>
              </a:rPr>
              <a:t>How </a:t>
            </a:r>
            <a:r>
              <a:rPr i="1" spc="-15"/>
              <a:t>many </a:t>
            </a:r>
            <a:r>
              <a:rPr i="1" spc="-5"/>
              <a:t>categories </a:t>
            </a:r>
            <a:r>
              <a:rPr i="1" spc="-5">
                <a:solidFill>
                  <a:srgbClr val="000000"/>
                </a:solidFill>
              </a:rPr>
              <a:t>do </a:t>
            </a:r>
            <a:r>
              <a:rPr i="1">
                <a:solidFill>
                  <a:srgbClr val="000000"/>
                </a:solidFill>
                <a:latin typeface="Calibri"/>
                <a:cs typeface="Calibri"/>
              </a:rPr>
              <a:t>we </a:t>
            </a:r>
            <a:r>
              <a:rPr i="1" spc="-10">
                <a:solidFill>
                  <a:srgbClr val="000000"/>
                </a:solidFill>
              </a:rPr>
              <a:t>recognize </a:t>
            </a:r>
            <a:r>
              <a:rPr i="1">
                <a:latin typeface="Calibri"/>
                <a:cs typeface="Calibri"/>
              </a:rPr>
              <a:t>well</a:t>
            </a:r>
            <a:r>
              <a:rPr i="1" spc="-5"/>
              <a:t> </a:t>
            </a:r>
            <a:r>
              <a:rPr i="1" spc="10"/>
              <a:t>enough</a:t>
            </a:r>
            <a:r>
              <a:rPr i="1" spc="10">
                <a:solidFill>
                  <a:srgbClr val="000000"/>
                </a:solidFill>
              </a:rPr>
              <a:t>?”</a:t>
            </a:r>
          </a:p>
          <a:p>
            <a:pPr marL="6362">
              <a:spcBef>
                <a:spcPts val="5"/>
              </a:spcBef>
            </a:pPr>
            <a:endParaRPr sz="2906"/>
          </a:p>
          <a:p>
            <a:pPr marL="813708">
              <a:lnSpc>
                <a:spcPts val="2359"/>
              </a:lnSpc>
            </a:pPr>
            <a:r>
              <a:rPr sz="2004">
                <a:solidFill>
                  <a:srgbClr val="000000"/>
                </a:solidFill>
                <a:latin typeface="Arial Black"/>
                <a:cs typeface="Arial Black"/>
              </a:rPr>
              <a:t>?</a:t>
            </a:r>
            <a:endParaRPr sz="2004">
              <a:latin typeface="Arial Black"/>
              <a:cs typeface="Arial Black"/>
            </a:endParaRPr>
          </a:p>
          <a:p>
            <a:pPr marL="2080395">
              <a:lnSpc>
                <a:spcPts val="2840"/>
              </a:lnSpc>
            </a:pPr>
            <a:r>
              <a:rPr spc="-5"/>
              <a:t>Should </a:t>
            </a:r>
            <a:r>
              <a:rPr spc="-20"/>
              <a:t>we </a:t>
            </a:r>
            <a:r>
              <a:rPr spc="-10"/>
              <a:t>optimize </a:t>
            </a:r>
            <a:r>
              <a:t>a </a:t>
            </a:r>
            <a:r>
              <a:rPr spc="-20"/>
              <a:t>different</a:t>
            </a:r>
            <a:r>
              <a:rPr spc="10"/>
              <a:t> </a:t>
            </a:r>
            <a:r>
              <a:rPr spc="-5"/>
              <a:t>criterion?</a:t>
            </a:r>
          </a:p>
          <a:p>
            <a:pPr marL="6362">
              <a:spcBef>
                <a:spcPts val="10"/>
              </a:spcBef>
            </a:pPr>
            <a:endParaRPr sz="2956"/>
          </a:p>
          <a:p>
            <a:pPr marL="2080395" marR="767265">
              <a:lnSpc>
                <a:spcPct val="80000"/>
              </a:lnSpc>
              <a:spcBef>
                <a:spcPts val="5"/>
              </a:spcBef>
            </a:pPr>
            <a:r>
              <a:rPr spc="-10">
                <a:solidFill>
                  <a:srgbClr val="4471C4"/>
                </a:solidFill>
              </a:rPr>
              <a:t>How </a:t>
            </a:r>
            <a:r>
              <a:rPr spc="-5">
                <a:solidFill>
                  <a:srgbClr val="4471C4"/>
                </a:solidFill>
              </a:rPr>
              <a:t>does </a:t>
            </a:r>
            <a:r>
              <a:rPr>
                <a:solidFill>
                  <a:srgbClr val="4471C4"/>
                </a:solidFill>
              </a:rPr>
              <a:t>this </a:t>
            </a:r>
            <a:r>
              <a:rPr spc="-10">
                <a:solidFill>
                  <a:srgbClr val="4471C4"/>
                </a:solidFill>
              </a:rPr>
              <a:t>helps </a:t>
            </a:r>
            <a:r>
              <a:rPr>
                <a:solidFill>
                  <a:srgbClr val="4471C4"/>
                </a:solidFill>
              </a:rPr>
              <a:t>if </a:t>
            </a:r>
            <a:r>
              <a:rPr spc="-20">
                <a:solidFill>
                  <a:srgbClr val="4471C4"/>
                </a:solidFill>
              </a:rPr>
              <a:t>average </a:t>
            </a:r>
            <a:r>
              <a:rPr spc="-5">
                <a:solidFill>
                  <a:srgbClr val="4471C4"/>
                </a:solidFill>
              </a:rPr>
              <a:t>accuracy  </a:t>
            </a:r>
            <a:r>
              <a:rPr>
                <a:solidFill>
                  <a:srgbClr val="4471C4"/>
                </a:solidFill>
              </a:rPr>
              <a:t>is </a:t>
            </a:r>
            <a:r>
              <a:rPr spc="-10">
                <a:solidFill>
                  <a:srgbClr val="4471C4"/>
                </a:solidFill>
              </a:rPr>
              <a:t>what </a:t>
            </a:r>
            <a:r>
              <a:rPr spc="-15">
                <a:solidFill>
                  <a:srgbClr val="4471C4"/>
                </a:solidFill>
              </a:rPr>
              <a:t>we care </a:t>
            </a:r>
            <a:r>
              <a:rPr>
                <a:solidFill>
                  <a:srgbClr val="4471C4"/>
                </a:solidFill>
              </a:rPr>
              <a:t>about</a:t>
            </a:r>
            <a:r>
              <a:rPr spc="-5">
                <a:solidFill>
                  <a:srgbClr val="4471C4"/>
                </a:solidFill>
              </a:rPr>
              <a:t> </a:t>
            </a:r>
            <a:r>
              <a:rPr>
                <a:solidFill>
                  <a:srgbClr val="4471C4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120" y="465322"/>
            <a:ext cx="8991600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pc="-5" err="1"/>
              <a:t>Average</a:t>
            </a:r>
            <a:r>
              <a:rPr lang="fr-FR" spc="-5"/>
              <a:t> </a:t>
            </a:r>
            <a:r>
              <a:rPr lang="fr-FR" spc="-5" err="1"/>
              <a:t>error</a:t>
            </a:r>
            <a:r>
              <a:rPr lang="fr-FR" spc="-5"/>
              <a:t> versus model usage</a:t>
            </a:r>
            <a:endParaRPr spc="-15"/>
          </a:p>
        </p:txBody>
      </p:sp>
      <p:sp>
        <p:nvSpPr>
          <p:cNvPr id="3" name="object 3"/>
          <p:cNvSpPr txBox="1"/>
          <p:nvPr/>
        </p:nvSpPr>
        <p:spPr>
          <a:xfrm>
            <a:off x="1454150" y="1911350"/>
            <a:ext cx="9296400" cy="64838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z="2400"/>
              <a:t>Is </a:t>
            </a:r>
            <a:r>
              <a:rPr lang="fr-FR" sz="2400" err="1"/>
              <a:t>average</a:t>
            </a:r>
            <a:r>
              <a:rPr lang="fr-FR" sz="2400"/>
              <a:t> </a:t>
            </a:r>
            <a:r>
              <a:rPr lang="fr-FR" sz="2400" err="1"/>
              <a:t>error</a:t>
            </a:r>
            <a:r>
              <a:rPr lang="fr-FR" sz="2400"/>
              <a:t> </a:t>
            </a:r>
            <a:r>
              <a:rPr lang="fr-FR" sz="2400" err="1"/>
              <a:t>loss</a:t>
            </a:r>
            <a:r>
              <a:rPr lang="fr-FR" sz="2400"/>
              <a:t> all </a:t>
            </a:r>
            <a:r>
              <a:rPr lang="fr-FR" sz="2400" err="1"/>
              <a:t>we</a:t>
            </a:r>
            <a:r>
              <a:rPr lang="fr-FR" sz="2400"/>
              <a:t> care about ?</a:t>
            </a:r>
          </a:p>
          <a:p>
            <a:pPr marL="12724">
              <a:spcBef>
                <a:spcPts val="100"/>
              </a:spcBef>
            </a:pPr>
            <a:endParaRPr lang="fr-FR" sz="2400"/>
          </a:p>
          <a:p>
            <a:pPr marL="12724">
              <a:spcBef>
                <a:spcPts val="100"/>
              </a:spcBef>
            </a:pPr>
            <a:r>
              <a:rPr lang="fr-FR" sz="2400"/>
              <a:t>Yes if …</a:t>
            </a:r>
          </a:p>
          <a:p>
            <a:pPr marL="812824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2400" err="1"/>
              <a:t>Loss</a:t>
            </a:r>
            <a:r>
              <a:rPr lang="fr-FR" sz="2400"/>
              <a:t> </a:t>
            </a:r>
            <a:r>
              <a:rPr lang="fr-FR" sz="2400" err="1"/>
              <a:t>function</a:t>
            </a:r>
            <a:r>
              <a:rPr lang="fr-FR" sz="2400"/>
              <a:t> </a:t>
            </a:r>
            <a:r>
              <a:rPr lang="fr-FR" sz="2400" err="1"/>
              <a:t>correctly</a:t>
            </a:r>
            <a:r>
              <a:rPr lang="fr-FR" sz="2400"/>
              <a:t> </a:t>
            </a:r>
            <a:r>
              <a:rPr lang="fr-FR" sz="2400" err="1"/>
              <a:t>describes</a:t>
            </a:r>
            <a:r>
              <a:rPr lang="fr-FR" sz="2400"/>
              <a:t> the </a:t>
            </a:r>
            <a:r>
              <a:rPr lang="fr-FR" sz="2400" err="1"/>
              <a:t>cost</a:t>
            </a:r>
            <a:r>
              <a:rPr lang="fr-FR" sz="2400"/>
              <a:t> of miss-</a:t>
            </a:r>
            <a:r>
              <a:rPr lang="fr-FR" sz="2400" err="1"/>
              <a:t>predicting</a:t>
            </a:r>
            <a:r>
              <a:rPr lang="fr-FR" sz="2400"/>
              <a:t> Y</a:t>
            </a:r>
          </a:p>
          <a:p>
            <a:pPr marL="812824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2400"/>
              <a:t>Test data are </a:t>
            </a:r>
            <a:r>
              <a:rPr lang="fr-FR" sz="2400" err="1"/>
              <a:t>i.i.d</a:t>
            </a:r>
            <a:r>
              <a:rPr lang="fr-FR" sz="2400"/>
              <a:t>. </a:t>
            </a:r>
            <a:r>
              <a:rPr lang="fr-FR" sz="2400" err="1"/>
              <a:t>from</a:t>
            </a:r>
            <a:r>
              <a:rPr lang="fr-FR" sz="2400"/>
              <a:t> the </a:t>
            </a:r>
            <a:r>
              <a:rPr lang="fr-FR" sz="2400" err="1"/>
              <a:t>same</a:t>
            </a:r>
            <a:r>
              <a:rPr lang="fr-FR" sz="2400"/>
              <a:t> distribution as the training set</a:t>
            </a:r>
          </a:p>
          <a:p>
            <a:pPr marL="12724">
              <a:spcBef>
                <a:spcPts val="100"/>
              </a:spcBef>
            </a:pPr>
            <a:endParaRPr lang="fr-FR" sz="2400"/>
          </a:p>
          <a:p>
            <a:pPr marL="469924" lvl="1">
              <a:spcBef>
                <a:spcPts val="100"/>
              </a:spcBef>
            </a:pPr>
            <a:r>
              <a:rPr lang="fr-FR" sz="2400" err="1"/>
              <a:t>Research</a:t>
            </a:r>
            <a:r>
              <a:rPr lang="fr-FR" sz="2400"/>
              <a:t> </a:t>
            </a:r>
            <a:r>
              <a:rPr lang="fr-FR" sz="2400" err="1"/>
              <a:t>papers</a:t>
            </a:r>
            <a:r>
              <a:rPr lang="fr-FR" sz="2400"/>
              <a:t>   </a:t>
            </a:r>
            <a:r>
              <a:rPr lang="fr-FR" sz="3200">
                <a:solidFill>
                  <a:srgbClr val="00B050"/>
                </a:solidFill>
              </a:rPr>
              <a:t>✓</a:t>
            </a:r>
          </a:p>
          <a:p>
            <a:pPr marL="469924" lvl="1">
              <a:spcBef>
                <a:spcPts val="100"/>
              </a:spcBef>
            </a:pPr>
            <a:r>
              <a:rPr lang="fr-FR" sz="2400" err="1"/>
              <a:t>Kaggle</a:t>
            </a:r>
            <a:r>
              <a:rPr lang="fr-FR" sz="2400"/>
              <a:t> challenges </a:t>
            </a:r>
            <a:r>
              <a:rPr lang="fr-FR" sz="3200">
                <a:solidFill>
                  <a:srgbClr val="00B050"/>
                </a:solidFill>
              </a:rPr>
              <a:t>✓</a:t>
            </a:r>
            <a:endParaRPr lang="fr-FR" sz="3200"/>
          </a:p>
          <a:p>
            <a:pPr marL="469924" lvl="1">
              <a:spcBef>
                <a:spcPts val="100"/>
              </a:spcBef>
            </a:pPr>
            <a:r>
              <a:rPr lang="fr-FR" sz="2400"/>
              <a:t>Real world usage  </a:t>
            </a:r>
            <a:r>
              <a:rPr lang="fr-FR" sz="3200">
                <a:solidFill>
                  <a:srgbClr val="FF0000"/>
                </a:solidFill>
              </a:rPr>
              <a:t>✘</a:t>
            </a:r>
          </a:p>
          <a:p>
            <a:pPr marL="12724">
              <a:spcBef>
                <a:spcPts val="100"/>
              </a:spcBef>
            </a:pPr>
            <a:endParaRPr lang="fr-FR" sz="2400"/>
          </a:p>
          <a:p>
            <a:pPr marL="12724">
              <a:spcBef>
                <a:spcPts val="100"/>
              </a:spcBef>
            </a:pPr>
            <a:endParaRPr lang="fr-FR" sz="2400"/>
          </a:p>
          <a:p>
            <a:pPr marL="12724">
              <a:spcBef>
                <a:spcPts val="100"/>
              </a:spcBef>
            </a:pPr>
            <a:endParaRPr lang="en-US" sz="2400" spc="-15">
              <a:latin typeface="Calibri"/>
              <a:cs typeface="Calibri"/>
            </a:endParaRPr>
          </a:p>
          <a:p>
            <a:pPr marL="12724">
              <a:spcBef>
                <a:spcPts val="100"/>
              </a:spcBef>
            </a:pPr>
            <a:endParaRPr lang="en-US" sz="2400" spc="-15">
              <a:latin typeface="Calibri"/>
              <a:cs typeface="Calibri"/>
            </a:endParaRPr>
          </a:p>
          <a:p>
            <a:pPr marL="12724">
              <a:spcBef>
                <a:spcPts val="100"/>
              </a:spcBef>
            </a:pPr>
            <a:endParaRPr lang="en-US" sz="2400" spc="-15">
              <a:latin typeface="Calibri"/>
              <a:cs typeface="Calibri"/>
            </a:endParaRPr>
          </a:p>
          <a:p>
            <a:pPr marL="12724">
              <a:spcBef>
                <a:spcPts val="100"/>
              </a:spcBef>
            </a:pPr>
            <a:endParaRPr lang="en-US" sz="2400" spc="-15">
              <a:latin typeface="Calibri"/>
              <a:cs typeface="Calibri"/>
            </a:endParaRPr>
          </a:p>
          <a:p>
            <a:pPr marL="12724">
              <a:spcBef>
                <a:spcPts val="100"/>
              </a:spcBef>
            </a:pP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36472" y="766422"/>
            <a:ext cx="617277" cy="526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D4903815-B4FA-43F7-9BC7-ECC70D60C459}"/>
              </a:ext>
            </a:extLst>
          </p:cNvPr>
          <p:cNvSpPr/>
          <p:nvPr/>
        </p:nvSpPr>
        <p:spPr>
          <a:xfrm>
            <a:off x="6246260" y="4407668"/>
            <a:ext cx="3505200" cy="19812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How exactly will you </a:t>
            </a:r>
            <a:r>
              <a:rPr lang="en-US" sz="2000" b="1"/>
              <a:t>use</a:t>
            </a:r>
            <a:r>
              <a:rPr lang="en-US" sz="2000"/>
              <a:t> your model?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350" y="466397"/>
            <a:ext cx="524321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pc="-5"/>
              <a:t>S</a:t>
            </a:r>
            <a:r>
              <a:rPr spc="-5" err="1"/>
              <a:t>ame</a:t>
            </a:r>
            <a:r>
              <a:rPr spc="-65"/>
              <a:t> </a:t>
            </a:r>
            <a:r>
              <a:rPr spc="-5"/>
              <a:t>distribution?</a:t>
            </a:r>
          </a:p>
        </p:txBody>
      </p:sp>
      <p:sp>
        <p:nvSpPr>
          <p:cNvPr id="4" name="object 4"/>
          <p:cNvSpPr/>
          <p:nvPr/>
        </p:nvSpPr>
        <p:spPr>
          <a:xfrm>
            <a:off x="9436472" y="766422"/>
            <a:ext cx="617277" cy="526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44A6608-8A0C-40E1-9721-B7879C84A103}"/>
              </a:ext>
            </a:extLst>
          </p:cNvPr>
          <p:cNvSpPr txBox="1"/>
          <p:nvPr/>
        </p:nvSpPr>
        <p:spPr>
          <a:xfrm>
            <a:off x="146272" y="1562816"/>
            <a:ext cx="4800600" cy="2215527"/>
          </a:xfrm>
          <a:prstGeom prst="rect">
            <a:avLst/>
          </a:prstGeom>
        </p:spPr>
        <p:txBody>
          <a:bodyPr vert="horz" wrap="square" lIns="0" tIns="94790" rIns="0" bIns="0" rtlCol="0">
            <a:spAutoFit/>
          </a:bodyPr>
          <a:lstStyle/>
          <a:p>
            <a:pPr marL="12724">
              <a:spcBef>
                <a:spcPts val="746"/>
              </a:spcBef>
            </a:pPr>
            <a:r>
              <a:rPr lang="fr-FR" sz="2405" spc="-15">
                <a:latin typeface="Calibri"/>
                <a:cs typeface="Calibri"/>
              </a:rPr>
              <a:t>Assume </a:t>
            </a:r>
            <a:r>
              <a:rPr lang="fr-FR" sz="2405" spc="-15" err="1">
                <a:latin typeface="Calibri"/>
                <a:cs typeface="Calibri"/>
              </a:rPr>
              <a:t>that</a:t>
            </a:r>
            <a:r>
              <a:rPr lang="fr-FR" sz="2405" spc="-15">
                <a:latin typeface="Calibri"/>
                <a:cs typeface="Calibri"/>
              </a:rPr>
              <a:t>:</a:t>
            </a:r>
          </a:p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fr-FR" sz="2405" spc="-15" err="1">
                <a:latin typeface="Calibri"/>
                <a:cs typeface="Calibri"/>
              </a:rPr>
              <a:t>Your</a:t>
            </a:r>
            <a:r>
              <a:rPr lang="fr-FR" sz="2405" spc="-15">
                <a:latin typeface="Calibri"/>
                <a:cs typeface="Calibri"/>
              </a:rPr>
              <a:t> model has been </a:t>
            </a:r>
            <a:r>
              <a:rPr lang="fr-FR" sz="2405" spc="-15" err="1">
                <a:latin typeface="Calibri"/>
                <a:cs typeface="Calibri"/>
              </a:rPr>
              <a:t>learning</a:t>
            </a:r>
            <a:r>
              <a:rPr lang="fr-FR" sz="2405" spc="-15">
                <a:latin typeface="Calibri"/>
                <a:cs typeface="Calibri"/>
              </a:rPr>
              <a:t> to drive  a car</a:t>
            </a:r>
          </a:p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fr-FR" sz="2405" spc="-15">
                <a:latin typeface="Calibri"/>
                <a:cs typeface="Calibri"/>
              </a:rPr>
              <a:t>Always in the </a:t>
            </a:r>
            <a:r>
              <a:rPr lang="fr-FR" sz="2405" spc="-15" err="1">
                <a:latin typeface="Calibri"/>
                <a:cs typeface="Calibri"/>
              </a:rPr>
              <a:t>same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street</a:t>
            </a:r>
            <a:endParaRPr lang="fr-FR" sz="2405" spc="-15">
              <a:latin typeface="Calibri"/>
              <a:cs typeface="Calibri"/>
            </a:endParaRPr>
          </a:p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fr-FR" sz="2405" spc="-15">
                <a:latin typeface="Calibri"/>
                <a:cs typeface="Calibri"/>
              </a:rPr>
              <a:t>It </a:t>
            </a:r>
            <a:r>
              <a:rPr lang="fr-FR" sz="2405" spc="-15" err="1">
                <a:latin typeface="Calibri"/>
                <a:cs typeface="Calibri"/>
              </a:rPr>
              <a:t>is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doing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it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perfectly</a:t>
            </a:r>
            <a:r>
              <a:rPr lang="fr-FR" sz="2405" spc="-15">
                <a:latin typeface="Calibri"/>
                <a:cs typeface="Calibri"/>
              </a:rPr>
              <a:t>.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D64D5424-702B-404F-B966-76BF4D6BB766}"/>
              </a:ext>
            </a:extLst>
          </p:cNvPr>
          <p:cNvSpPr txBox="1"/>
          <p:nvPr/>
        </p:nvSpPr>
        <p:spPr>
          <a:xfrm>
            <a:off x="29210" y="4886431"/>
            <a:ext cx="4648200" cy="1365038"/>
          </a:xfrm>
          <a:prstGeom prst="rect">
            <a:avLst/>
          </a:prstGeom>
        </p:spPr>
        <p:txBody>
          <a:bodyPr vert="horz" wrap="square" lIns="0" tIns="94790" rIns="0" bIns="0" rtlCol="0">
            <a:spAutoFit/>
          </a:bodyPr>
          <a:lstStyle/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fr-FR" sz="2405" spc="-15" err="1">
                <a:latin typeface="Calibri"/>
                <a:cs typeface="Calibri"/>
              </a:rPr>
              <a:t>Then</a:t>
            </a:r>
            <a:r>
              <a:rPr lang="fr-FR" sz="2405" spc="-15">
                <a:latin typeface="Calibri"/>
                <a:cs typeface="Calibri"/>
              </a:rPr>
              <a:t> a new « stop » has been </a:t>
            </a:r>
            <a:r>
              <a:rPr lang="fr-FR" sz="2405" spc="-15" err="1">
                <a:latin typeface="Calibri"/>
                <a:cs typeface="Calibri"/>
              </a:rPr>
              <a:t>added</a:t>
            </a:r>
            <a:r>
              <a:rPr lang="fr-FR" sz="2405" spc="-15">
                <a:latin typeface="Calibri"/>
                <a:cs typeface="Calibri"/>
              </a:rPr>
              <a:t> </a:t>
            </a:r>
            <a:r>
              <a:rPr lang="fr-FR" sz="2405" spc="-15" err="1">
                <a:latin typeface="Calibri"/>
                <a:cs typeface="Calibri"/>
              </a:rPr>
              <a:t>overnight</a:t>
            </a:r>
            <a:endParaRPr lang="fr-FR" sz="2405" spc="-15">
              <a:latin typeface="Calibri"/>
              <a:cs typeface="Calibri"/>
            </a:endParaRPr>
          </a:p>
          <a:p>
            <a:pPr marL="469924" indent="-457200">
              <a:spcBef>
                <a:spcPts val="746"/>
              </a:spcBef>
              <a:buFont typeface="Arial" panose="020B0604020202020204" pitchFamily="34" charset="0"/>
              <a:buChar char="•"/>
            </a:pPr>
            <a:endParaRPr sz="2855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82B0EE-5604-4C61-A142-DFF0F5F4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862" y="2055253"/>
            <a:ext cx="2492184" cy="2760194"/>
          </a:xfrm>
          <a:prstGeom prst="rect">
            <a:avLst/>
          </a:prstGeom>
        </p:spPr>
      </p:pic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C80973F-33E2-471E-806F-BE0E3AFA0A50}"/>
              </a:ext>
            </a:extLst>
          </p:cNvPr>
          <p:cNvSpPr/>
          <p:nvPr/>
        </p:nvSpPr>
        <p:spPr>
          <a:xfrm>
            <a:off x="8122044" y="1589895"/>
            <a:ext cx="4648200" cy="4131455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/>
              <a:t>Larger train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Small impact on loss on </a:t>
            </a:r>
            <a:r>
              <a:rPr lang="en-US" b="1" err="1"/>
              <a:t>iid</a:t>
            </a:r>
            <a:r>
              <a:rPr lang="en-US" b="1"/>
              <a:t> test set,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But more likely to handle correctly “rare”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Thus more robust to distribution changes !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C074-88EC-446B-A530-347D24196873}"/>
              </a:ext>
            </a:extLst>
          </p:cNvPr>
          <p:cNvSpPr txBox="1"/>
          <p:nvPr/>
        </p:nvSpPr>
        <p:spPr>
          <a:xfrm>
            <a:off x="4463656" y="5199618"/>
            <a:ext cx="42294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24">
              <a:spcBef>
                <a:spcPts val="746"/>
              </a:spcBef>
            </a:pPr>
            <a:r>
              <a:rPr lang="fr-FR" sz="2800" spc="-15" err="1">
                <a:latin typeface="Calibri"/>
                <a:cs typeface="Calibri"/>
              </a:rPr>
              <a:t>What</a:t>
            </a:r>
            <a:r>
              <a:rPr lang="fr-FR" sz="2800" spc="-15">
                <a:latin typeface="Calibri"/>
                <a:cs typeface="Calibri"/>
              </a:rPr>
              <a:t> do </a:t>
            </a:r>
            <a:r>
              <a:rPr lang="fr-FR" sz="2800" spc="-15" err="1">
                <a:latin typeface="Calibri"/>
                <a:cs typeface="Calibri"/>
              </a:rPr>
              <a:t>you</a:t>
            </a:r>
            <a:r>
              <a:rPr lang="fr-FR" sz="2800" spc="-15">
                <a:latin typeface="Calibri"/>
                <a:cs typeface="Calibri"/>
              </a:rPr>
              <a:t> </a:t>
            </a:r>
            <a:r>
              <a:rPr lang="fr-FR" sz="2800" spc="-15" err="1">
                <a:latin typeface="Calibri"/>
                <a:cs typeface="Calibri"/>
              </a:rPr>
              <a:t>expect</a:t>
            </a:r>
            <a:r>
              <a:rPr lang="fr-FR" sz="2800" spc="-15">
                <a:latin typeface="Calibri"/>
                <a:cs typeface="Calibri"/>
              </a:rPr>
              <a:t> </a:t>
            </a:r>
            <a:r>
              <a:rPr lang="fr-FR" sz="2800" spc="-15" err="1">
                <a:latin typeface="Calibri"/>
                <a:cs typeface="Calibri"/>
              </a:rPr>
              <a:t>will</a:t>
            </a:r>
            <a:r>
              <a:rPr lang="fr-FR" sz="2800" spc="-15">
                <a:latin typeface="Calibri"/>
                <a:cs typeface="Calibri"/>
              </a:rPr>
              <a:t> </a:t>
            </a:r>
            <a:r>
              <a:rPr lang="fr-FR" sz="2800" spc="-15" err="1">
                <a:latin typeface="Calibri"/>
                <a:cs typeface="Calibri"/>
              </a:rPr>
              <a:t>happen</a:t>
            </a:r>
            <a:r>
              <a:rPr lang="fr-FR" sz="2800" spc="-15">
                <a:latin typeface="Calibri"/>
                <a:cs typeface="Calibri"/>
              </a:rPr>
              <a:t> </a:t>
            </a:r>
            <a:r>
              <a:rPr lang="fr-FR" sz="2800" spc="-15" err="1">
                <a:latin typeface="Calibri"/>
                <a:cs typeface="Calibri"/>
              </a:rPr>
              <a:t>next</a:t>
            </a:r>
            <a:r>
              <a:rPr lang="fr-FR" sz="2800" spc="-15">
                <a:latin typeface="Calibri"/>
                <a:cs typeface="Calibri"/>
              </a:rPr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7876" y="2514257"/>
            <a:ext cx="3618032" cy="1731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" name="object 3"/>
          <p:cNvSpPr/>
          <p:nvPr/>
        </p:nvSpPr>
        <p:spPr>
          <a:xfrm>
            <a:off x="3714400" y="4200542"/>
            <a:ext cx="3860315" cy="76341"/>
          </a:xfrm>
          <a:custGeom>
            <a:avLst/>
            <a:gdLst/>
            <a:ahLst/>
            <a:cxnLst/>
            <a:rect l="l" t="t" r="r" b="b"/>
            <a:pathLst>
              <a:path w="3853179" h="76200">
                <a:moveTo>
                  <a:pt x="3840377" y="31750"/>
                </a:moveTo>
                <a:lnTo>
                  <a:pt x="3789172" y="31750"/>
                </a:lnTo>
                <a:lnTo>
                  <a:pt x="3789172" y="44450"/>
                </a:lnTo>
                <a:lnTo>
                  <a:pt x="3776493" y="44489"/>
                </a:lnTo>
                <a:lnTo>
                  <a:pt x="3776599" y="76200"/>
                </a:lnTo>
                <a:lnTo>
                  <a:pt x="3852672" y="37846"/>
                </a:lnTo>
                <a:lnTo>
                  <a:pt x="3840377" y="31750"/>
                </a:lnTo>
                <a:close/>
              </a:path>
              <a:path w="3853179" h="76200">
                <a:moveTo>
                  <a:pt x="3776450" y="31790"/>
                </a:moveTo>
                <a:lnTo>
                  <a:pt x="0" y="43688"/>
                </a:lnTo>
                <a:lnTo>
                  <a:pt x="0" y="56388"/>
                </a:lnTo>
                <a:lnTo>
                  <a:pt x="3776493" y="44489"/>
                </a:lnTo>
                <a:lnTo>
                  <a:pt x="3776450" y="31790"/>
                </a:lnTo>
                <a:close/>
              </a:path>
              <a:path w="3853179" h="76200">
                <a:moveTo>
                  <a:pt x="3789172" y="31750"/>
                </a:moveTo>
                <a:lnTo>
                  <a:pt x="3776450" y="31790"/>
                </a:lnTo>
                <a:lnTo>
                  <a:pt x="3776493" y="44489"/>
                </a:lnTo>
                <a:lnTo>
                  <a:pt x="3789172" y="44450"/>
                </a:lnTo>
                <a:lnTo>
                  <a:pt x="3789172" y="31750"/>
                </a:lnTo>
                <a:close/>
              </a:path>
              <a:path w="3853179" h="76200">
                <a:moveTo>
                  <a:pt x="3776345" y="0"/>
                </a:moveTo>
                <a:lnTo>
                  <a:pt x="3776450" y="31790"/>
                </a:lnTo>
                <a:lnTo>
                  <a:pt x="3840377" y="31750"/>
                </a:lnTo>
                <a:lnTo>
                  <a:pt x="3776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7860" y="500235"/>
            <a:ext cx="6658064" cy="7515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lang="fr-FR" spc="-5"/>
              <a:t>S</a:t>
            </a:r>
            <a:r>
              <a:rPr spc="-5" err="1"/>
              <a:t>calability</a:t>
            </a:r>
            <a:r>
              <a:rPr spc="-75"/>
              <a:t> </a:t>
            </a:r>
            <a:r>
              <a:rPr spc="-5"/>
              <a:t>opportunities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735" y="4776959"/>
            <a:ext cx="7068550" cy="1477837"/>
          </a:xfrm>
          <a:prstGeom prst="rect">
            <a:avLst/>
          </a:prstGeom>
        </p:spPr>
        <p:txBody>
          <a:bodyPr vert="horz" wrap="square" lIns="0" tIns="85248" rIns="0" bIns="0" rtlCol="0">
            <a:spAutoFit/>
          </a:bodyPr>
          <a:lstStyle/>
          <a:p>
            <a:pPr marL="185136" indent="-173048">
              <a:spcBef>
                <a:spcPts val="671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5">
                <a:latin typeface="Calibri"/>
                <a:cs typeface="Calibri"/>
              </a:rPr>
              <a:t>No need </a:t>
            </a:r>
            <a:r>
              <a:rPr sz="1904" spc="-15">
                <a:latin typeface="Calibri"/>
                <a:cs typeface="Calibri"/>
              </a:rPr>
              <a:t>to </a:t>
            </a:r>
            <a:r>
              <a:rPr sz="1904" spc="-10">
                <a:latin typeface="Calibri"/>
                <a:cs typeface="Calibri"/>
              </a:rPr>
              <a:t>consider </a:t>
            </a:r>
            <a:r>
              <a:rPr sz="1904" spc="-5">
                <a:latin typeface="Calibri"/>
                <a:cs typeface="Calibri"/>
              </a:rPr>
              <a:t>all </a:t>
            </a:r>
            <a:r>
              <a:rPr sz="1904" spc="-15">
                <a:latin typeface="Calibri"/>
                <a:cs typeface="Calibri"/>
              </a:rPr>
              <a:t>examples </a:t>
            </a:r>
            <a:r>
              <a:rPr sz="1904" spc="-5">
                <a:latin typeface="Calibri"/>
                <a:cs typeface="Calibri"/>
              </a:rPr>
              <a:t>of </a:t>
            </a:r>
            <a:r>
              <a:rPr sz="1904" spc="-10">
                <a:latin typeface="Calibri"/>
                <a:cs typeface="Calibri"/>
              </a:rPr>
              <a:t>already known</a:t>
            </a:r>
            <a:r>
              <a:rPr sz="1904" spc="95">
                <a:latin typeface="Calibri"/>
                <a:cs typeface="Calibri"/>
              </a:rPr>
              <a:t> </a:t>
            </a:r>
            <a:r>
              <a:rPr sz="1904" spc="-10">
                <a:latin typeface="Calibri"/>
                <a:cs typeface="Calibri"/>
              </a:rPr>
              <a:t>queries.</a:t>
            </a:r>
            <a:endParaRPr sz="1904">
              <a:latin typeface="Calibri"/>
              <a:cs typeface="Calibri"/>
            </a:endParaRPr>
          </a:p>
          <a:p>
            <a:pPr marL="185136" indent="-173048">
              <a:spcBef>
                <a:spcPts val="581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10">
                <a:latin typeface="Calibri"/>
                <a:cs typeface="Calibri"/>
              </a:rPr>
              <a:t>Best </a:t>
            </a:r>
            <a:r>
              <a:rPr sz="1904" spc="-5">
                <a:latin typeface="Calibri"/>
                <a:cs typeface="Calibri"/>
              </a:rPr>
              <a:t>is </a:t>
            </a:r>
            <a:r>
              <a:rPr sz="1904" spc="-15">
                <a:latin typeface="Calibri"/>
                <a:cs typeface="Calibri"/>
              </a:rPr>
              <a:t>to focus </a:t>
            </a:r>
            <a:r>
              <a:rPr sz="1904" spc="-5">
                <a:latin typeface="Calibri"/>
                <a:cs typeface="Calibri"/>
              </a:rPr>
              <a:t>on queries near the boundary of the known</a:t>
            </a:r>
            <a:r>
              <a:rPr sz="1904" spc="75">
                <a:latin typeface="Calibri"/>
                <a:cs typeface="Calibri"/>
              </a:rPr>
              <a:t> </a:t>
            </a:r>
            <a:r>
              <a:rPr sz="1904" spc="-10">
                <a:latin typeface="Calibri"/>
                <a:cs typeface="Calibri"/>
              </a:rPr>
              <a:t>area.</a:t>
            </a:r>
            <a:endParaRPr sz="1904">
              <a:latin typeface="Calibri"/>
              <a:cs typeface="Calibri"/>
            </a:endParaRPr>
          </a:p>
          <a:p>
            <a:pPr marL="185136" indent="-173048">
              <a:spcBef>
                <a:spcPts val="576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5">
                <a:latin typeface="Calibri"/>
                <a:cs typeface="Calibri"/>
              </a:rPr>
              <a:t>Curriculum learning and </a:t>
            </a:r>
            <a:r>
              <a:rPr sz="1904" spc="-10">
                <a:latin typeface="Calibri"/>
                <a:cs typeface="Calibri"/>
              </a:rPr>
              <a:t>active </a:t>
            </a:r>
            <a:r>
              <a:rPr sz="1904" spc="-5">
                <a:latin typeface="Calibri"/>
                <a:cs typeface="Calibri"/>
              </a:rPr>
              <a:t>learning </a:t>
            </a:r>
            <a:r>
              <a:rPr sz="1904" spc="-10">
                <a:latin typeface="Calibri"/>
                <a:cs typeface="Calibri"/>
              </a:rPr>
              <a:t>come naturally </a:t>
            </a:r>
            <a:r>
              <a:rPr sz="1904" spc="-5">
                <a:latin typeface="Calibri"/>
                <a:cs typeface="Calibri"/>
              </a:rPr>
              <a:t>in this</a:t>
            </a:r>
            <a:r>
              <a:rPr sz="1904" spc="180">
                <a:latin typeface="Calibri"/>
                <a:cs typeface="Calibri"/>
              </a:rPr>
              <a:t> </a:t>
            </a:r>
            <a:r>
              <a:rPr sz="1904" spc="-15">
                <a:latin typeface="Calibri"/>
                <a:cs typeface="Calibri"/>
              </a:rPr>
              <a:t>context.</a:t>
            </a:r>
            <a:endParaRPr sz="1904">
              <a:latin typeface="Calibri"/>
              <a:cs typeface="Calibri"/>
            </a:endParaRPr>
          </a:p>
          <a:p>
            <a:pPr marL="185136" indent="-173048">
              <a:spcBef>
                <a:spcPts val="566"/>
              </a:spcBef>
              <a:buFont typeface="Arial"/>
              <a:buChar char="•"/>
              <a:tabLst>
                <a:tab pos="185772" algn="l"/>
              </a:tabLst>
            </a:pPr>
            <a:r>
              <a:rPr sz="1904" spc="-5">
                <a:latin typeface="Calibri"/>
                <a:cs typeface="Calibri"/>
              </a:rPr>
              <a:t>Scalability </a:t>
            </a:r>
            <a:r>
              <a:rPr sz="1904" spc="-15">
                <a:latin typeface="Calibri"/>
                <a:cs typeface="Calibri"/>
              </a:rPr>
              <a:t>gains </a:t>
            </a:r>
            <a:r>
              <a:rPr sz="1904" spc="-10">
                <a:latin typeface="Calibri"/>
                <a:cs typeface="Calibri"/>
              </a:rPr>
              <a:t>across </a:t>
            </a:r>
            <a:r>
              <a:rPr sz="1904" spc="-5">
                <a:latin typeface="Calibri"/>
                <a:cs typeface="Calibri"/>
              </a:rPr>
              <a:t>the</a:t>
            </a:r>
            <a:r>
              <a:rPr sz="1904" spc="50">
                <a:latin typeface="Calibri"/>
                <a:cs typeface="Calibri"/>
              </a:rPr>
              <a:t> </a:t>
            </a:r>
            <a:r>
              <a:rPr sz="1904" spc="-15">
                <a:latin typeface="Calibri"/>
                <a:cs typeface="Calibri"/>
              </a:rPr>
              <a:t>board.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6380" y="4315181"/>
            <a:ext cx="2127372" cy="198177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202">
                <a:latin typeface="Calibri"/>
                <a:cs typeface="Calibri"/>
              </a:rPr>
              <a:t>Queries </a:t>
            </a:r>
            <a:r>
              <a:rPr sz="1202" spc="-5">
                <a:latin typeface="Calibri"/>
                <a:cs typeface="Calibri"/>
              </a:rPr>
              <a:t>sorted </a:t>
            </a:r>
            <a:r>
              <a:rPr sz="1202">
                <a:latin typeface="Calibri"/>
                <a:cs typeface="Calibri"/>
              </a:rPr>
              <a:t>in </a:t>
            </a:r>
            <a:r>
              <a:rPr sz="1202" spc="-5">
                <a:latin typeface="Calibri"/>
                <a:cs typeface="Calibri"/>
              </a:rPr>
              <a:t>frequency</a:t>
            </a:r>
            <a:r>
              <a:rPr sz="1202" spc="-95">
                <a:latin typeface="Calibri"/>
                <a:cs typeface="Calibri"/>
              </a:rPr>
              <a:t> </a:t>
            </a:r>
            <a:r>
              <a:rPr sz="1202" spc="-5">
                <a:latin typeface="Calibri"/>
                <a:cs typeface="Calibri"/>
              </a:rPr>
              <a:t>order</a:t>
            </a:r>
            <a:endParaRPr sz="1202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8783" y="2500934"/>
            <a:ext cx="3215614" cy="1577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4938784" y="2500934"/>
            <a:ext cx="3215869" cy="1577716"/>
          </a:xfrm>
          <a:custGeom>
            <a:avLst/>
            <a:gdLst/>
            <a:ahLst/>
            <a:cxnLst/>
            <a:rect l="l" t="t" r="r" b="b"/>
            <a:pathLst>
              <a:path w="3209925" h="1574800">
                <a:moveTo>
                  <a:pt x="899287" y="65532"/>
                </a:moveTo>
                <a:lnTo>
                  <a:pt x="904436" y="40022"/>
                </a:lnTo>
                <a:lnTo>
                  <a:pt x="918479" y="19192"/>
                </a:lnTo>
                <a:lnTo>
                  <a:pt x="939309" y="5149"/>
                </a:lnTo>
                <a:lnTo>
                  <a:pt x="964818" y="0"/>
                </a:lnTo>
                <a:lnTo>
                  <a:pt x="1284351" y="0"/>
                </a:lnTo>
                <a:lnTo>
                  <a:pt x="1861947" y="0"/>
                </a:lnTo>
                <a:lnTo>
                  <a:pt x="3144139" y="0"/>
                </a:lnTo>
                <a:lnTo>
                  <a:pt x="3169648" y="5149"/>
                </a:lnTo>
                <a:lnTo>
                  <a:pt x="3190478" y="19192"/>
                </a:lnTo>
                <a:lnTo>
                  <a:pt x="3204521" y="40022"/>
                </a:lnTo>
                <a:lnTo>
                  <a:pt x="3209670" y="65532"/>
                </a:lnTo>
                <a:lnTo>
                  <a:pt x="3209670" y="229362"/>
                </a:lnTo>
                <a:lnTo>
                  <a:pt x="3209670" y="327660"/>
                </a:lnTo>
                <a:lnTo>
                  <a:pt x="3204521" y="353169"/>
                </a:lnTo>
                <a:lnTo>
                  <a:pt x="3190478" y="373999"/>
                </a:lnTo>
                <a:lnTo>
                  <a:pt x="3169648" y="388042"/>
                </a:lnTo>
                <a:lnTo>
                  <a:pt x="3144139" y="393191"/>
                </a:lnTo>
                <a:lnTo>
                  <a:pt x="1861947" y="393191"/>
                </a:lnTo>
                <a:lnTo>
                  <a:pt x="0" y="1574800"/>
                </a:lnTo>
                <a:lnTo>
                  <a:pt x="1284351" y="393191"/>
                </a:lnTo>
                <a:lnTo>
                  <a:pt x="964818" y="393191"/>
                </a:lnTo>
                <a:lnTo>
                  <a:pt x="939309" y="388042"/>
                </a:lnTo>
                <a:lnTo>
                  <a:pt x="918479" y="373999"/>
                </a:lnTo>
                <a:lnTo>
                  <a:pt x="904436" y="353169"/>
                </a:lnTo>
                <a:lnTo>
                  <a:pt x="899287" y="327660"/>
                </a:lnTo>
                <a:lnTo>
                  <a:pt x="899287" y="229362"/>
                </a:lnTo>
                <a:lnTo>
                  <a:pt x="899287" y="65532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6046875" y="3012419"/>
            <a:ext cx="2932008" cy="11522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/>
          <p:nvPr/>
        </p:nvSpPr>
        <p:spPr>
          <a:xfrm>
            <a:off x="6046876" y="3012419"/>
            <a:ext cx="2932135" cy="1152751"/>
          </a:xfrm>
          <a:custGeom>
            <a:avLst/>
            <a:gdLst/>
            <a:ahLst/>
            <a:cxnLst/>
            <a:rect l="l" t="t" r="r" b="b"/>
            <a:pathLst>
              <a:path w="2926715" h="1150620">
                <a:moveTo>
                  <a:pt x="671068" y="65532"/>
                </a:moveTo>
                <a:lnTo>
                  <a:pt x="676217" y="40022"/>
                </a:lnTo>
                <a:lnTo>
                  <a:pt x="690260" y="19192"/>
                </a:lnTo>
                <a:lnTo>
                  <a:pt x="711090" y="5149"/>
                </a:lnTo>
                <a:lnTo>
                  <a:pt x="736600" y="0"/>
                </a:lnTo>
                <a:lnTo>
                  <a:pt x="1046988" y="0"/>
                </a:lnTo>
                <a:lnTo>
                  <a:pt x="1610868" y="0"/>
                </a:lnTo>
                <a:lnTo>
                  <a:pt x="2861055" y="0"/>
                </a:lnTo>
                <a:lnTo>
                  <a:pt x="2886565" y="5149"/>
                </a:lnTo>
                <a:lnTo>
                  <a:pt x="2907395" y="19192"/>
                </a:lnTo>
                <a:lnTo>
                  <a:pt x="2921438" y="40022"/>
                </a:lnTo>
                <a:lnTo>
                  <a:pt x="2926588" y="65532"/>
                </a:lnTo>
                <a:lnTo>
                  <a:pt x="2926588" y="229362"/>
                </a:lnTo>
                <a:lnTo>
                  <a:pt x="2926588" y="327660"/>
                </a:lnTo>
                <a:lnTo>
                  <a:pt x="2921438" y="353169"/>
                </a:lnTo>
                <a:lnTo>
                  <a:pt x="2907395" y="373999"/>
                </a:lnTo>
                <a:lnTo>
                  <a:pt x="2886565" y="388042"/>
                </a:lnTo>
                <a:lnTo>
                  <a:pt x="2861055" y="393192"/>
                </a:lnTo>
                <a:lnTo>
                  <a:pt x="1610868" y="393192"/>
                </a:lnTo>
                <a:lnTo>
                  <a:pt x="0" y="1150112"/>
                </a:lnTo>
                <a:lnTo>
                  <a:pt x="1046988" y="393192"/>
                </a:lnTo>
                <a:lnTo>
                  <a:pt x="736600" y="393192"/>
                </a:lnTo>
                <a:lnTo>
                  <a:pt x="711090" y="388042"/>
                </a:lnTo>
                <a:lnTo>
                  <a:pt x="690260" y="373999"/>
                </a:lnTo>
                <a:lnTo>
                  <a:pt x="676217" y="353169"/>
                </a:lnTo>
                <a:lnTo>
                  <a:pt x="671068" y="327660"/>
                </a:lnTo>
                <a:lnTo>
                  <a:pt x="671068" y="229362"/>
                </a:lnTo>
                <a:lnTo>
                  <a:pt x="671068" y="6553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1" name="object 11"/>
          <p:cNvSpPr/>
          <p:nvPr/>
        </p:nvSpPr>
        <p:spPr>
          <a:xfrm>
            <a:off x="9510980" y="814559"/>
            <a:ext cx="543549" cy="477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2" name="object 12"/>
          <p:cNvSpPr/>
          <p:nvPr/>
        </p:nvSpPr>
        <p:spPr>
          <a:xfrm>
            <a:off x="9369749" y="711498"/>
            <a:ext cx="699284" cy="595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3" name="object 13"/>
          <p:cNvSpPr txBox="1"/>
          <p:nvPr/>
        </p:nvSpPr>
        <p:spPr>
          <a:xfrm>
            <a:off x="9453215" y="720405"/>
            <a:ext cx="134869" cy="229783"/>
          </a:xfrm>
          <a:prstGeom prst="rect">
            <a:avLst/>
          </a:prstGeom>
        </p:spPr>
        <p:txBody>
          <a:bodyPr vert="horz" wrap="square" lIns="0" tIns="13360" rIns="0" bIns="0" rtlCol="0">
            <a:spAutoFit/>
          </a:bodyPr>
          <a:lstStyle/>
          <a:p>
            <a:pPr marL="12724">
              <a:spcBef>
                <a:spcPts val="105"/>
              </a:spcBef>
            </a:pPr>
            <a:r>
              <a:rPr sz="1403">
                <a:latin typeface="Arial Black"/>
                <a:cs typeface="Arial Black"/>
              </a:rPr>
              <a:t>?</a:t>
            </a:r>
          </a:p>
        </p:txBody>
      </p:sp>
      <p:sp>
        <p:nvSpPr>
          <p:cNvPr id="14" name="object 14"/>
          <p:cNvSpPr/>
          <p:nvPr/>
        </p:nvSpPr>
        <p:spPr>
          <a:xfrm>
            <a:off x="3878278" y="1606216"/>
            <a:ext cx="4062619" cy="1964511"/>
          </a:xfrm>
          <a:custGeom>
            <a:avLst/>
            <a:gdLst/>
            <a:ahLst/>
            <a:cxnLst/>
            <a:rect l="l" t="t" r="r" b="b"/>
            <a:pathLst>
              <a:path w="4055110" h="1960879">
                <a:moveTo>
                  <a:pt x="2347976" y="621791"/>
                </a:moveTo>
                <a:lnTo>
                  <a:pt x="1616456" y="621791"/>
                </a:lnTo>
                <a:lnTo>
                  <a:pt x="0" y="1960372"/>
                </a:lnTo>
                <a:lnTo>
                  <a:pt x="2347976" y="621791"/>
                </a:lnTo>
                <a:close/>
              </a:path>
              <a:path w="4055110" h="1960879">
                <a:moveTo>
                  <a:pt x="3951224" y="0"/>
                </a:moveTo>
                <a:lnTo>
                  <a:pt x="1232408" y="0"/>
                </a:lnTo>
                <a:lnTo>
                  <a:pt x="1192051" y="8137"/>
                </a:lnTo>
                <a:lnTo>
                  <a:pt x="1159113" y="30337"/>
                </a:lnTo>
                <a:lnTo>
                  <a:pt x="1136913" y="63275"/>
                </a:lnTo>
                <a:lnTo>
                  <a:pt x="1128776" y="103631"/>
                </a:lnTo>
                <a:lnTo>
                  <a:pt x="1128776" y="518160"/>
                </a:lnTo>
                <a:lnTo>
                  <a:pt x="1136913" y="558516"/>
                </a:lnTo>
                <a:lnTo>
                  <a:pt x="1159113" y="591454"/>
                </a:lnTo>
                <a:lnTo>
                  <a:pt x="1192051" y="613654"/>
                </a:lnTo>
                <a:lnTo>
                  <a:pt x="1232408" y="621791"/>
                </a:lnTo>
                <a:lnTo>
                  <a:pt x="3951224" y="621791"/>
                </a:lnTo>
                <a:lnTo>
                  <a:pt x="3991580" y="613654"/>
                </a:lnTo>
                <a:lnTo>
                  <a:pt x="4024518" y="591454"/>
                </a:lnTo>
                <a:lnTo>
                  <a:pt x="4046718" y="558516"/>
                </a:lnTo>
                <a:lnTo>
                  <a:pt x="4054856" y="518160"/>
                </a:lnTo>
                <a:lnTo>
                  <a:pt x="4054856" y="103631"/>
                </a:lnTo>
                <a:lnTo>
                  <a:pt x="4046718" y="63275"/>
                </a:lnTo>
                <a:lnTo>
                  <a:pt x="4024518" y="30337"/>
                </a:lnTo>
                <a:lnTo>
                  <a:pt x="3991580" y="8137"/>
                </a:lnTo>
                <a:lnTo>
                  <a:pt x="3951224" y="0"/>
                </a:lnTo>
                <a:close/>
              </a:path>
            </a:pathLst>
          </a:custGeom>
          <a:solidFill>
            <a:srgbClr val="EBF8ED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5" name="object 15"/>
          <p:cNvSpPr/>
          <p:nvPr/>
        </p:nvSpPr>
        <p:spPr>
          <a:xfrm>
            <a:off x="3878278" y="1606216"/>
            <a:ext cx="4062619" cy="1964511"/>
          </a:xfrm>
          <a:custGeom>
            <a:avLst/>
            <a:gdLst/>
            <a:ahLst/>
            <a:cxnLst/>
            <a:rect l="l" t="t" r="r" b="b"/>
            <a:pathLst>
              <a:path w="4055110" h="1960879">
                <a:moveTo>
                  <a:pt x="1128776" y="103631"/>
                </a:moveTo>
                <a:lnTo>
                  <a:pt x="1136913" y="63275"/>
                </a:lnTo>
                <a:lnTo>
                  <a:pt x="1159113" y="30337"/>
                </a:lnTo>
                <a:lnTo>
                  <a:pt x="1192051" y="8137"/>
                </a:lnTo>
                <a:lnTo>
                  <a:pt x="1232408" y="0"/>
                </a:lnTo>
                <a:lnTo>
                  <a:pt x="1616456" y="0"/>
                </a:lnTo>
                <a:lnTo>
                  <a:pt x="2347976" y="0"/>
                </a:lnTo>
                <a:lnTo>
                  <a:pt x="3951224" y="0"/>
                </a:lnTo>
                <a:lnTo>
                  <a:pt x="3991580" y="8137"/>
                </a:lnTo>
                <a:lnTo>
                  <a:pt x="4024518" y="30337"/>
                </a:lnTo>
                <a:lnTo>
                  <a:pt x="4046718" y="63275"/>
                </a:lnTo>
                <a:lnTo>
                  <a:pt x="4054856" y="103631"/>
                </a:lnTo>
                <a:lnTo>
                  <a:pt x="4054856" y="362712"/>
                </a:lnTo>
                <a:lnTo>
                  <a:pt x="4054856" y="518160"/>
                </a:lnTo>
                <a:lnTo>
                  <a:pt x="4046718" y="558516"/>
                </a:lnTo>
                <a:lnTo>
                  <a:pt x="4024518" y="591454"/>
                </a:lnTo>
                <a:lnTo>
                  <a:pt x="3991580" y="613654"/>
                </a:lnTo>
                <a:lnTo>
                  <a:pt x="3951224" y="621791"/>
                </a:lnTo>
                <a:lnTo>
                  <a:pt x="2347976" y="621791"/>
                </a:lnTo>
                <a:lnTo>
                  <a:pt x="0" y="1960372"/>
                </a:lnTo>
                <a:lnTo>
                  <a:pt x="1616456" y="621791"/>
                </a:lnTo>
                <a:lnTo>
                  <a:pt x="1232408" y="621791"/>
                </a:lnTo>
                <a:lnTo>
                  <a:pt x="1192051" y="613654"/>
                </a:lnTo>
                <a:lnTo>
                  <a:pt x="1159113" y="591454"/>
                </a:lnTo>
                <a:lnTo>
                  <a:pt x="1136913" y="558516"/>
                </a:lnTo>
                <a:lnTo>
                  <a:pt x="1128776" y="518160"/>
                </a:lnTo>
                <a:lnTo>
                  <a:pt x="1128776" y="362712"/>
                </a:lnTo>
                <a:lnTo>
                  <a:pt x="1128776" y="103631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6" name="object 16"/>
          <p:cNvSpPr txBox="1"/>
          <p:nvPr/>
        </p:nvSpPr>
        <p:spPr>
          <a:xfrm>
            <a:off x="5238933" y="1648790"/>
            <a:ext cx="3631928" cy="1684594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>
              <a:spcBef>
                <a:spcPts val="95"/>
              </a:spcBef>
            </a:pPr>
            <a:r>
              <a:rPr sz="1603" spc="-5">
                <a:latin typeface="Calibri"/>
                <a:cs typeface="Calibri"/>
              </a:rPr>
              <a:t>no </a:t>
            </a:r>
            <a:r>
              <a:rPr sz="1603" spc="-10">
                <a:latin typeface="Calibri"/>
                <a:cs typeface="Calibri"/>
              </a:rPr>
              <a:t>need to </a:t>
            </a:r>
            <a:r>
              <a:rPr sz="1603" spc="-5">
                <a:latin typeface="Calibri"/>
                <a:cs typeface="Calibri"/>
              </a:rPr>
              <a:t>use all this </a:t>
            </a:r>
            <a:r>
              <a:rPr sz="1603" spc="-10">
                <a:latin typeface="Calibri"/>
                <a:cs typeface="Calibri"/>
              </a:rPr>
              <a:t>data</a:t>
            </a:r>
            <a:r>
              <a:rPr sz="1603">
                <a:latin typeface="Calibri"/>
                <a:cs typeface="Calibri"/>
              </a:rPr>
              <a:t> </a:t>
            </a:r>
            <a:r>
              <a:rPr sz="1603" spc="-10">
                <a:latin typeface="Calibri"/>
                <a:cs typeface="Calibri"/>
              </a:rPr>
              <a:t>to</a:t>
            </a:r>
            <a:endParaRPr sz="1603">
              <a:latin typeface="Calibri"/>
              <a:cs typeface="Calibri"/>
            </a:endParaRPr>
          </a:p>
          <a:p>
            <a:pPr marL="97976">
              <a:spcBef>
                <a:spcPts val="5"/>
              </a:spcBef>
            </a:pPr>
            <a:r>
              <a:rPr sz="1603" spc="-5">
                <a:latin typeface="Calibri"/>
                <a:cs typeface="Calibri"/>
              </a:rPr>
              <a:t>learn </a:t>
            </a:r>
            <a:r>
              <a:rPr sz="1603" spc="-10">
                <a:latin typeface="Calibri"/>
                <a:cs typeface="Calibri"/>
              </a:rPr>
              <a:t>good </a:t>
            </a:r>
            <a:r>
              <a:rPr sz="1603" spc="-5">
                <a:latin typeface="Calibri"/>
                <a:cs typeface="Calibri"/>
              </a:rPr>
              <a:t>enough</a:t>
            </a:r>
            <a:r>
              <a:rPr sz="1603" spc="30">
                <a:latin typeface="Calibri"/>
                <a:cs typeface="Calibri"/>
              </a:rPr>
              <a:t> </a:t>
            </a:r>
            <a:r>
              <a:rPr sz="1603" spc="-15">
                <a:latin typeface="Calibri"/>
                <a:cs typeface="Calibri"/>
              </a:rPr>
              <a:t>answers</a:t>
            </a:r>
            <a:endParaRPr sz="1603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3">
              <a:latin typeface="Calibri"/>
              <a:cs typeface="Calibri"/>
            </a:endParaRPr>
          </a:p>
          <a:p>
            <a:pPr marL="914228">
              <a:spcBef>
                <a:spcPts val="1302"/>
              </a:spcBef>
            </a:pPr>
            <a:r>
              <a:rPr sz="1603" spc="-5">
                <a:latin typeface="Calibri"/>
                <a:cs typeface="Calibri"/>
              </a:rPr>
              <a:t>enough </a:t>
            </a:r>
            <a:r>
              <a:rPr sz="1603" spc="-15">
                <a:latin typeface="Calibri"/>
                <a:cs typeface="Calibri"/>
              </a:rPr>
              <a:t>data </a:t>
            </a:r>
            <a:r>
              <a:rPr sz="1603" spc="-10">
                <a:latin typeface="Calibri"/>
                <a:cs typeface="Calibri"/>
              </a:rPr>
              <a:t>to</a:t>
            </a:r>
            <a:r>
              <a:rPr sz="1603">
                <a:latin typeface="Calibri"/>
                <a:cs typeface="Calibri"/>
              </a:rPr>
              <a:t> </a:t>
            </a:r>
            <a:r>
              <a:rPr sz="1603" spc="-10">
                <a:latin typeface="Calibri"/>
                <a:cs typeface="Calibri"/>
              </a:rPr>
              <a:t>train</a:t>
            </a:r>
            <a:endParaRPr sz="1603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703">
              <a:latin typeface="Calibri"/>
              <a:cs typeface="Calibri"/>
            </a:endParaRPr>
          </a:p>
          <a:p>
            <a:pPr marL="1601332">
              <a:spcBef>
                <a:spcPts val="5"/>
              </a:spcBef>
            </a:pPr>
            <a:r>
              <a:rPr sz="1603" spc="-10">
                <a:latin typeface="Calibri"/>
                <a:cs typeface="Calibri"/>
              </a:rPr>
              <a:t>not </a:t>
            </a:r>
            <a:r>
              <a:rPr sz="1603" spc="-5">
                <a:latin typeface="Calibri"/>
                <a:cs typeface="Calibri"/>
              </a:rPr>
              <a:t>enough </a:t>
            </a:r>
            <a:r>
              <a:rPr sz="1603" spc="-15">
                <a:latin typeface="Calibri"/>
                <a:cs typeface="Calibri"/>
              </a:rPr>
              <a:t>data </a:t>
            </a:r>
            <a:r>
              <a:rPr sz="1603" spc="-10">
                <a:latin typeface="Calibri"/>
                <a:cs typeface="Calibri"/>
              </a:rPr>
              <a:t>to train</a:t>
            </a:r>
            <a:endParaRPr sz="160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67" y="2824480"/>
            <a:ext cx="78568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600" b="0" spc="-20" err="1">
                <a:solidFill>
                  <a:srgbClr val="4471C4"/>
                </a:solidFill>
                <a:latin typeface="Verdana"/>
                <a:cs typeface="Verdana"/>
              </a:rPr>
              <a:t>Collecting</a:t>
            </a: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lang="fr-FR" sz="3600" b="0" spc="-20" err="1">
                <a:solidFill>
                  <a:srgbClr val="4471C4"/>
                </a:solidFill>
                <a:latin typeface="Verdana"/>
                <a:cs typeface="Verdana"/>
              </a:rPr>
              <a:t>labelled</a:t>
            </a: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 data</a:t>
            </a:r>
            <a:endParaRPr sz="3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4813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7CC81B-548F-4259-88F3-ACE5F6CDDE9A}"/>
              </a:ext>
            </a:extLst>
          </p:cNvPr>
          <p:cNvSpPr txBox="1">
            <a:spLocks/>
          </p:cNvSpPr>
          <p:nvPr/>
        </p:nvSpPr>
        <p:spPr>
          <a:xfrm>
            <a:off x="615950" y="328715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Labelled data and transfer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BB48724-FF8E-4A36-93FB-32ECDCB1D928}"/>
              </a:ext>
            </a:extLst>
          </p:cNvPr>
          <p:cNvSpPr txBox="1"/>
          <p:nvPr/>
        </p:nvSpPr>
        <p:spPr>
          <a:xfrm>
            <a:off x="692150" y="1758950"/>
            <a:ext cx="11430000" cy="723171"/>
          </a:xfrm>
          <a:prstGeom prst="rect">
            <a:avLst/>
          </a:prstGeom>
        </p:spPr>
        <p:txBody>
          <a:bodyPr vert="horz" wrap="square" lIns="0" tIns="12724" rIns="0" bIns="0" rtlCol="0" anchor="t">
            <a:spAutoFit/>
          </a:bodyPr>
          <a:lstStyle/>
          <a:p>
            <a:pPr marL="469265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Labelled</a:t>
            </a:r>
            <a:r>
              <a:rPr lang="fr-FR" sz="2800" spc="-35">
                <a:latin typeface="Calibri"/>
                <a:cs typeface="Calibri"/>
              </a:rPr>
              <a:t> data for </a:t>
            </a:r>
            <a:r>
              <a:rPr lang="fr-FR" sz="2800" i="1" spc="-35" err="1">
                <a:solidFill>
                  <a:schemeClr val="tx2"/>
                </a:solidFill>
                <a:latin typeface="Calibri"/>
                <a:cs typeface="Calibri"/>
              </a:rPr>
              <a:t>your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may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be</a:t>
            </a:r>
            <a:r>
              <a:rPr lang="fr-FR" sz="2800" spc="-35">
                <a:latin typeface="Calibri"/>
                <a:cs typeface="Calibri"/>
              </a:rPr>
              <a:t> scarce/expensive to </a:t>
            </a:r>
            <a:r>
              <a:rPr lang="fr-FR" sz="2800" spc="-35" err="1">
                <a:latin typeface="Calibri"/>
                <a:cs typeface="Calibri"/>
              </a:rPr>
              <a:t>collect</a:t>
            </a:r>
          </a:p>
          <a:p>
            <a:pPr marL="469265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But </a:t>
            </a:r>
            <a:r>
              <a:rPr lang="fr-FR" sz="2800" spc="-35" err="1">
                <a:latin typeface="Calibri"/>
                <a:cs typeface="Calibri"/>
              </a:rPr>
              <a:t>samples</a:t>
            </a:r>
            <a:r>
              <a:rPr lang="fr-FR" sz="2800" spc="-35">
                <a:latin typeface="Calibri"/>
                <a:cs typeface="Calibri"/>
              </a:rPr>
              <a:t> for a </a:t>
            </a:r>
            <a:r>
              <a:rPr lang="fr-FR" sz="2800" i="1" spc="-35" err="1">
                <a:solidFill>
                  <a:schemeClr val="tx2"/>
                </a:solidFill>
                <a:latin typeface="Calibri"/>
                <a:cs typeface="Calibri"/>
              </a:rPr>
              <a:t>related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may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be</a:t>
            </a:r>
            <a:r>
              <a:rPr lang="fr-FR" sz="2800" spc="-35">
                <a:latin typeface="Calibri"/>
                <a:cs typeface="Calibri"/>
              </a:rPr>
              <a:t> cheap and </a:t>
            </a:r>
            <a:r>
              <a:rPr lang="fr-FR" sz="2800" spc="-35" err="1">
                <a:latin typeface="Calibri"/>
                <a:cs typeface="Calibri"/>
              </a:rPr>
              <a:t>available</a:t>
            </a:r>
            <a:r>
              <a:rPr lang="fr-FR" sz="2800" spc="-35">
                <a:latin typeface="Calibri"/>
                <a:cs typeface="Calibri"/>
              </a:rPr>
              <a:t> in large </a:t>
            </a:r>
            <a:r>
              <a:rPr lang="fr-FR" sz="2800" spc="-35" err="1">
                <a:latin typeface="Calibri"/>
                <a:cs typeface="Calibri"/>
              </a:rPr>
              <a:t>quantities</a:t>
            </a:r>
            <a:r>
              <a:rPr lang="fr-FR" sz="2800" spc="-35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E4310C-12B1-499B-875F-8739A7E4E21A}"/>
              </a:ext>
            </a:extLst>
          </p:cNvPr>
          <p:cNvSpPr txBox="1"/>
          <p:nvPr/>
        </p:nvSpPr>
        <p:spPr>
          <a:xfrm>
            <a:off x="768350" y="3426460"/>
            <a:ext cx="11201400" cy="303149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Example:  face recognition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: </a:t>
            </a:r>
            <a:r>
              <a:rPr lang="fr-FR" sz="2800" spc="-35" err="1">
                <a:latin typeface="Calibri"/>
                <a:cs typeface="Calibri"/>
              </a:rPr>
              <a:t>Recognizing</a:t>
            </a:r>
            <a:r>
              <a:rPr lang="fr-FR" sz="2800" spc="-35">
                <a:latin typeface="Calibri"/>
                <a:cs typeface="Calibri"/>
              </a:rPr>
              <a:t> the face of millions </a:t>
            </a:r>
            <a:r>
              <a:rPr lang="fr-FR" sz="2800" spc="-35" err="1">
                <a:latin typeface="Calibri"/>
                <a:cs typeface="Calibri"/>
              </a:rPr>
              <a:t>individual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persons</a:t>
            </a:r>
            <a:endParaRPr lang="fr-FR" sz="2800" spc="-35">
              <a:latin typeface="Calibri"/>
              <a:cs typeface="Calibri"/>
            </a:endParaRPr>
          </a:p>
          <a:p>
            <a:pPr marL="469288" lvl="1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Problem</a:t>
            </a:r>
            <a:r>
              <a:rPr lang="fr-FR" sz="2800" spc="-35">
                <a:latin typeface="Calibri"/>
                <a:cs typeface="Calibri"/>
              </a:rPr>
              <a:t>:  </a:t>
            </a:r>
            <a:r>
              <a:rPr lang="fr-FR" sz="2800" spc="-35" err="1">
                <a:latin typeface="Calibri"/>
                <a:cs typeface="Calibri"/>
              </a:rPr>
              <a:t>typically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only</a:t>
            </a:r>
            <a:r>
              <a:rPr lang="fr-FR" sz="2800" spc="-35">
                <a:latin typeface="Calibri"/>
                <a:cs typeface="Calibri"/>
              </a:rPr>
              <a:t> a few </a:t>
            </a:r>
            <a:r>
              <a:rPr lang="fr-FR" sz="2800" spc="-35" err="1">
                <a:latin typeface="Calibri"/>
                <a:cs typeface="Calibri"/>
              </a:rPr>
              <a:t>labeled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sample</a:t>
            </a:r>
            <a:r>
              <a:rPr lang="fr-FR" sz="2800" spc="-35">
                <a:latin typeface="Calibri"/>
                <a:cs typeface="Calibri"/>
              </a:rPr>
              <a:t> per </a:t>
            </a:r>
            <a:r>
              <a:rPr lang="fr-FR" sz="2800" spc="-35" err="1">
                <a:latin typeface="Calibri"/>
                <a:cs typeface="Calibri"/>
              </a:rPr>
              <a:t>person</a:t>
            </a:r>
            <a:r>
              <a:rPr lang="fr-FR" sz="2800" spc="-35">
                <a:latin typeface="Calibri"/>
                <a:cs typeface="Calibri"/>
              </a:rPr>
              <a:t>!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Related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: </a:t>
            </a:r>
            <a:r>
              <a:rPr lang="fr-FR" sz="2800" spc="-35" err="1">
                <a:latin typeface="Calibri"/>
                <a:cs typeface="Calibri"/>
              </a:rPr>
              <a:t>Recognize</a:t>
            </a:r>
            <a:r>
              <a:rPr lang="fr-FR" sz="2800" spc="-35">
                <a:latin typeface="Calibri"/>
                <a:cs typeface="Calibri"/>
              </a:rPr>
              <a:t> if </a:t>
            </a:r>
            <a:r>
              <a:rPr lang="fr-FR" sz="2800" spc="-35" err="1">
                <a:latin typeface="Calibri"/>
                <a:cs typeface="Calibri"/>
              </a:rPr>
              <a:t>two</a:t>
            </a:r>
            <a:r>
              <a:rPr lang="fr-FR" sz="2800" spc="-35">
                <a:latin typeface="Calibri"/>
                <a:cs typeface="Calibri"/>
              </a:rPr>
              <a:t> images </a:t>
            </a:r>
            <a:r>
              <a:rPr lang="fr-FR" sz="2800" spc="-35" err="1">
                <a:latin typeface="Calibri"/>
                <a:cs typeface="Calibri"/>
              </a:rPr>
              <a:t>represent</a:t>
            </a:r>
            <a:r>
              <a:rPr lang="fr-FR" sz="2800" spc="-35">
                <a:latin typeface="Calibri"/>
                <a:cs typeface="Calibri"/>
              </a:rPr>
              <a:t> the </a:t>
            </a:r>
            <a:r>
              <a:rPr lang="fr-FR" sz="2800" spc="-35" err="1">
                <a:latin typeface="Calibri"/>
                <a:cs typeface="Calibri"/>
              </a:rPr>
              <a:t>same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person</a:t>
            </a:r>
            <a:endParaRPr lang="fr-FR" sz="2800" spc="-35">
              <a:latin typeface="Calibri"/>
              <a:cs typeface="Calibri"/>
            </a:endParaRPr>
          </a:p>
          <a:p>
            <a:pPr marL="469288" lvl="1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Cheap labels </a:t>
            </a:r>
            <a:r>
              <a:rPr lang="fr-FR" sz="2800" spc="-35" err="1">
                <a:latin typeface="Calibri"/>
                <a:cs typeface="Calibri"/>
              </a:rPr>
              <a:t>example</a:t>
            </a:r>
            <a:r>
              <a:rPr lang="fr-FR" sz="2800" spc="-35">
                <a:latin typeface="Calibri"/>
                <a:cs typeface="Calibri"/>
              </a:rPr>
              <a:t>:</a:t>
            </a:r>
          </a:p>
          <a:p>
            <a:pPr marL="926488" lvl="1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Images </a:t>
            </a:r>
            <a:r>
              <a:rPr lang="fr-FR" sz="2800" spc="-35" err="1">
                <a:latin typeface="Calibri"/>
                <a:cs typeface="Calibri"/>
              </a:rPr>
              <a:t>from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consecutive</a:t>
            </a:r>
            <a:r>
              <a:rPr lang="fr-FR" sz="2800" spc="-35">
                <a:latin typeface="Calibri"/>
                <a:cs typeface="Calibri"/>
              </a:rPr>
              <a:t> frames in a </a:t>
            </a:r>
            <a:r>
              <a:rPr lang="fr-FR" sz="2800" spc="-35" err="1">
                <a:latin typeface="Calibri"/>
                <a:cs typeface="Calibri"/>
              </a:rPr>
              <a:t>video</a:t>
            </a:r>
            <a:r>
              <a:rPr lang="fr-FR" sz="2800" spc="-35">
                <a:latin typeface="Calibri"/>
                <a:cs typeface="Calibri"/>
              </a:rPr>
              <a:t>: </a:t>
            </a:r>
            <a:r>
              <a:rPr lang="fr-FR" sz="2800" spc="-35" err="1">
                <a:latin typeface="Calibri"/>
                <a:cs typeface="Calibri"/>
              </a:rPr>
              <a:t>Likely</a:t>
            </a:r>
            <a:r>
              <a:rPr lang="fr-FR" sz="2800" spc="-35">
                <a:latin typeface="Calibri"/>
                <a:cs typeface="Calibri"/>
              </a:rPr>
              <a:t> the </a:t>
            </a:r>
            <a:r>
              <a:rPr lang="fr-FR" sz="2800" spc="-35" err="1">
                <a:latin typeface="Calibri"/>
                <a:cs typeface="Calibri"/>
              </a:rPr>
              <a:t>same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person</a:t>
            </a:r>
            <a:endParaRPr lang="fr-FR" sz="2800" spc="-3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67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7CC81B-548F-4259-88F3-ACE5F6CDDE9A}"/>
              </a:ext>
            </a:extLst>
          </p:cNvPr>
          <p:cNvSpPr txBox="1">
            <a:spLocks/>
          </p:cNvSpPr>
          <p:nvPr/>
        </p:nvSpPr>
        <p:spPr>
          <a:xfrm>
            <a:off x="615950" y="328715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Labelled data and transfer</a:t>
            </a: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BB48724-FF8E-4A36-93FB-32ECDCB1D928}"/>
              </a:ext>
            </a:extLst>
          </p:cNvPr>
          <p:cNvSpPr txBox="1"/>
          <p:nvPr/>
        </p:nvSpPr>
        <p:spPr>
          <a:xfrm>
            <a:off x="637540" y="1149350"/>
            <a:ext cx="11430000" cy="264677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Idea</a:t>
            </a:r>
            <a:r>
              <a:rPr lang="fr-FR" sz="2800" spc="-35">
                <a:latin typeface="Calibri"/>
                <a:cs typeface="Calibri"/>
              </a:rPr>
              <a:t>:  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Train on </a:t>
            </a:r>
            <a:r>
              <a:rPr lang="fr-FR" sz="2800" spc="-35" err="1">
                <a:latin typeface="Calibri"/>
                <a:cs typeface="Calibri"/>
              </a:rPr>
              <a:t>auxilliary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with</a:t>
            </a:r>
            <a:r>
              <a:rPr lang="fr-FR" sz="2800" spc="-35">
                <a:latin typeface="Calibri"/>
                <a:cs typeface="Calibri"/>
              </a:rPr>
              <a:t> cheap labels </a:t>
            </a:r>
          </a:p>
          <a:p>
            <a:pPr marL="926488" lvl="1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Learn</a:t>
            </a:r>
            <a:r>
              <a:rPr lang="fr-FR" sz="2800" spc="-35">
                <a:latin typeface="Calibri"/>
                <a:cs typeface="Calibri"/>
              </a:rPr>
              <a:t> a </a:t>
            </a:r>
            <a:r>
              <a:rPr lang="fr-FR" sz="2800" spc="-35" err="1">
                <a:latin typeface="Calibri"/>
                <a:cs typeface="Calibri"/>
              </a:rPr>
              <a:t>representation</a:t>
            </a:r>
            <a:r>
              <a:rPr lang="fr-FR" sz="2800" spc="-35">
                <a:latin typeface="Calibri"/>
                <a:cs typeface="Calibri"/>
              </a:rPr>
              <a:t> of the data</a:t>
            </a:r>
          </a:p>
          <a:p>
            <a:pPr marL="926488" lvl="1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>
                <a:latin typeface="Calibri"/>
                <a:cs typeface="Calibri"/>
              </a:rPr>
              <a:t>Leveraging all </a:t>
            </a:r>
            <a:r>
              <a:rPr lang="fr-FR" sz="2800" spc="-35" err="1">
                <a:latin typeface="Calibri"/>
                <a:cs typeface="Calibri"/>
              </a:rPr>
              <a:t>available</a:t>
            </a:r>
            <a:r>
              <a:rPr lang="fr-FR" sz="2800" spc="-35">
                <a:latin typeface="Calibri"/>
                <a:cs typeface="Calibri"/>
              </a:rPr>
              <a:t> data</a:t>
            </a: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r>
              <a:rPr lang="fr-FR" sz="2800" spc="-35" err="1">
                <a:latin typeface="Calibri"/>
                <a:cs typeface="Calibri"/>
              </a:rPr>
              <a:t>Finetune</a:t>
            </a:r>
            <a:r>
              <a:rPr lang="fr-FR" sz="2800" spc="-35">
                <a:latin typeface="Calibri"/>
                <a:cs typeface="Calibri"/>
              </a:rPr>
              <a:t> for </a:t>
            </a:r>
            <a:r>
              <a:rPr lang="fr-FR" sz="2800" spc="-35" err="1">
                <a:latin typeface="Calibri"/>
                <a:cs typeface="Calibri"/>
              </a:rPr>
              <a:t>your</a:t>
            </a:r>
            <a:r>
              <a:rPr lang="fr-FR" sz="2800" spc="-35">
                <a:latin typeface="Calibri"/>
                <a:cs typeface="Calibri"/>
              </a:rPr>
              <a:t> </a:t>
            </a:r>
            <a:r>
              <a:rPr lang="fr-FR" sz="2800" spc="-35" err="1">
                <a:latin typeface="Calibri"/>
                <a:cs typeface="Calibri"/>
              </a:rPr>
              <a:t>task</a:t>
            </a:r>
            <a:endParaRPr lang="fr-FR" sz="2800" spc="-35">
              <a:latin typeface="Calibri"/>
              <a:cs typeface="Calibri"/>
            </a:endParaRPr>
          </a:p>
          <a:p>
            <a:pPr marL="469288" indent="-457200">
              <a:lnSpc>
                <a:spcPts val="2400"/>
              </a:lnSpc>
              <a:spcBef>
                <a:spcPts val="566"/>
              </a:spcBef>
              <a:buFont typeface="Arial" panose="020B0604020202020204" pitchFamily="34" charset="0"/>
              <a:buChar char="•"/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E4310C-12B1-499B-875F-8739A7E4E21A}"/>
              </a:ext>
            </a:extLst>
          </p:cNvPr>
          <p:cNvSpPr txBox="1"/>
          <p:nvPr/>
        </p:nvSpPr>
        <p:spPr>
          <a:xfrm>
            <a:off x="501650" y="3953441"/>
            <a:ext cx="11201400" cy="72317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r>
              <a:rPr lang="fr-FR" sz="2800" spc="-35">
                <a:solidFill>
                  <a:srgbClr val="002060"/>
                </a:solidFill>
                <a:latin typeface="Calibri"/>
                <a:cs typeface="Calibri"/>
              </a:rPr>
              <a:t>Example:  face recognition</a:t>
            </a:r>
          </a:p>
          <a:p>
            <a:pPr marL="12088">
              <a:lnSpc>
                <a:spcPts val="2400"/>
              </a:lnSpc>
              <a:spcBef>
                <a:spcPts val="566"/>
              </a:spcBef>
              <a:tabLst>
                <a:tab pos="185772" algn="l"/>
              </a:tabLst>
            </a:pPr>
            <a:endParaRPr lang="fr-FR" sz="2800" spc="-35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FDFD0-6684-411B-8AC0-F02735B1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4578350"/>
            <a:ext cx="6968403" cy="214787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E94211-8308-44BF-AFD3-DF2B93F3AF46}"/>
              </a:ext>
            </a:extLst>
          </p:cNvPr>
          <p:cNvSpPr/>
          <p:nvPr/>
        </p:nvSpPr>
        <p:spPr>
          <a:xfrm>
            <a:off x="8121650" y="1330414"/>
            <a:ext cx="3945890" cy="1571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Or skip and use  a pretrained model!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Image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Words embeddings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621921-9353-4F35-8D6D-86044CBD3FC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788150" y="2061932"/>
            <a:ext cx="1333500" cy="5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62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67" y="2824480"/>
            <a:ext cx="963898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Learning a large </a:t>
            </a:r>
            <a:r>
              <a:rPr lang="fr-FR" sz="3600" b="0" spc="-20" err="1">
                <a:solidFill>
                  <a:srgbClr val="4471C4"/>
                </a:solidFill>
                <a:latin typeface="Verdana"/>
                <a:cs typeface="Verdana"/>
              </a:rPr>
              <a:t>scale</a:t>
            </a: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 model, </a:t>
            </a:r>
            <a:r>
              <a:rPr lang="fr-FR" sz="3600" b="0" spc="-20" err="1">
                <a:solidFill>
                  <a:srgbClr val="4471C4"/>
                </a:solidFill>
                <a:latin typeface="Verdana"/>
                <a:cs typeface="Verdana"/>
              </a:rPr>
              <a:t>step</a:t>
            </a:r>
            <a:r>
              <a:rPr lang="fr-FR" sz="3600" b="0" spc="-20">
                <a:solidFill>
                  <a:srgbClr val="4471C4"/>
                </a:solidFill>
                <a:latin typeface="Verdana"/>
                <a:cs typeface="Verdana"/>
              </a:rPr>
              <a:t> 0</a:t>
            </a:r>
            <a:endParaRPr lang="fr-FR" sz="3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5901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750" y="1815817"/>
            <a:ext cx="9144000" cy="2614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>
                <a:cs typeface="Verdana"/>
              </a:rPr>
              <a:t>Large </a:t>
            </a:r>
            <a:r>
              <a:rPr lang="fr-FR" sz="2800" err="1">
                <a:cs typeface="Verdana"/>
              </a:rPr>
              <a:t>scale</a:t>
            </a:r>
            <a:r>
              <a:rPr lang="fr-FR" sz="2800">
                <a:cs typeface="Verdana"/>
              </a:rPr>
              <a:t>: </a:t>
            </a:r>
            <a:r>
              <a:rPr lang="fr-FR" sz="2800" err="1">
                <a:cs typeface="Verdana"/>
              </a:rPr>
              <a:t>costly</a:t>
            </a:r>
            <a:r>
              <a:rPr lang="fr-FR" sz="2800">
                <a:cs typeface="Verdana"/>
              </a:rPr>
              <a:t> and </a:t>
            </a:r>
            <a:r>
              <a:rPr lang="fr-FR" sz="2800" err="1">
                <a:cs typeface="Verdana"/>
              </a:rPr>
              <a:t>difficult</a:t>
            </a:r>
            <a:r>
              <a:rPr lang="fr-FR" sz="2800">
                <a:cs typeface="Verdana"/>
              </a:rPr>
              <a:t> to train.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800"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800">
                <a:solidFill>
                  <a:srgbClr val="0070C0"/>
                </a:solidFill>
                <a:cs typeface="Verdana"/>
              </a:rPr>
              <a:t>First </a:t>
            </a:r>
            <a:r>
              <a:rPr lang="fr-FR" sz="2800" err="1">
                <a:solidFill>
                  <a:srgbClr val="0070C0"/>
                </a:solidFill>
                <a:cs typeface="Verdana"/>
              </a:rPr>
              <a:t>try</a:t>
            </a:r>
            <a:r>
              <a:rPr lang="fr-FR" sz="2800">
                <a:solidFill>
                  <a:srgbClr val="0070C0"/>
                </a:solidFill>
                <a:cs typeface="Verdana"/>
              </a:rPr>
              <a:t> to </a:t>
            </a:r>
            <a:r>
              <a:rPr lang="fr-FR" sz="2800" b="1" err="1">
                <a:solidFill>
                  <a:srgbClr val="0070C0"/>
                </a:solidFill>
                <a:cs typeface="Verdana"/>
              </a:rPr>
              <a:t>downsize</a:t>
            </a:r>
            <a:r>
              <a:rPr lang="fr-FR" sz="2800">
                <a:solidFill>
                  <a:srgbClr val="0070C0"/>
                </a:solidFill>
                <a:cs typeface="Verdana"/>
              </a:rPr>
              <a:t> the </a:t>
            </a:r>
            <a:r>
              <a:rPr lang="fr-FR" sz="2800" err="1">
                <a:solidFill>
                  <a:srgbClr val="0070C0"/>
                </a:solidFill>
                <a:cs typeface="Verdana"/>
              </a:rPr>
              <a:t>dataset</a:t>
            </a:r>
            <a:r>
              <a:rPr lang="fr-FR" sz="2800">
                <a:solidFill>
                  <a:srgbClr val="0070C0"/>
                </a:solidFill>
                <a:cs typeface="Verdana"/>
              </a:rPr>
              <a:t> and train on a </a:t>
            </a:r>
            <a:r>
              <a:rPr lang="fr-FR" sz="2800" b="1">
                <a:solidFill>
                  <a:srgbClr val="0070C0"/>
                </a:solidFill>
                <a:cs typeface="Verdana"/>
              </a:rPr>
              <a:t>single machine.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solidFill>
                <a:srgbClr val="0070C0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solidFill>
                <a:srgbClr val="0070C0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solidFill>
                <a:srgbClr val="0070C0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000">
              <a:solidFill>
                <a:srgbClr val="0070C0"/>
              </a:solidFill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B2FDAE0-B2A9-47D4-8386-04B0196354F5}"/>
              </a:ext>
            </a:extLst>
          </p:cNvPr>
          <p:cNvSpPr txBox="1"/>
          <p:nvPr/>
        </p:nvSpPr>
        <p:spPr>
          <a:xfrm>
            <a:off x="1149350" y="3676306"/>
            <a:ext cx="9648824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000" err="1">
                <a:cs typeface="Verdana"/>
              </a:rPr>
              <a:t>Scaling</a:t>
            </a:r>
            <a:r>
              <a:rPr lang="fr-FR" sz="2000">
                <a:cs typeface="Verdana"/>
              </a:rPr>
              <a:t> tricks: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cs typeface="Verdana"/>
              </a:rPr>
              <a:t>Sampling </a:t>
            </a:r>
            <a:r>
              <a:rPr lang="fr-FR" sz="2000" err="1">
                <a:cs typeface="Verdana"/>
              </a:rPr>
              <a:t>dataset</a:t>
            </a:r>
            <a:r>
              <a:rPr lang="fr-FR" sz="2000">
                <a:cs typeface="Verdana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>
                <a:cs typeface="Verdana"/>
              </a:rPr>
              <a:t>Streaming </a:t>
            </a:r>
            <a:r>
              <a:rPr lang="fr-FR" sz="2000" err="1">
                <a:cs typeface="Verdana"/>
              </a:rPr>
              <a:t>with</a:t>
            </a:r>
            <a:r>
              <a:rPr lang="fr-FR" sz="2000">
                <a:cs typeface="Verdana"/>
              </a:rPr>
              <a:t> SGD.</a:t>
            </a: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2000" err="1">
                <a:cs typeface="Verdana"/>
              </a:rPr>
              <a:t>Reduce</a:t>
            </a:r>
            <a:r>
              <a:rPr lang="fr-FR" sz="2000">
                <a:cs typeface="Verdana"/>
              </a:rPr>
              <a:t> </a:t>
            </a:r>
            <a:r>
              <a:rPr lang="fr-FR" sz="2000" err="1">
                <a:cs typeface="Verdana"/>
              </a:rPr>
              <a:t>features</a:t>
            </a:r>
            <a:r>
              <a:rPr lang="fr-FR" sz="2000">
                <a:cs typeface="Verdana"/>
              </a:rPr>
              <a:t> size </a:t>
            </a:r>
            <a:r>
              <a:rPr lang="fr-FR" sz="2000" err="1">
                <a:cs typeface="Verdana"/>
              </a:rPr>
              <a:t>with</a:t>
            </a:r>
            <a:r>
              <a:rPr lang="fr-FR" sz="2000">
                <a:cs typeface="Verdana"/>
              </a:rPr>
              <a:t> </a:t>
            </a:r>
            <a:r>
              <a:rPr lang="fr-FR" sz="2000" err="1">
                <a:cs typeface="Verdana"/>
              </a:rPr>
              <a:t>random</a:t>
            </a:r>
            <a:r>
              <a:rPr lang="fr-FR" sz="2000">
                <a:cs typeface="Verdana"/>
              </a:rPr>
              <a:t> projection / </a:t>
            </a:r>
            <a:r>
              <a:rPr lang="fr-FR" sz="2000" err="1">
                <a:cs typeface="Verdana"/>
              </a:rPr>
              <a:t>hashing</a:t>
            </a:r>
            <a:r>
              <a:rPr lang="fr-FR" sz="2000">
                <a:cs typeface="Verdana"/>
              </a:rPr>
              <a:t>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011E3E7-640D-4572-BE95-49A30A020E08}"/>
              </a:ext>
            </a:extLst>
          </p:cNvPr>
          <p:cNvSpPr txBox="1"/>
          <p:nvPr/>
        </p:nvSpPr>
        <p:spPr>
          <a:xfrm>
            <a:off x="615949" y="5492750"/>
            <a:ext cx="7467601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000">
                <a:cs typeface="Verdana"/>
              </a:rPr>
              <a:t>1/ </a:t>
            </a:r>
            <a:r>
              <a:rPr lang="fr-FR" sz="2000" err="1">
                <a:cs typeface="Verdana"/>
              </a:rPr>
              <a:t>Get</a:t>
            </a:r>
            <a:r>
              <a:rPr lang="fr-FR" sz="2000">
                <a:cs typeface="Verdana"/>
              </a:rPr>
              <a:t> a </a:t>
            </a:r>
            <a:r>
              <a:rPr lang="fr-FR" sz="2000" err="1">
                <a:cs typeface="Verdana"/>
              </a:rPr>
              <a:t>better</a:t>
            </a:r>
            <a:r>
              <a:rPr lang="fr-FR" sz="2000">
                <a:cs typeface="Verdana"/>
              </a:rPr>
              <a:t> </a:t>
            </a:r>
            <a:r>
              <a:rPr lang="fr-FR" sz="2000" err="1">
                <a:cs typeface="Verdana"/>
              </a:rPr>
              <a:t>understanding</a:t>
            </a:r>
            <a:r>
              <a:rPr lang="fr-FR" sz="2000">
                <a:cs typeface="Verdana"/>
              </a:rPr>
              <a:t> of the </a:t>
            </a:r>
            <a:r>
              <a:rPr lang="fr-FR" sz="2000" err="1">
                <a:cs typeface="Verdana"/>
              </a:rPr>
              <a:t>task</a:t>
            </a:r>
            <a:r>
              <a:rPr lang="fr-FR" sz="2000">
                <a:cs typeface="Verdana"/>
              </a:rPr>
              <a:t>. 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000">
                <a:cs typeface="Verdana"/>
              </a:rPr>
              <a:t>2/ The model </a:t>
            </a:r>
            <a:r>
              <a:rPr lang="fr-FR" sz="2000" err="1">
                <a:cs typeface="Verdana"/>
              </a:rPr>
              <a:t>learned</a:t>
            </a:r>
            <a:r>
              <a:rPr lang="fr-FR" sz="2000">
                <a:cs typeface="Verdana"/>
              </a:rPr>
              <a:t> on one machine </a:t>
            </a:r>
            <a:r>
              <a:rPr lang="fr-FR" sz="2000" err="1">
                <a:cs typeface="Verdana"/>
              </a:rPr>
              <a:t>might</a:t>
            </a:r>
            <a:r>
              <a:rPr lang="fr-FR" sz="2000">
                <a:cs typeface="Verdana"/>
              </a:rPr>
              <a:t> </a:t>
            </a:r>
            <a:r>
              <a:rPr lang="fr-FR" sz="2000" err="1">
                <a:cs typeface="Verdana"/>
              </a:rPr>
              <a:t>be</a:t>
            </a:r>
            <a:r>
              <a:rPr lang="fr-FR" sz="2000">
                <a:cs typeface="Verdana"/>
              </a:rPr>
              <a:t> good </a:t>
            </a:r>
            <a:r>
              <a:rPr lang="fr-FR" sz="2000" err="1">
                <a:cs typeface="Verdana"/>
              </a:rPr>
              <a:t>enough</a:t>
            </a:r>
            <a:r>
              <a:rPr lang="fr-FR" sz="2000">
                <a:cs typeface="Verdana"/>
              </a:rPr>
              <a:t>!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fr-FR" sz="2000">
                <a:cs typeface="Verdana"/>
              </a:rPr>
              <a:t>3/ </a:t>
            </a:r>
            <a:r>
              <a:rPr lang="fr-FR" sz="2000" err="1">
                <a:cs typeface="Verdana"/>
              </a:rPr>
              <a:t>Those</a:t>
            </a:r>
            <a:r>
              <a:rPr lang="fr-FR" sz="2000">
                <a:cs typeface="Verdana"/>
              </a:rPr>
              <a:t> tricks are </a:t>
            </a:r>
            <a:r>
              <a:rPr lang="fr-FR" sz="2000" err="1">
                <a:cs typeface="Verdana"/>
              </a:rPr>
              <a:t>still</a:t>
            </a:r>
            <a:r>
              <a:rPr lang="fr-FR" sz="2000">
                <a:cs typeface="Verdana"/>
              </a:rPr>
              <a:t> applicable </a:t>
            </a:r>
            <a:r>
              <a:rPr lang="fr-FR" sz="2000" err="1">
                <a:cs typeface="Verdana"/>
              </a:rPr>
              <a:t>later</a:t>
            </a:r>
            <a:r>
              <a:rPr lang="fr-FR" sz="2000">
                <a:cs typeface="Verdana"/>
              </a:rPr>
              <a:t> for full </a:t>
            </a:r>
            <a:r>
              <a:rPr lang="fr-FR" sz="2000" err="1">
                <a:cs typeface="Verdana"/>
              </a:rPr>
              <a:t>scale</a:t>
            </a:r>
            <a:r>
              <a:rPr lang="fr-FR" sz="2000">
                <a:cs typeface="Verdana"/>
              </a:rPr>
              <a:t> model.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2D6DAB-BEA0-4835-B697-EA03FA82A523}"/>
              </a:ext>
            </a:extLst>
          </p:cNvPr>
          <p:cNvSpPr txBox="1">
            <a:spLocks/>
          </p:cNvSpPr>
          <p:nvPr/>
        </p:nvSpPr>
        <p:spPr>
          <a:xfrm>
            <a:off x="615949" y="311150"/>
            <a:ext cx="10733167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Learning a large scale model, Step 0</a:t>
            </a:r>
            <a:endParaRPr lang="en-US" sz="3600">
              <a:latin typeface="+mn-lt"/>
              <a:ea typeface="Verdana" panose="020B0604030504040204" pitchFamily="34" charset="0"/>
            </a:endParaRPr>
          </a:p>
          <a:p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2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055B-BF1B-48F0-AEE5-04D0522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387350"/>
            <a:ext cx="10372089" cy="738664"/>
          </a:xfrm>
        </p:spPr>
        <p:txBody>
          <a:bodyPr/>
          <a:lstStyle/>
          <a:p>
            <a:r>
              <a:rPr lang="en-US"/>
              <a:t>Acknowledgement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DF1D-F96B-4DCB-A3FB-E0B1FF724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50" y="2139950"/>
            <a:ext cx="10296652" cy="4062651"/>
          </a:xfrm>
        </p:spPr>
        <p:txBody>
          <a:bodyPr/>
          <a:lstStyle/>
          <a:p>
            <a:r>
              <a:rPr lang="en-US"/>
              <a:t>Those slides are largely inspired / copied from several sources:</a:t>
            </a:r>
          </a:p>
          <a:p>
            <a:endParaRPr lang="en-US"/>
          </a:p>
          <a:p>
            <a:r>
              <a:rPr lang="en-US"/>
              <a:t>Léon </a:t>
            </a:r>
            <a:r>
              <a:rPr lang="en-US" err="1"/>
              <a:t>Bottou’s</a:t>
            </a:r>
            <a:r>
              <a:rPr lang="en-US"/>
              <a:t> ”Large-scale machine learning revisited” conference: </a:t>
            </a:r>
            <a:r>
              <a:rPr lang="en-US" u="sng">
                <a:solidFill>
                  <a:schemeClr val="accent1">
                    <a:lumMod val="75000"/>
                  </a:schemeClr>
                </a:solidFill>
              </a:rPr>
              <a:t>https://bigdata2013.sciencesconf.org/conference/bigdata2013/pages/bottou.pdf</a:t>
            </a:r>
          </a:p>
          <a:p>
            <a:endParaRPr lang="en-US"/>
          </a:p>
          <a:p>
            <a:r>
              <a:rPr lang="en-US"/>
              <a:t>Sanjiv Kumar’s ”Large-scale machine learning” course: </a:t>
            </a:r>
            <a:r>
              <a:rPr lang="en-US">
                <a:hlinkClick r:id="rId2"/>
              </a:rPr>
              <a:t>http://www.sanjivk.com/EECS6898/lectures.html</a:t>
            </a:r>
            <a:endParaRPr lang="en-US"/>
          </a:p>
          <a:p>
            <a:endParaRPr lang="en-US"/>
          </a:p>
          <a:p>
            <a:r>
              <a:rPr lang="en-US"/>
              <a:t>Jean-Philippe Vert’s “Large-Scale Machine Learning” course:</a:t>
            </a:r>
          </a:p>
          <a:p>
            <a:r>
              <a:rPr lang="en-US">
                <a:hlinkClick r:id="rId3"/>
              </a:rPr>
              <a:t>http://members.cbio.mines-paristech.fr/~jvert/svn/lsml/lsml18/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4850" y="2283460"/>
            <a:ext cx="9868535" cy="54514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>
              <a:lnSpc>
                <a:spcPts val="3835"/>
              </a:lnSpc>
              <a:spcBef>
                <a:spcPts val="130"/>
              </a:spcBef>
              <a:tabLst>
                <a:tab pos="755650" algn="l"/>
                <a:tab pos="756285" algn="l"/>
              </a:tabLst>
            </a:pPr>
            <a:r>
              <a:rPr sz="3200" spc="5">
                <a:latin typeface="Verdana"/>
                <a:cs typeface="Verdana"/>
              </a:rPr>
              <a:t>Introduction </a:t>
            </a:r>
            <a:r>
              <a:rPr sz="3200" spc="10">
                <a:latin typeface="Verdana"/>
                <a:cs typeface="Verdana"/>
              </a:rPr>
              <a:t>to large-scale machine</a:t>
            </a:r>
            <a:r>
              <a:rPr sz="3200" spc="-445">
                <a:latin typeface="Verdana"/>
                <a:cs typeface="Verdana"/>
              </a:rPr>
              <a:t> </a:t>
            </a:r>
            <a:r>
              <a:rPr sz="3200" spc="10">
                <a:latin typeface="Verdana"/>
                <a:cs typeface="Verdana"/>
              </a:rPr>
              <a:t>learning</a:t>
            </a:r>
            <a:endParaRPr lang="en-US" sz="3200">
              <a:latin typeface="Verdana"/>
              <a:cs typeface="Verdana"/>
            </a:endParaRPr>
          </a:p>
          <a:p>
            <a:pPr marL="469265" indent="-457200">
              <a:lnSpc>
                <a:spcPts val="3835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755650" algn="l"/>
                <a:tab pos="756285" algn="l"/>
              </a:tabLst>
            </a:pPr>
            <a:r>
              <a:rPr lang="en-US" sz="3200" spc="20">
                <a:latin typeface="Verdana"/>
                <a:cs typeface="Verdana"/>
              </a:rPr>
              <a:t>What </a:t>
            </a:r>
            <a:r>
              <a:rPr lang="en-US" sz="3200" spc="15">
                <a:latin typeface="Verdana"/>
                <a:cs typeface="Verdana"/>
              </a:rPr>
              <a:t>is large-scale </a:t>
            </a:r>
            <a:r>
              <a:rPr lang="en-US" sz="3200" spc="10">
                <a:latin typeface="Verdana"/>
                <a:cs typeface="Verdana"/>
              </a:rPr>
              <a:t>ML?</a:t>
            </a:r>
          </a:p>
          <a:p>
            <a:pPr marL="469265" indent="-457200">
              <a:lnSpc>
                <a:spcPts val="3835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755650" algn="l"/>
                <a:tab pos="756285" algn="l"/>
              </a:tabLst>
            </a:pPr>
            <a:r>
              <a:rPr lang="en-US" sz="3200" spc="10">
                <a:latin typeface="Verdana"/>
                <a:cs typeface="Verdana"/>
              </a:rPr>
              <a:t>Scaling tricks: Sampling and SGD</a:t>
            </a:r>
          </a:p>
          <a:p>
            <a:pPr marL="12065">
              <a:lnSpc>
                <a:spcPts val="3835"/>
              </a:lnSpc>
              <a:spcBef>
                <a:spcPts val="130"/>
              </a:spcBef>
              <a:tabLst>
                <a:tab pos="755650" algn="l"/>
                <a:tab pos="756285" algn="l"/>
              </a:tabLst>
            </a:pPr>
            <a:r>
              <a:rPr lang="en-US" sz="3200" i="1" spc="10">
                <a:latin typeface="Verdana"/>
                <a:cs typeface="Verdana"/>
              </a:rPr>
              <a:t>	Large-scale ML on your laptop!</a:t>
            </a:r>
          </a:p>
          <a:p>
            <a:pPr>
              <a:lnSpc>
                <a:spcPct val="100000"/>
              </a:lnSpc>
            </a:pPr>
            <a:endParaRPr lang="en-US"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200" spc="5">
                <a:latin typeface="Verdana"/>
                <a:cs typeface="Verdana"/>
              </a:rPr>
              <a:t>Next </a:t>
            </a:r>
            <a:r>
              <a:rPr lang="en-US" sz="3200" spc="10">
                <a:latin typeface="Verdana"/>
                <a:cs typeface="Verdana"/>
              </a:rPr>
              <a:t>week:</a:t>
            </a:r>
          </a:p>
          <a:p>
            <a:pPr marL="46990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3200" spc="10">
                <a:latin typeface="Verdana"/>
                <a:cs typeface="Verdana"/>
              </a:rPr>
              <a:t>Scaling tricks: Random projections, Hashing</a:t>
            </a:r>
          </a:p>
          <a:p>
            <a:pPr marL="46990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3200" spc="10">
                <a:latin typeface="Verdana"/>
                <a:cs typeface="Verdana"/>
              </a:rPr>
              <a:t>A few large-scale ML frameworks</a:t>
            </a:r>
          </a:p>
          <a:p>
            <a:pPr marL="46990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3200" spc="10">
              <a:latin typeface="Verdana"/>
              <a:cs typeface="Verdana"/>
            </a:endParaRPr>
          </a:p>
          <a:p>
            <a:pPr marL="46990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3200">
              <a:latin typeface="Verdana"/>
              <a:cs typeface="Verdan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86B1F4-BA86-4F24-AE1B-01C58F1FC69D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Today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581F-0934-4F35-95FB-C77C3E41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05" y="3081972"/>
            <a:ext cx="10372089" cy="738664"/>
          </a:xfrm>
        </p:spPr>
        <p:txBody>
          <a:bodyPr/>
          <a:lstStyle/>
          <a:p>
            <a:r>
              <a:rPr lang="en-US"/>
              <a:t>Recent ML breakthroughs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3EE9C-7033-47CB-A5A1-DF6D4B60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3" y="2412235"/>
            <a:ext cx="10796208" cy="30976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C4C6A0-D7C7-4104-BAAB-7094FAFF65CC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Recent ML breakthroughs</a:t>
            </a:r>
          </a:p>
        </p:txBody>
      </p:sp>
    </p:spTree>
    <p:extLst>
      <p:ext uri="{BB962C8B-B14F-4D97-AF65-F5344CB8AC3E}">
        <p14:creationId xmlns:p14="http://schemas.microsoft.com/office/powerpoint/2010/main" val="35808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661" y="1820919"/>
            <a:ext cx="8426697" cy="46814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265135" y="3347501"/>
            <a:ext cx="317831" cy="89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5314" rtl="0" eaLnBrk="1" latinLnBrk="0" hangingPunct="1">
              <a:defRPr sz="601" b="0" i="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657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314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972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629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286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943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600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1258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38">
              <a:lnSpc>
                <a:spcPts val="676"/>
              </a:lnSpc>
            </a:pPr>
            <a:fld id="{81D60167-4931-47E6-BA6A-407CBD079E47}" type="slidenum">
              <a:rPr lang="en-US" spc="-20"/>
              <a:pPr marL="38138">
                <a:lnSpc>
                  <a:spcPts val="676"/>
                </a:lnSpc>
              </a:pPr>
              <a:t>7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5"/>
              <a:t> </a:t>
            </a:r>
            <a:r>
              <a:rPr lang="en-US" spc="-20"/>
              <a:t>76</a:t>
            </a:r>
            <a:endParaRPr spc="-4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B3FDD7-6D6E-4AC7-880C-B101F748815D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Recent ML breakthroughs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987" y="1603820"/>
            <a:ext cx="8426733" cy="47430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265135" y="3347501"/>
            <a:ext cx="317831" cy="89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5314" rtl="0" eaLnBrk="1" latinLnBrk="0" hangingPunct="1">
              <a:defRPr sz="601" b="0" i="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657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314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972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629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286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943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600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1258" algn="l" defTabSz="915314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38">
              <a:lnSpc>
                <a:spcPts val="676"/>
              </a:lnSpc>
            </a:pPr>
            <a:fld id="{81D60167-4931-47E6-BA6A-407CBD079E47}" type="slidenum">
              <a:rPr lang="en-US" spc="-20"/>
              <a:pPr marL="38138">
                <a:lnSpc>
                  <a:spcPts val="676"/>
                </a:lnSpc>
              </a:pPr>
              <a:t>8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5"/>
              <a:t> </a:t>
            </a:r>
            <a:r>
              <a:rPr lang="en-US" spc="-20"/>
              <a:t>76</a:t>
            </a:r>
            <a:endParaRPr spc="-4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2C7913-9C03-432E-B24D-BBAE1DE61116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Recent ML breakthroughs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757DF8B-E212-4ADC-B371-663514DF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7" y="1573787"/>
            <a:ext cx="6293374" cy="89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7AD4C5-74CD-4367-850E-FF330449DA21}"/>
              </a:ext>
            </a:extLst>
          </p:cNvPr>
          <p:cNvSpPr txBox="1">
            <a:spLocks/>
          </p:cNvSpPr>
          <p:nvPr/>
        </p:nvSpPr>
        <p:spPr>
          <a:xfrm>
            <a:off x="839073" y="368284"/>
            <a:ext cx="10526554" cy="1326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Verdana" panose="020B0604030504040204" pitchFamily="34" charset="0"/>
                <a:ea typeface="Verdana" panose="020B0604030504040204" pitchFamily="34" charset="0"/>
              </a:rPr>
              <a:t>Recent ML breakthroughs</a:t>
            </a:r>
          </a:p>
        </p:txBody>
      </p:sp>
    </p:spTree>
    <p:extLst>
      <p:ext uri="{BB962C8B-B14F-4D97-AF65-F5344CB8AC3E}">
        <p14:creationId xmlns:p14="http://schemas.microsoft.com/office/powerpoint/2010/main" val="315247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1950</Words>
  <Application>Microsoft Office PowerPoint</Application>
  <PresentationFormat>Personnalisé</PresentationFormat>
  <Paragraphs>312</Paragraphs>
  <Slides>38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8" baseType="lpstr">
      <vt:lpstr>Arial</vt:lpstr>
      <vt:lpstr>Arial</vt:lpstr>
      <vt:lpstr>Arial Black</vt:lpstr>
      <vt:lpstr>Calibri</vt:lpstr>
      <vt:lpstr>Calibri Light</vt:lpstr>
      <vt:lpstr>Cambria Math</vt:lpstr>
      <vt:lpstr>Symbol</vt:lpstr>
      <vt:lpstr>Times New Roman</vt:lpstr>
      <vt:lpstr>Verdana</vt:lpstr>
      <vt:lpstr>Office Theme</vt:lpstr>
      <vt:lpstr>Large-scale machine learning</vt:lpstr>
      <vt:lpstr>Présentation PowerPoint</vt:lpstr>
      <vt:lpstr>Présentation PowerPoint</vt:lpstr>
      <vt:lpstr>Acknowledgement</vt:lpstr>
      <vt:lpstr>Présentation PowerPoint</vt:lpstr>
      <vt:lpstr>Recent ML breakthroughs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Model performances are limited by training cost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Focusing on the data and the task</vt:lpstr>
      <vt:lpstr>Diminishing returns</vt:lpstr>
      <vt:lpstr>Zipf distributed data</vt:lpstr>
      <vt:lpstr>Doubling the size of the training set</vt:lpstr>
      <vt:lpstr>The value of big data in machine learning</vt:lpstr>
      <vt:lpstr>Average error versus model usage</vt:lpstr>
      <vt:lpstr>Same distribution?</vt:lpstr>
      <vt:lpstr>Scalability opportunities</vt:lpstr>
      <vt:lpstr>Collecting labelled data</vt:lpstr>
      <vt:lpstr>Présentation PowerPoint</vt:lpstr>
      <vt:lpstr>Présentation PowerPoint</vt:lpstr>
      <vt:lpstr>Learning a large scale model, step 0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machine learning</dc:title>
  <dc:creator>Alexandre Gilotte</dc:creator>
  <cp:lastModifiedBy>David Diebold</cp:lastModifiedBy>
  <cp:revision>5</cp:revision>
  <dcterms:created xsi:type="dcterms:W3CDTF">2021-03-02T11:43:21Z</dcterms:created>
  <dcterms:modified xsi:type="dcterms:W3CDTF">2022-02-16T09:13:38Z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2020-03-12T00:00:00Z</vt:filetime>
  </property>
  <property fmtid="{D5CDD505-2E9C-101B-9397-08002B2CF9AE}" pid="3" name="LastSaved">
    <vt:filetime>2021-03-02T00:00:00Z</vt:filetime>
  </property>
</Properties>
</file>