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308" r:id="rId7"/>
    <p:sldId id="298" r:id="rId8"/>
    <p:sldId id="310" r:id="rId9"/>
    <p:sldId id="258" r:id="rId10"/>
    <p:sldId id="309" r:id="rId11"/>
    <p:sldId id="260" r:id="rId12"/>
    <p:sldId id="275" r:id="rId13"/>
    <p:sldId id="261" r:id="rId14"/>
    <p:sldId id="299" r:id="rId15"/>
    <p:sldId id="262" r:id="rId16"/>
    <p:sldId id="300" r:id="rId17"/>
    <p:sldId id="265" r:id="rId18"/>
    <p:sldId id="264" r:id="rId19"/>
    <p:sldId id="266" r:id="rId20"/>
    <p:sldId id="267" r:id="rId21"/>
    <p:sldId id="263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304" r:id="rId32"/>
    <p:sldId id="305" r:id="rId33"/>
    <p:sldId id="303" r:id="rId3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314229-E3E2-4505-9EC2-1CE3FDED2B3B}">
          <p14:sldIdLst>
            <p14:sldId id="256"/>
            <p14:sldId id="257"/>
            <p14:sldId id="308"/>
            <p14:sldId id="298"/>
            <p14:sldId id="310"/>
            <p14:sldId id="258"/>
            <p14:sldId id="309"/>
            <p14:sldId id="260"/>
            <p14:sldId id="275"/>
            <p14:sldId id="261"/>
            <p14:sldId id="299"/>
            <p14:sldId id="262"/>
            <p14:sldId id="300"/>
            <p14:sldId id="265"/>
            <p14:sldId id="264"/>
            <p14:sldId id="266"/>
            <p14:sldId id="267"/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304"/>
            <p14:sldId id="30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D510-620C-4AB9-BE5D-F7FDAC3CE2F8}" v="1318" dt="2020-04-27T20:35:57.125"/>
    <p1510:client id="{4C683341-203A-B343-89CD-EDB352F809BC}" v="2683" dt="2020-04-23T14:55:5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2305-5C9A-4A9B-A26D-CD3EAF4204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A764-C96C-4333-B9FE-62CC313D1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6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Model w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broadcasted</a:t>
            </a:r>
            <a:r>
              <a:rPr lang="fr-FR"/>
              <a:t> to all </a:t>
            </a:r>
            <a:r>
              <a:rPr lang="fr-FR" err="1"/>
              <a:t>workers</a:t>
            </a:r>
            <a:r>
              <a:rPr lang="fr-FR"/>
              <a:t> at </a:t>
            </a:r>
            <a:r>
              <a:rPr lang="fr-FR" err="1"/>
              <a:t>every</a:t>
            </a:r>
            <a:r>
              <a:rPr lang="fr-FR"/>
              <a:t> iteration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7A764-C96C-4333-B9FE-62CC313D156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634-9B4C-C447-AC90-D51FA202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2EB-62E6-A141-AEAA-09DD5A14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C397-8A62-3444-A4C7-27A097BF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BBCF-796B-D641-BDC8-870D481C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91FC-F037-A544-B3B7-6E2744A4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00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F538-A7DB-F04E-A789-93F3CA71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C180-0AA3-9D40-941F-8871890B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D38A-099D-8C47-AF52-AF6B26D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254B-E799-3248-8ECC-46446EB9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0FEA-2CB5-424C-9AE2-4BE0583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75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CA5AF-AAE7-9948-9B9B-718AB6B4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9F7B-E780-3F47-832F-0A9229CF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C764-B696-6248-A1A9-A864061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6188-6B7B-8345-AB82-DA33B9B5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C356-634C-0F49-8D4F-EAB9AD0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62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31D-DCC9-2042-B05A-18E96BF7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198C-4C47-494A-B826-407E413B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="0" i="0"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endParaRPr lang="en-GB"/>
          </a:p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11C9-43B9-8941-89F3-B5B7FA7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388-1C5B-4A4C-B8C7-C3E85CE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D0AF-0043-544C-A514-37E6FD4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9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F0-362E-E742-A586-D71C2CA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2EE8-5435-334A-BF2D-007F04A2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2925-9C72-6F4E-BFDB-9610ED2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1DCB-5E0E-3341-B157-A2E9848A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2EB13-9F01-A24E-86F9-03B215EE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067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81E-357B-9F41-9AA1-E154619F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D0E-3D3C-3845-8023-8873E9C4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F54-1D0E-5049-AAAC-27B995CF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BE73-252E-504C-9EF5-1267CA6E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4F08-865D-E04C-94EC-24E1105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719-7681-804D-A87A-2D7CAB6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51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EAB-517C-6349-99CC-884FE59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76B4-1B98-EE4C-87B2-DE82E3C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2209-D013-7240-8213-0B7C0D09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992BB-6EF4-B142-A6F3-E9F5C8766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4C51-2E6A-5F42-85AD-7EF0031C6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4119-F25A-FF46-A48F-2311460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C0C3A-01D4-1349-B846-B79A1840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E1FF-1640-BE49-83E0-AFB06A33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22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BEAB-CEDF-D640-9CB3-811D37B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55D20-AFEE-9449-92EB-55CD4551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6D26-4346-8148-B85F-C32693CE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524A-E7D7-584B-91E8-BE415A0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10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24F56-B2C1-FC47-873D-236FA2F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9846E-8CD1-0E41-A6FC-5831F60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AE730-5481-714D-99AA-CE3A27D5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62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A69E-A030-7D4A-8551-E6F5D26D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146C-1270-5744-A5FB-A92AD8DE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BEAD8-84EC-2A4B-9045-AE999988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764D-454D-4E4D-9F92-406ECEF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8073-E663-954B-913E-07AF91B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3D0-47CB-694A-9C6C-3622A2A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698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C79-D7C0-7F44-95C7-18F908BC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D325B-5AE3-5E4D-AEB0-0D96E4F5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071F-8168-BA45-B86F-24BF7301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D363-D286-B340-A4C6-066000C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3F43-AE17-AA46-BE55-40658886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DAD2-D0C1-F247-89A9-875903D2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30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B754A-ED3F-7A42-BCA7-829C15B0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D0DD-FD78-2D43-9C07-08BC7FC7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0785-678F-6C4B-BCF0-8C38968D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3C84-C6DC-034B-A182-D1BEEAB8C825}" type="datetimeFigureOut">
              <a:rPr lang="en-FR" smtClean="0"/>
              <a:t>04/05/2023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1DC2-B8A7-6A4D-8714-01D7A8895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61DC-2AD6-6340-8CF5-4A1FA04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86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FE0-3614-E24B-BC3A-24D515C33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Large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3F16C-739B-6E43-A5F5-653558E6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Part 2: Distributed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6109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FR"/>
                  <a:t> workers</a:t>
                </a:r>
              </a:p>
              <a:p>
                <a:r>
                  <a:rPr lang="en-FR"/>
                  <a:t>Each worker</a:t>
                </a:r>
              </a:p>
              <a:p>
                <a:pPr lvl="1"/>
                <a:r>
                  <a:rPr lang="en-FR"/>
                  <a:t>Reads a partition of data</a:t>
                </a:r>
              </a:p>
              <a:p>
                <a:pPr lvl="1"/>
                <a:r>
                  <a:rPr lang="en-FR"/>
                  <a:t>Computes a local gradient</a:t>
                </a:r>
              </a:p>
              <a:p>
                <a:pPr lvl="1"/>
                <a:r>
                  <a:rPr lang="en-FR"/>
                  <a:t>Sends the gradient over to be aggregated</a:t>
                </a:r>
              </a:p>
              <a:p>
                <a:pPr lvl="1"/>
                <a:r>
                  <a:rPr lang="en-FR"/>
                  <a:t>Model is updated and re-pushed to the workers</a:t>
                </a:r>
              </a:p>
              <a:p>
                <a:pPr lvl="1"/>
                <a:r>
                  <a:rPr lang="en-FR"/>
                  <a:t>Rince and repeat</a:t>
                </a:r>
              </a:p>
              <a:p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1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FR"/>
              <a:t>In mini-batch SGD gradients will only be computed on a batch of data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Each worker will process a small batch of data</a:t>
            </a:r>
          </a:p>
          <a:p>
            <a:pPr lvl="1"/>
            <a:endParaRPr lang="en-FR"/>
          </a:p>
          <a:p>
            <a:r>
              <a:rPr lang="en-FR"/>
              <a:t>In Full Gradient Descent it will computed on the whole dataset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Assuming n workers, each worker will process 1/n of the dataset</a:t>
            </a:r>
          </a:p>
          <a:p>
            <a:pPr lvl="1"/>
            <a:endParaRPr lang="en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pic>
        <p:nvPicPr>
          <p:cNvPr id="7" name="Picture 6" descr="A close up of a speaker&#10;&#10;Description automatically generated">
            <a:extLst>
              <a:ext uri="{FF2B5EF4-FFF2-40B4-BE49-F238E27FC236}">
                <a16:creationId xmlns:a16="http://schemas.microsoft.com/office/drawing/2014/main" id="{9C0776C2-5F0E-6842-A46B-29B0408B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7" y="3926542"/>
            <a:ext cx="1579418" cy="1579418"/>
          </a:xfrm>
          <a:prstGeom prst="rect">
            <a:avLst/>
          </a:prstGeom>
        </p:spPr>
      </p:pic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F5B88888-4C13-3E49-BE33-4D48757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83" y="3926542"/>
            <a:ext cx="1579418" cy="1579418"/>
          </a:xfrm>
          <a:prstGeom prst="rect">
            <a:avLst/>
          </a:prstGeom>
        </p:spPr>
      </p:pic>
      <p:pic>
        <p:nvPicPr>
          <p:cNvPr id="10" name="Picture 9" descr="A close up of a speaker&#10;&#10;Description automatically generated">
            <a:extLst>
              <a:ext uri="{FF2B5EF4-FFF2-40B4-BE49-F238E27FC236}">
                <a16:creationId xmlns:a16="http://schemas.microsoft.com/office/drawing/2014/main" id="{7B483225-EEB5-5B45-B831-98E81E54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30" y="3926542"/>
            <a:ext cx="1579418" cy="1579418"/>
          </a:xfrm>
          <a:prstGeom prst="rect">
            <a:avLst/>
          </a:prstGeom>
        </p:spPr>
      </p:pic>
      <p:pic>
        <p:nvPicPr>
          <p:cNvPr id="11" name="Picture 10" descr="A close up of a speaker&#10;&#10;Description automatically generated">
            <a:extLst>
              <a:ext uri="{FF2B5EF4-FFF2-40B4-BE49-F238E27FC236}">
                <a16:creationId xmlns:a16="http://schemas.microsoft.com/office/drawing/2014/main" id="{9C34E1B1-067F-0E41-B82D-4A740230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36" y="3926542"/>
            <a:ext cx="1579418" cy="157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AB7986-E693-7240-BFE0-26EEA4B145CB}"/>
              </a:ext>
            </a:extLst>
          </p:cNvPr>
          <p:cNvSpPr/>
          <p:nvPr/>
        </p:nvSpPr>
        <p:spPr>
          <a:xfrm>
            <a:off x="5217460" y="1972234"/>
            <a:ext cx="1111623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/>
              <a:t>Σ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D49A98-28DE-654F-9EDD-2730EEF38A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97486" y="2680448"/>
            <a:ext cx="2732759" cy="1246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82F0B-C974-F64E-81FA-7F8F6D1F7F4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661139" y="2680450"/>
            <a:ext cx="891530" cy="1246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9908C-1E9D-C040-85EA-6BBD923053F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875094" y="2671482"/>
            <a:ext cx="949698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471A58-C217-C94A-8A15-F5051288DD3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357509" y="2671482"/>
            <a:ext cx="2630936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99E1D9-E3AF-FE40-B9E6-0A84AF58779F}"/>
              </a:ext>
            </a:extLst>
          </p:cNvPr>
          <p:cNvSpPr txBox="1"/>
          <p:nvPr/>
        </p:nvSpPr>
        <p:spPr>
          <a:xfrm>
            <a:off x="1765209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0E94-A9CA-FE48-9CB2-4C125E60011D}"/>
              </a:ext>
            </a:extLst>
          </p:cNvPr>
          <p:cNvSpPr txBox="1"/>
          <p:nvPr/>
        </p:nvSpPr>
        <p:spPr>
          <a:xfrm>
            <a:off x="3985730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70F21-7D16-A245-8150-DDA629140FC5}"/>
              </a:ext>
            </a:extLst>
          </p:cNvPr>
          <p:cNvSpPr txBox="1"/>
          <p:nvPr/>
        </p:nvSpPr>
        <p:spPr>
          <a:xfrm>
            <a:off x="6149383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C9BC7-542B-BB42-A1D2-C650A105DB26}"/>
              </a:ext>
            </a:extLst>
          </p:cNvPr>
          <p:cNvSpPr txBox="1"/>
          <p:nvPr/>
        </p:nvSpPr>
        <p:spPr>
          <a:xfrm>
            <a:off x="8313036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CCAB75-CAF5-CB4C-BC80-54AAE2D303EB}"/>
              </a:ext>
            </a:extLst>
          </p:cNvPr>
          <p:cNvSpPr txBox="1"/>
          <p:nvPr/>
        </p:nvSpPr>
        <p:spPr>
          <a:xfrm>
            <a:off x="7431742" y="4383744"/>
            <a:ext cx="88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60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/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blipFill>
                <a:blip r:embed="rId3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/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blipFill>
                <a:blip r:embed="rId4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/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blipFill>
                <a:blip r:embed="rId5"/>
                <a:stretch>
                  <a:fillRect r="-55769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/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blipFill>
                <a:blip r:embed="rId6"/>
                <a:stretch>
                  <a:fillRect r="-64423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/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𝑝𝑎𝑟𝑡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FR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Easy to implement a simple version in Spark</a:t>
            </a:r>
          </a:p>
          <a:p>
            <a:endParaRPr lang="en-FR"/>
          </a:p>
          <a:p>
            <a:endParaRPr lang="en-FR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69DBA-6BD1-1D46-8966-B7526B1E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790247"/>
            <a:ext cx="6959600" cy="2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E753016-2667-DC45-BC91-AD8FD45E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9864436" cy="4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7DFB0D-5582-4F4E-8E28-9278A511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48047" cy="4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4EF1A-6C9E-1047-826C-DD62E7A7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8" y="1815956"/>
            <a:ext cx="9448800" cy="4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2F83F-D308-A64B-B8A0-C263610C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789355"/>
            <a:ext cx="10104582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3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Overheads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dirty="0"/>
              <a:t>Objective: </a:t>
            </a:r>
            <a:r>
              <a:rPr lang="fr-FR" dirty="0" err="1"/>
              <a:t>compute</a:t>
            </a:r>
            <a:r>
              <a:rPr lang="fr-FR" dirty="0"/>
              <a:t> the gradient in </a:t>
            </a:r>
            <a:r>
              <a:rPr lang="fr-FR" dirty="0" err="1"/>
              <a:t>parallel</a:t>
            </a:r>
            <a:endParaRPr lang="fr-FR" dirty="0"/>
          </a:p>
          <a:p>
            <a:pPr marL="285750" indent="-285750"/>
            <a:endParaRPr lang="fr-FR" dirty="0"/>
          </a:p>
          <a:p>
            <a:pPr marL="285750" indent="-285750"/>
            <a:r>
              <a:rPr lang="fr-FR" dirty="0" err="1"/>
              <a:t>Two</a:t>
            </a:r>
            <a:r>
              <a:rPr lang="fr-FR" dirty="0"/>
              <a:t> main </a:t>
            </a:r>
            <a:r>
              <a:rPr lang="fr-FR" dirty="0" err="1"/>
              <a:t>overheads</a:t>
            </a:r>
            <a:endParaRPr lang="fr-FR" dirty="0"/>
          </a:p>
          <a:p>
            <a:pPr marL="742950" lvl="1" indent="-285750"/>
            <a:r>
              <a:rPr lang="fr-FR" dirty="0"/>
              <a:t>Communication: </a:t>
            </a:r>
            <a:r>
              <a:rPr lang="fr-FR" dirty="0" err="1"/>
              <a:t>sending</a:t>
            </a:r>
            <a:r>
              <a:rPr lang="fr-FR" dirty="0"/>
              <a:t> gradient updates to the driver /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workers</a:t>
            </a:r>
            <a:endParaRPr lang="fr-FR" dirty="0"/>
          </a:p>
          <a:p>
            <a:pPr marL="742950" lvl="1" indent="-285750"/>
            <a:r>
              <a:rPr lang="fr-FR" dirty="0" err="1"/>
              <a:t>Synchronization</a:t>
            </a:r>
            <a:r>
              <a:rPr lang="fr-FR" dirty="0"/>
              <a:t>: </a:t>
            </a:r>
            <a:r>
              <a:rPr lang="fr-FR" dirty="0" err="1"/>
              <a:t>waiting</a:t>
            </a:r>
            <a:r>
              <a:rPr lang="fr-FR" dirty="0"/>
              <a:t> for all the </a:t>
            </a:r>
            <a:r>
              <a:rPr lang="fr-FR" dirty="0" err="1"/>
              <a:t>workers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marL="742950" lvl="1" indent="-285750"/>
            <a:endParaRPr lang="fr-FR" dirty="0"/>
          </a:p>
          <a:p>
            <a:pPr marL="285750" indent="-285750"/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preventing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getting</a:t>
            </a:r>
            <a:r>
              <a:rPr lang="fr-FR" dirty="0"/>
              <a:t> the </a:t>
            </a:r>
            <a:r>
              <a:rPr lang="fr-FR" dirty="0" err="1"/>
              <a:t>theoretical</a:t>
            </a:r>
            <a:r>
              <a:rPr lang="fr-FR" dirty="0"/>
              <a:t> speed up</a:t>
            </a:r>
          </a:p>
          <a:p>
            <a:pPr marL="742950" lvl="1" indent="-285750"/>
            <a:r>
              <a:rPr lang="fr-FR" dirty="0" err="1"/>
              <a:t>With</a:t>
            </a:r>
            <a:r>
              <a:rPr lang="fr-FR" dirty="0"/>
              <a:t> n </a:t>
            </a:r>
            <a:r>
              <a:rPr lang="fr-FR" dirty="0" err="1"/>
              <a:t>workers</a:t>
            </a:r>
            <a:endParaRPr lang="fr-FR" dirty="0"/>
          </a:p>
          <a:p>
            <a:pPr marL="742950" lvl="1" indent="-285750"/>
            <a:r>
              <a:rPr lang="fr-FR" dirty="0"/>
              <a:t>Gradient computation: T / n</a:t>
            </a:r>
          </a:p>
          <a:p>
            <a:pPr marL="742950" lvl="1" indent="-285750"/>
            <a:r>
              <a:rPr lang="fr-FR" dirty="0" err="1"/>
              <a:t>Comm</a:t>
            </a:r>
            <a:r>
              <a:rPr lang="fr-FR" dirty="0"/>
              <a:t> and </a:t>
            </a:r>
            <a:r>
              <a:rPr lang="fr-FR" dirty="0" err="1"/>
              <a:t>sync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: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 but </a:t>
            </a:r>
            <a:r>
              <a:rPr lang="fr-FR" dirty="0" err="1"/>
              <a:t>increase</a:t>
            </a:r>
            <a:r>
              <a:rPr lang="fr-FR" dirty="0"/>
              <a:t> !</a:t>
            </a:r>
          </a:p>
          <a:p>
            <a:pPr marL="285750" indent="-285750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305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Communication cost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dirty="0" err="1"/>
              <a:t>Sparse</a:t>
            </a:r>
            <a:r>
              <a:rPr lang="fr-FR" dirty="0"/>
              <a:t> model </a:t>
            </a:r>
            <a:r>
              <a:rPr lang="fr-FR" dirty="0" err="1"/>
              <a:t>example</a:t>
            </a:r>
            <a:endParaRPr lang="fr-FR" dirty="0"/>
          </a:p>
          <a:p>
            <a:pPr marL="742950" lvl="1" indent="-285750"/>
            <a:r>
              <a:rPr lang="fr-FR" dirty="0"/>
              <a:t>Total model </a:t>
            </a:r>
            <a:r>
              <a:rPr lang="fr-FR" dirty="0" err="1"/>
              <a:t>weights</a:t>
            </a:r>
            <a:r>
              <a:rPr lang="fr-FR" dirty="0"/>
              <a:t> M</a:t>
            </a:r>
          </a:p>
          <a:p>
            <a:pPr marL="742950" lvl="1" indent="-285750"/>
            <a:r>
              <a:rPr lang="fr-FR" dirty="0"/>
              <a:t>But </a:t>
            </a:r>
            <a:r>
              <a:rPr lang="fr-FR" dirty="0" err="1"/>
              <a:t>only</a:t>
            </a:r>
            <a:r>
              <a:rPr lang="fr-FR" dirty="0"/>
              <a:t> f &lt;&lt; M non </a:t>
            </a:r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per </a:t>
            </a:r>
            <a:r>
              <a:rPr lang="fr-FR" dirty="0" err="1"/>
              <a:t>row</a:t>
            </a:r>
            <a:endParaRPr lang="fr-FR" dirty="0"/>
          </a:p>
          <a:p>
            <a:pPr marL="742950" lvl="1" indent="-285750"/>
            <a:r>
              <a:rPr lang="fr-FR" dirty="0"/>
              <a:t>For the log-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 err="1"/>
              <a:t>earlier</a:t>
            </a:r>
            <a:r>
              <a:rPr lang="fr-FR" dirty="0"/>
              <a:t>, gradient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sparse</a:t>
            </a:r>
            <a:r>
              <a:rPr lang="fr-FR" dirty="0"/>
              <a:t> and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by a </a:t>
            </a:r>
            <a:r>
              <a:rPr lang="fr-FR" dirty="0" err="1"/>
              <a:t>sparse</a:t>
            </a:r>
            <a:r>
              <a:rPr lang="fr-FR" dirty="0"/>
              <a:t> </a:t>
            </a:r>
            <a:r>
              <a:rPr lang="fr-FR" dirty="0" err="1"/>
              <a:t>vector</a:t>
            </a:r>
            <a:endParaRPr lang="fr-FR" dirty="0"/>
          </a:p>
          <a:p>
            <a:pPr marL="742950" lvl="1" indent="-285750"/>
            <a:endParaRPr lang="fr-FR" dirty="0"/>
          </a:p>
          <a:p>
            <a:pPr marL="285750" indent="-285750"/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key to </a:t>
            </a:r>
            <a:r>
              <a:rPr lang="fr-FR" dirty="0" err="1"/>
              <a:t>efficiency</a:t>
            </a:r>
            <a:endParaRPr lang="fr-FR" dirty="0"/>
          </a:p>
          <a:p>
            <a:pPr marL="742950" lvl="1" indent="-285750"/>
            <a:r>
              <a:rPr lang="fr-FR" dirty="0"/>
              <a:t>Gradient update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sparse</a:t>
            </a:r>
            <a:r>
              <a:rPr lang="fr-FR" dirty="0"/>
              <a:t> + </a:t>
            </a:r>
            <a:r>
              <a:rPr lang="fr-FR" dirty="0" err="1"/>
              <a:t>sparse</a:t>
            </a:r>
            <a:r>
              <a:rPr lang="fr-FR" dirty="0"/>
              <a:t> </a:t>
            </a:r>
            <a:r>
              <a:rPr lang="fr-FR" dirty="0" err="1"/>
              <a:t>operation</a:t>
            </a:r>
            <a:endParaRPr lang="fr-FR" dirty="0"/>
          </a:p>
          <a:p>
            <a:pPr marL="285750" indent="-285750"/>
            <a:endParaRPr lang="fr-FR" dirty="0"/>
          </a:p>
          <a:p>
            <a:pPr marL="285750" indent="-285750"/>
            <a:endParaRPr lang="fr-FR" dirty="0"/>
          </a:p>
          <a:p>
            <a:pPr marL="285750" indent="-285750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8895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Previously on Large Scale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Definition of Large Scale ML</a:t>
            </a:r>
          </a:p>
          <a:p>
            <a:endParaRPr lang="en-FR"/>
          </a:p>
          <a:p>
            <a:r>
              <a:rPr lang="en-FR"/>
              <a:t>Overview of Large Scale ML software and hardware paradigms</a:t>
            </a:r>
          </a:p>
          <a:p>
            <a:endParaRPr lang="en-FR"/>
          </a:p>
          <a:p>
            <a:r>
              <a:rPr lang="en-FR"/>
              <a:t>Large Scale ML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418750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Why is the gradient sparse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(1 −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b="0" i="1"/>
              </a:p>
              <a:p>
                <a:pPr marL="0" indent="0" algn="ctr">
                  <a:buNone/>
                </a:pPr>
                <a:r>
                  <a:rPr lang="fr-FR" err="1"/>
                  <a:t>Sparse</a:t>
                </a:r>
                <a:r>
                  <a:rPr lang="fr-FR"/>
                  <a:t> </a:t>
                </a:r>
                <a:r>
                  <a:rPr lang="fr-FR" err="1"/>
                  <a:t>feature</a:t>
                </a:r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= </a:t>
                </a:r>
                <a:r>
                  <a:rPr lang="fr-FR" err="1"/>
                  <a:t>sparse</a:t>
                </a:r>
                <a:r>
                  <a:rPr lang="fr-FR"/>
                  <a:t> gradient</a:t>
                </a:r>
                <a:endParaRPr lang="fr-FR" b="0"/>
              </a:p>
              <a:p>
                <a:pPr marL="285750" indent="-285750"/>
                <a:endParaRPr lang="fr-FR"/>
              </a:p>
              <a:p>
                <a:pPr marL="285750" indent="-285750"/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1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Some bad news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fr-FR"/>
                  <a:t>What about </a:t>
                </a:r>
                <a:r>
                  <a:rPr lang="fr-FR" err="1"/>
                  <a:t>regularization</a:t>
                </a:r>
                <a:r>
                  <a:rPr lang="fr-FR"/>
                  <a:t> ?</a:t>
                </a:r>
              </a:p>
              <a:p>
                <a:pPr marL="742950" lvl="1" indent="-285750"/>
                <a:r>
                  <a:rPr lang="fr-FR"/>
                  <a:t>L2 </a:t>
                </a:r>
                <a:r>
                  <a:rPr lang="fr-FR" err="1"/>
                  <a:t>Regularization</a:t>
                </a:r>
                <a:r>
                  <a:rPr lang="en-FR"/>
                  <a:t>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b="0"/>
              </a:p>
              <a:p>
                <a:pPr marL="742950" lvl="1" indent="-285750"/>
                <a:endParaRPr lang="fr-FR" b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𝜆𝜃</m:t>
                      </m:r>
                    </m:oMath>
                  </m:oMathPara>
                </a14:m>
                <a:endParaRPr lang="fr-FR" b="0"/>
              </a:p>
              <a:p>
                <a:pPr marL="457200" lvl="1" indent="0">
                  <a:buNone/>
                </a:pPr>
                <a:endParaRPr lang="fr-FR" b="0"/>
              </a:p>
              <a:p>
                <a:pPr marL="742950" lvl="1" indent="-285750"/>
                <a:r>
                  <a:rPr lang="fr-FR" b="0"/>
                  <a:t>The update </a:t>
                </a:r>
                <a:r>
                  <a:rPr lang="fr-FR" b="0" err="1"/>
                  <a:t>rule</a:t>
                </a:r>
                <a:r>
                  <a:rPr lang="fr-FR" b="0"/>
                  <a:t> </a:t>
                </a:r>
                <a:r>
                  <a:rPr lang="fr-FR" b="0" err="1"/>
                  <a:t>becomes</a:t>
                </a:r>
                <a:endParaRPr lang="fr-FR" b="0"/>
              </a:p>
              <a:p>
                <a:pPr marL="1200150" lvl="2" indent="-285750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>
                  <a:latin typeface="Cambria Math" panose="02040503050406030204" pitchFamily="18" charset="0"/>
                </a:endParaRPr>
              </a:p>
              <a:p>
                <a:pPr marL="1200150" lvl="2" indent="-285750"/>
                <a:r>
                  <a:rPr lang="fr-FR" b="0" err="1"/>
                  <a:t>It’s</a:t>
                </a:r>
                <a:r>
                  <a:rPr lang="fr-FR"/>
                  <a:t> dense </a:t>
                </a:r>
                <a:r>
                  <a:rPr lang="fr-FR" err="1"/>
                  <a:t>now</a:t>
                </a:r>
                <a:r>
                  <a:rPr lang="fr-FR"/>
                  <a:t> </a:t>
                </a:r>
                <a:r>
                  <a:rPr lang="fr-FR">
                    <a:sym typeface="Wingdings" pitchFamily="2" charset="2"/>
                  </a:rPr>
                  <a:t> no </a:t>
                </a:r>
                <a:r>
                  <a:rPr lang="fr-FR" err="1">
                    <a:sym typeface="Wingdings" pitchFamily="2" charset="2"/>
                  </a:rPr>
                  <a:t>matter</a:t>
                </a:r>
                <a:r>
                  <a:rPr lang="fr-FR">
                    <a:sym typeface="Wingdings" pitchFamily="2" charset="2"/>
                  </a:rPr>
                  <a:t> how </a:t>
                </a:r>
                <a:r>
                  <a:rPr lang="fr-FR" err="1">
                    <a:sym typeface="Wingdings" pitchFamily="2" charset="2"/>
                  </a:rPr>
                  <a:t>sparse</a:t>
                </a:r>
                <a:r>
                  <a:rPr lang="fr-FR">
                    <a:sym typeface="Wingdings" pitchFamily="2" charset="2"/>
                  </a:rPr>
                  <a:t> the </a:t>
                </a:r>
                <a:r>
                  <a:rPr lang="fr-FR" err="1">
                    <a:sym typeface="Wingdings" pitchFamily="2" charset="2"/>
                  </a:rPr>
                  <a:t>feature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vector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is</a:t>
                </a:r>
                <a:endParaRPr lang="fr-FR" b="0"/>
              </a:p>
              <a:p>
                <a:pPr marL="742950" lvl="1" indent="-285750"/>
                <a:endParaRPr lang="fr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Let’s concentrate on the first dimension of the model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/>
              </a:p>
              <a:p>
                <a:endParaRPr lang="fr-FR" b="0" dirty="0"/>
              </a:p>
              <a:p>
                <a:r>
                  <a:rPr lang="en-GB" dirty="0"/>
                  <a:t>Suppose we have an update with the first dimension being zero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𝜆𝜃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𝛼𝜆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updates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3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err="1"/>
                  <a:t>We</a:t>
                </a:r>
                <a:r>
                  <a:rPr lang="fr-FR" dirty="0"/>
                  <a:t> can </a:t>
                </a:r>
                <a:r>
                  <a:rPr lang="fr-FR" dirty="0" err="1"/>
                  <a:t>then</a:t>
                </a:r>
                <a:r>
                  <a:rPr lang="fr-FR" dirty="0"/>
                  <a:t> </a:t>
                </a:r>
                <a:r>
                  <a:rPr lang="fr-FR" dirty="0" err="1"/>
                  <a:t>compress</a:t>
                </a:r>
                <a:r>
                  <a:rPr lang="fr-FR" dirty="0"/>
                  <a:t> K computations</a:t>
                </a:r>
              </a:p>
              <a:p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remember how many steps we didn’t update a particular dimension</a:t>
                </a:r>
              </a:p>
              <a:p>
                <a:endParaRPr lang="en-GB" dirty="0"/>
              </a:p>
              <a:p>
                <a:r>
                  <a:rPr lang="en-GB" dirty="0"/>
                  <a:t>Catch up when needed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5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More general pattern for reducing communication cost</a:t>
            </a:r>
            <a:endParaRPr lang="en-FR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7847F-D5AD-9A43-ACFB-4696B21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1856331"/>
            <a:ext cx="9587345" cy="43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can we compress a vector ?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err="1"/>
                  <a:t>Lossy</a:t>
                </a:r>
                <a:r>
                  <a:rPr lang="fr-FR"/>
                  <a:t> compression</a:t>
                </a:r>
              </a:p>
              <a:p>
                <a:endParaRPr lang="fr-FR"/>
              </a:p>
              <a:p>
                <a:r>
                  <a:rPr lang="fr-FR" err="1"/>
                  <a:t>Quantization</a:t>
                </a:r>
                <a:r>
                  <a:rPr lang="fr-FR"/>
                  <a:t> </a:t>
                </a:r>
                <a:r>
                  <a:rPr lang="fr-FR" err="1"/>
                  <a:t>function</a:t>
                </a:r>
                <a:endParaRPr lang="fr-FR"/>
              </a:p>
              <a:p>
                <a:pPr lvl="1"/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of real values</a:t>
                </a:r>
              </a:p>
              <a:p>
                <a:pPr lvl="1"/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CBF1EF6-C1C6-1D4B-9857-25434EA6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78" y="4076048"/>
            <a:ext cx="6901873" cy="1054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D30A5-B131-4A2E-9B02-B7A383FC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03" y="1817743"/>
            <a:ext cx="3457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Why this shouldn’t work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0"/>
                  <a:t>Remember: Mini-batch gradient </a:t>
                </a:r>
                <a:r>
                  <a:rPr lang="fr-FR" b="0" err="1"/>
                  <a:t>descent</a:t>
                </a:r>
                <a:r>
                  <a:rPr lang="fr-FR" b="0"/>
                  <a:t> </a:t>
                </a:r>
                <a:r>
                  <a:rPr lang="fr-FR" b="0" err="1"/>
                  <a:t>rely</a:t>
                </a:r>
                <a:r>
                  <a:rPr lang="fr-FR" b="0"/>
                  <a:t> on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/>
              </a:p>
              <a:p>
                <a:r>
                  <a:rPr lang="fr-FR" b="0"/>
                  <a:t>But</a:t>
                </a:r>
              </a:p>
              <a:p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We don’t have an unbiased estimate anymore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7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Quantization function</a:t>
            </a:r>
          </a:p>
          <a:p>
            <a:endParaRPr lang="en-FR"/>
          </a:p>
          <a:p>
            <a:endParaRPr lang="en-FR"/>
          </a:p>
          <a:p>
            <a:endParaRPr lang="en-FR"/>
          </a:p>
          <a:p>
            <a:endParaRPr lang="en-FR"/>
          </a:p>
          <a:p>
            <a:r>
              <a:rPr lang="en-FR"/>
              <a:t>Now it’s unbiased </a:t>
            </a:r>
          </a:p>
        </p:txBody>
      </p:sp>
      <p:pic>
        <p:nvPicPr>
          <p:cNvPr id="8" name="Content Placeholder 3" descr="A picture containing knife&#10;&#10;Description automatically generated">
            <a:extLst>
              <a:ext uri="{FF2B5EF4-FFF2-40B4-BE49-F238E27FC236}">
                <a16:creationId xmlns:a16="http://schemas.microsoft.com/office/drawing/2014/main" id="{228C1E25-9B9C-3243-BC57-D2BB58A2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5" y="2580354"/>
            <a:ext cx="7539182" cy="125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AF7A5-2DAB-8B4D-B169-73774920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35" y="5140613"/>
            <a:ext cx="8102601" cy="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6812F-1317-0446-8526-3939B0DA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40006"/>
            <a:ext cx="8369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7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1BD285D-7988-B246-8305-DE559A2F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03" y="1609289"/>
            <a:ext cx="6242797" cy="4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This 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Distributed Logistic Regression</a:t>
            </a:r>
          </a:p>
          <a:p>
            <a:pPr lvl="1"/>
            <a:r>
              <a:rPr lang="en-FR"/>
              <a:t>Synchronous Distributed Gradient Descent</a:t>
            </a:r>
          </a:p>
          <a:p>
            <a:pPr lvl="1"/>
            <a:r>
              <a:rPr lang="en-FR"/>
              <a:t>Second order methods</a:t>
            </a:r>
          </a:p>
          <a:p>
            <a:pPr lvl="1"/>
            <a:endParaRPr lang="en-FR"/>
          </a:p>
          <a:p>
            <a:r>
              <a:rPr lang="en-FR"/>
              <a:t>Other distribution strategies</a:t>
            </a:r>
          </a:p>
          <a:p>
            <a:pPr lvl="1"/>
            <a:r>
              <a:rPr lang="en-FR"/>
              <a:t>Parameter Server</a:t>
            </a:r>
          </a:p>
          <a:p>
            <a:pPr lvl="1"/>
            <a:r>
              <a:rPr lang="en-FR"/>
              <a:t>AllReduce</a:t>
            </a:r>
          </a:p>
        </p:txBody>
      </p:sp>
    </p:spTree>
    <p:extLst>
      <p:ext uri="{BB962C8B-B14F-4D97-AF65-F5344CB8AC3E}">
        <p14:creationId xmlns:p14="http://schemas.microsoft.com/office/powerpoint/2010/main" val="228198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about synchronization ?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We will talk about it a bit later but here is simple solution</a:t>
            </a:r>
          </a:p>
          <a:p>
            <a:pPr lvl="1"/>
            <a:r>
              <a:rPr lang="en-FR" dirty="0"/>
              <a:t>Drop the gradients of slow workers by imposing a timeout to the computation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 ‘</a:t>
            </a:r>
            <a:r>
              <a:rPr lang="fr-FR" dirty="0" err="1"/>
              <a:t>Synchronization</a:t>
            </a:r>
            <a:r>
              <a:rPr lang="fr-FR" dirty="0"/>
              <a:t>’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arise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(</a:t>
            </a:r>
            <a:r>
              <a:rPr lang="fr-FR" dirty="0" err="1"/>
              <a:t>deep</a:t>
            </a:r>
            <a:r>
              <a:rPr lang="fr-FR" dirty="0"/>
              <a:t>) nets:</a:t>
            </a:r>
            <a:endParaRPr lang="en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615B9-91A2-FB50-9DC6-E80F5391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21" y="3638550"/>
            <a:ext cx="9058275" cy="3219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8332E7-2FC7-F9B2-CAED-0BA49FFF3C1C}"/>
              </a:ext>
            </a:extLst>
          </p:cNvPr>
          <p:cNvSpPr txBox="1"/>
          <p:nvPr/>
        </p:nvSpPr>
        <p:spPr>
          <a:xfrm>
            <a:off x="9616140" y="5915353"/>
            <a:ext cx="246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Source: Techniques for training </a:t>
            </a:r>
          </a:p>
          <a:p>
            <a:r>
              <a:rPr lang="fr-FR" sz="1400" i="1" dirty="0"/>
              <a:t>large neural networks (</a:t>
            </a:r>
            <a:r>
              <a:rPr lang="fr-FR" sz="1400" i="1" dirty="0" err="1"/>
              <a:t>openai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59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Using multiple networked computation nodes (computers)</a:t>
            </a:r>
          </a:p>
          <a:p>
            <a:endParaRPr lang="en-FR"/>
          </a:p>
          <a:p>
            <a:r>
              <a:rPr lang="en-FR"/>
              <a:t>Nodes communicate and coordinate their actions by passing data on the network</a:t>
            </a:r>
          </a:p>
          <a:p>
            <a:endParaRPr lang="en-FR"/>
          </a:p>
          <a:p>
            <a:r>
              <a:rPr lang="en-FR"/>
              <a:t>Distributed ML</a:t>
            </a:r>
          </a:p>
          <a:p>
            <a:pPr lvl="1"/>
            <a:r>
              <a:rPr lang="en-FR"/>
              <a:t>Designing algorithms that work efficiently on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493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distribute</a:t>
            </a:r>
            <a:r>
              <a:rPr lang="fr-FR" dirty="0"/>
              <a:t> ?</a:t>
            </a:r>
            <a:endParaRPr lang="en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2C0DED-7A01-FAA4-FA5F-13D9A0DC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0" y="2087336"/>
            <a:ext cx="2266950" cy="2857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D2CFE-9770-790D-E7E9-23EA43FC5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04" y="1985476"/>
            <a:ext cx="2286000" cy="2971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CAFDC56-CC57-9CAD-CF7F-BABEB845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368" y="2051858"/>
            <a:ext cx="2219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We are going to use logistic regression as a show case for some of the techniques shown</a:t>
            </a:r>
          </a:p>
          <a:p>
            <a:pPr lvl="1"/>
            <a:r>
              <a:rPr lang="en-FR"/>
              <a:t>Most of what we are going to say applied to most parametric models that can be optimized with Gradient Descent</a:t>
            </a:r>
          </a:p>
          <a:p>
            <a:pPr lvl="1"/>
            <a:endParaRPr lang="en-FR"/>
          </a:p>
          <a:p>
            <a:r>
              <a:rPr lang="en-FR"/>
              <a:t>Logistic Regression is used everywhere</a:t>
            </a:r>
          </a:p>
          <a:p>
            <a:pPr lvl="1"/>
            <a:r>
              <a:rPr lang="en-FR"/>
              <a:t>Most common classification algorithm, can be quite very flexible</a:t>
            </a:r>
          </a:p>
          <a:p>
            <a:pPr lvl="1"/>
            <a:r>
              <a:rPr lang="en-FR"/>
              <a:t>Criteo trains thousands of LR models per day and uses them to do billions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3065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FR" dirty="0"/>
                  <a:t>Let’s start with a well</a:t>
                </a:r>
                <a:r>
                  <a:rPr lang="en-US" dirty="0"/>
                  <a:t>-</a:t>
                </a:r>
                <a:r>
                  <a:rPr lang="en-FR" dirty="0"/>
                  <a:t>known algorithm to show case the design ideas</a:t>
                </a:r>
              </a:p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FR" dirty="0"/>
                  <a:t>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=1..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fr-FR" b="0" dirty="0"/>
              </a:p>
              <a:p>
                <a:r>
                  <a:rPr lang="en-FR" dirty="0"/>
                  <a:t>Parametrized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b="0" dirty="0"/>
                  <a:t>          </a:t>
                </a:r>
                <a:r>
                  <a:rPr lang="fr-FR" b="0" dirty="0" err="1"/>
                  <a:t>Logistic</a:t>
                </a:r>
                <a:r>
                  <a:rPr lang="fr-FR" b="0" dirty="0"/>
                  <a:t>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b="0" dirty="0"/>
                  <a:t> := Sigmoid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en-FR" dirty="0"/>
                  <a:t>Loss function </a:t>
                </a:r>
              </a:p>
              <a:p>
                <a:pPr lvl="1"/>
                <a:r>
                  <a:rPr lang="en-FR" dirty="0"/>
                  <a:t>For each data point </a:t>
                </a:r>
              </a:p>
              <a:p>
                <a:pPr lvl="1"/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(1 − 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r>
                  <a:rPr lang="fr-FR" b="0" dirty="0"/>
                  <a:t>For the </a:t>
                </a:r>
                <a:r>
                  <a:rPr lang="fr-FR" b="0" dirty="0" err="1"/>
                  <a:t>whole</a:t>
                </a:r>
                <a:r>
                  <a:rPr lang="fr-FR" b="0" dirty="0"/>
                  <a:t> </a:t>
                </a:r>
                <a:r>
                  <a:rPr lang="fr-FR" b="0" dirty="0" err="1"/>
                  <a:t>dataset</a:t>
                </a:r>
                <a:r>
                  <a:rPr lang="fr-FR" b="0" dirty="0"/>
                  <a:t> 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b="0" dirty="0"/>
                  <a:t>Objective 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3">
            <a:extLst>
              <a:ext uri="{FF2B5EF4-FFF2-40B4-BE49-F238E27FC236}">
                <a16:creationId xmlns:a16="http://schemas.microsoft.com/office/drawing/2014/main" id="{DE7AA65F-3A26-4F1B-A3F2-CC94164E1750}"/>
              </a:ext>
            </a:extLst>
          </p:cNvPr>
          <p:cNvSpPr/>
          <p:nvPr/>
        </p:nvSpPr>
        <p:spPr>
          <a:xfrm>
            <a:off x="8908330" y="3506772"/>
            <a:ext cx="4289196" cy="82955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</a:t>
            </a:r>
            <a:r>
              <a:rPr lang="en-US" sz="1400" dirty="0" err="1"/>
              <a:t>Proba</a:t>
            </a:r>
            <a:r>
              <a:rPr lang="en-US" sz="1400" dirty="0"/>
              <a:t>( Y</a:t>
            </a:r>
            <a:r>
              <a:rPr lang="en-US" sz="1400" baseline="-25000" dirty="0"/>
              <a:t>i </a:t>
            </a:r>
            <a:r>
              <a:rPr lang="en-US" sz="1400" dirty="0"/>
              <a:t>= </a:t>
            </a:r>
            <a:r>
              <a:rPr lang="en-US" sz="1400" dirty="0" err="1"/>
              <a:t>y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sz="1400" dirty="0"/>
              <a:t> | model</a:t>
            </a:r>
            <a:r>
              <a:rPr lang="el-GR" sz="1400" dirty="0"/>
              <a:t> </a:t>
            </a:r>
            <a:r>
              <a:rPr lang="el-GR" sz="1400" baseline="-25000" dirty="0"/>
              <a:t>θ</a:t>
            </a:r>
            <a:r>
              <a:rPr lang="en-US" sz="1400" dirty="0"/>
              <a:t>, x</a:t>
            </a:r>
            <a:r>
              <a:rPr lang="en-US" sz="1400" baseline="-25000" dirty="0"/>
              <a:t>i</a:t>
            </a:r>
            <a:r>
              <a:rPr lang="en-US" sz="1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576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and stochastic gradient</a:t>
            </a:r>
            <a:endParaRPr lang="en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Gradient </a:t>
                </a:r>
                <a:r>
                  <a:rPr lang="fr-FR" dirty="0" err="1"/>
                  <a:t>descent</a:t>
                </a:r>
                <a:endParaRPr lang="fr-FR" dirty="0"/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1"/>
                <a:endParaRPr lang="fr-F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b="0" dirty="0" err="1">
                    <a:ea typeface="Cambria Math" panose="02040503050406030204" pitchFamily="18" charset="0"/>
                  </a:rPr>
                  <a:t>Stochastic</a:t>
                </a:r>
                <a:r>
                  <a:rPr lang="fr-FR" b="0" dirty="0">
                    <a:ea typeface="Cambria Math" panose="02040503050406030204" pitchFamily="18" charset="0"/>
                  </a:rPr>
                  <a:t> gradient </a:t>
                </a:r>
                <a:r>
                  <a:rPr lang="fr-FR" b="0" dirty="0" err="1">
                    <a:ea typeface="Cambria Math" panose="02040503050406030204" pitchFamily="18" charset="0"/>
                  </a:rPr>
                  <a:t>descent</a:t>
                </a:r>
                <a:endParaRPr lang="fr-F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2"/>
                <a:r>
                  <a:rPr lang="fr-FR" b="0" dirty="0" err="1"/>
                  <a:t>Sample</a:t>
                </a:r>
                <a:r>
                  <a:rPr lang="fr-FR" b="0" dirty="0"/>
                  <a:t> </a:t>
                </a:r>
                <a:r>
                  <a:rPr lang="fr-FR" b="0" dirty="0" err="1"/>
                  <a:t>random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from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{1..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5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and stochastic gradient</a:t>
            </a:r>
            <a:endParaRPr lang="en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Mini-batch </a:t>
                </a:r>
                <a:r>
                  <a:rPr lang="fr-FR" dirty="0" err="1"/>
                  <a:t>stochastic</a:t>
                </a:r>
                <a:r>
                  <a:rPr lang="fr-FR" dirty="0"/>
                  <a:t> gradient </a:t>
                </a:r>
                <a:r>
                  <a:rPr lang="fr-FR" dirty="0" err="1"/>
                  <a:t>descent</a:t>
                </a:r>
                <a:endParaRPr lang="fr-FR" dirty="0"/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2"/>
                <a:r>
                  <a:rPr lang="fr-FR" b="0" dirty="0" err="1"/>
                  <a:t>Sample</a:t>
                </a:r>
                <a:r>
                  <a:rPr lang="fr-FR" b="0" dirty="0"/>
                  <a:t> a batch of data of size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b="0" dirty="0"/>
              </a:p>
              <a:p>
                <a:pPr marL="914400" lvl="2" indent="0">
                  <a:buNone/>
                </a:pPr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914400" lvl="2" indent="0">
                  <a:buNone/>
                </a:pPr>
                <a:endParaRPr lang="fr-FR" b="0" dirty="0"/>
              </a:p>
              <a:p>
                <a:pPr lvl="2"/>
                <a:endParaRPr lang="fr-FR" dirty="0"/>
              </a:p>
              <a:p>
                <a:r>
                  <a:rPr lang="fr-FR" b="0" dirty="0" err="1"/>
                  <a:t>Stochastic</a:t>
                </a:r>
                <a:r>
                  <a:rPr lang="fr-FR" b="0" dirty="0"/>
                  <a:t> and mini-batch gradient </a:t>
                </a:r>
                <a:r>
                  <a:rPr lang="fr-FR" b="0" dirty="0" err="1"/>
                  <a:t>descent</a:t>
                </a:r>
                <a:r>
                  <a:rPr lang="fr-FR" b="0" dirty="0"/>
                  <a:t> </a:t>
                </a:r>
                <a:r>
                  <a:rPr lang="fr-FR" b="0" dirty="0" err="1"/>
                  <a:t>rely</a:t>
                </a:r>
                <a:r>
                  <a:rPr lang="fr-FR" b="0" dirty="0"/>
                  <a:t> on</a:t>
                </a:r>
              </a:p>
              <a:p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0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BB5A41606934E9661239A78136CF2" ma:contentTypeVersion="8" ma:contentTypeDescription="Crée un document." ma:contentTypeScope="" ma:versionID="b9be824822c9f52af16b1c2b820dd085">
  <xsd:schema xmlns:xsd="http://www.w3.org/2001/XMLSchema" xmlns:xs="http://www.w3.org/2001/XMLSchema" xmlns:p="http://schemas.microsoft.com/office/2006/metadata/properties" xmlns:ns3="742617a4-d98d-4e68-a93e-4ff7524f8ebd" targetNamespace="http://schemas.microsoft.com/office/2006/metadata/properties" ma:root="true" ma:fieldsID="4209314a5a8f37f020f0cd743c90aed9" ns3:_="">
    <xsd:import namespace="742617a4-d98d-4e68-a93e-4ff7524f8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617a4-d98d-4e68-a93e-4ff7524f8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8DB318-E8FC-420E-961E-17A6D6EA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617a4-d98d-4e68-a93e-4ff7524f8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13C20A-333A-4CDF-AB37-2CCECA07EE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500D6-2D45-4FCD-AEAF-910B885A59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Grand écran</PresentationFormat>
  <Paragraphs>188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Helvetica Light</vt:lpstr>
      <vt:lpstr>Arial</vt:lpstr>
      <vt:lpstr>Calibri</vt:lpstr>
      <vt:lpstr>Cambria Math</vt:lpstr>
      <vt:lpstr>Helvetica</vt:lpstr>
      <vt:lpstr>Office Theme</vt:lpstr>
      <vt:lpstr>Large Scale Machine Learning</vt:lpstr>
      <vt:lpstr>Previously on Large Scale ML</vt:lpstr>
      <vt:lpstr>This episode</vt:lpstr>
      <vt:lpstr>Distributed Computing</vt:lpstr>
      <vt:lpstr>How to distribute ?</vt:lpstr>
      <vt:lpstr>Logistic Regression</vt:lpstr>
      <vt:lpstr>Logistic Regression</vt:lpstr>
      <vt:lpstr>Gradient and stochastic gradient</vt:lpstr>
      <vt:lpstr>Gradient and stochastic gradient</vt:lpstr>
      <vt:lpstr>Distributed Gradient Descent 101</vt:lpstr>
      <vt:lpstr>Distributed Gradient Descent 101</vt:lpstr>
      <vt:lpstr>Distributed Gradient Descent 101</vt:lpstr>
      <vt:lpstr>Distributed Gradient Descent 101</vt:lpstr>
      <vt:lpstr>Synchronous Data Parallel SGD</vt:lpstr>
      <vt:lpstr>Synchronous Data Parallel SGD</vt:lpstr>
      <vt:lpstr>Synchronous Data Parallel SGD</vt:lpstr>
      <vt:lpstr>Synchronous Data Parallel SGD</vt:lpstr>
      <vt:lpstr>Main Overheads</vt:lpstr>
      <vt:lpstr>Communication cost</vt:lpstr>
      <vt:lpstr>Why is the gradient sparse</vt:lpstr>
      <vt:lpstr>Some bad news</vt:lpstr>
      <vt:lpstr>Regularized SGD with Sparse Updates</vt:lpstr>
      <vt:lpstr>Regularized SGD with Sparse Updates</vt:lpstr>
      <vt:lpstr>More general pattern for reducing communication cost</vt:lpstr>
      <vt:lpstr>How can we compress a vector ?</vt:lpstr>
      <vt:lpstr>Why this shouldn’t work</vt:lpstr>
      <vt:lpstr>Nice trick: Stochastic Quantization</vt:lpstr>
      <vt:lpstr>Nice trick: Stochastic Quantization</vt:lpstr>
      <vt:lpstr>Nice trick: Stochastic Quantization</vt:lpstr>
      <vt:lpstr>How about synchronization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lastModifiedBy>David Diebold</cp:lastModifiedBy>
  <cp:revision>12</cp:revision>
  <dcterms:created xsi:type="dcterms:W3CDTF">2020-04-19T19:03:13Z</dcterms:created>
  <dcterms:modified xsi:type="dcterms:W3CDTF">2023-04-06T15:13:47Z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0x010100839BB5A41606934E9661239A78136CF2</vt:lpwstr>
  </property>
</Properties>
</file>