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68" r:id="rId7"/>
    <p:sldId id="264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0x0fff.com/hadoop-mapreduce-comprehensive-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Why</a:t>
            </a:r>
            <a:r>
              <a:rPr lang="fr-FR" dirty="0">
                <a:latin typeface="+mn-lt"/>
              </a:rPr>
              <a:t> Spark ?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Support </a:t>
            </a:r>
            <a:r>
              <a:rPr lang="fr-FR" sz="2400" dirty="0" err="1"/>
              <a:t>iterative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, like gradient </a:t>
            </a:r>
            <a:r>
              <a:rPr lang="fr-FR" sz="2400" dirty="0" err="1"/>
              <a:t>descent</a:t>
            </a:r>
            <a:endParaRPr lang="fr-FR" sz="2400" dirty="0"/>
          </a:p>
          <a:p>
            <a:pPr marL="742950" lvl="1" indent="-285750">
              <a:buFontTx/>
              <a:buChar char="-"/>
            </a:pPr>
            <a:r>
              <a:rPr lang="fr-FR" sz="2400" dirty="0"/>
              <a:t>In memory </a:t>
            </a:r>
            <a:r>
              <a:rPr lang="fr-FR" sz="2400" dirty="0" err="1"/>
              <a:t>processing</a:t>
            </a:r>
            <a:endParaRPr lang="fr-FR" sz="2400" dirty="0"/>
          </a:p>
          <a:p>
            <a:pPr marL="742950" lvl="1" indent="-285750">
              <a:buFontTx/>
              <a:buChar char="-"/>
            </a:pPr>
            <a:r>
              <a:rPr lang="fr-FR" sz="2400" dirty="0" err="1"/>
              <a:t>Built-in</a:t>
            </a:r>
            <a:r>
              <a:rPr lang="fr-FR" sz="2400" dirty="0"/>
              <a:t> broadcast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easier</a:t>
            </a:r>
            <a:r>
              <a:rPr lang="fr-FR" sz="2400" dirty="0"/>
              <a:t> to explore data </a:t>
            </a:r>
            <a:r>
              <a:rPr lang="fr-FR" sz="2400" dirty="0" err="1"/>
              <a:t>interactively</a:t>
            </a:r>
            <a:endParaRPr lang="fr-FR" sz="2400" dirty="0"/>
          </a:p>
          <a:p>
            <a:pPr marL="742950" lvl="1" indent="-285750">
              <a:buFontTx/>
              <a:buChar char="-"/>
            </a:pPr>
            <a:r>
              <a:rPr lang="fr-FR" sz="2400" dirty="0" err="1"/>
              <a:t>Developer</a:t>
            </a:r>
            <a:r>
              <a:rPr lang="fr-FR" sz="2400" dirty="0"/>
              <a:t> </a:t>
            </a:r>
            <a:r>
              <a:rPr lang="fr-FR" sz="2400" dirty="0" err="1"/>
              <a:t>friendly</a:t>
            </a:r>
            <a:r>
              <a:rPr lang="fr-FR" sz="2400" dirty="0"/>
              <a:t>, no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tons of classes and jobs…</a:t>
            </a:r>
          </a:p>
          <a:p>
            <a:pPr marL="742950" lvl="1" indent="-285750">
              <a:buFontTx/>
              <a:buChar char="-"/>
            </a:pPr>
            <a:r>
              <a:rPr lang="fr-FR" sz="2400" dirty="0" err="1"/>
              <a:t>Repl</a:t>
            </a:r>
            <a:r>
              <a:rPr lang="fr-FR" sz="2400" dirty="0"/>
              <a:t> mode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Scala/Python API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functional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276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- </a:t>
            </a:r>
            <a:r>
              <a:rPr lang="fr-FR" dirty="0" err="1"/>
              <a:t>Aggregations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46334" y="181231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x+y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76551" y="222787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20419" y="221918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00388"/>
              </p:ext>
            </p:extLst>
          </p:nvPr>
        </p:nvGraphicFramePr>
        <p:xfrm>
          <a:off x="9118809" y="1661301"/>
          <a:ext cx="2804021" cy="79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70561"/>
              </p:ext>
            </p:extLst>
          </p:nvPr>
        </p:nvGraphicFramePr>
        <p:xfrm>
          <a:off x="386616" y="144265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3</a:t>
                      </a:r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087611" y="403539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reduceByKey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x+y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17828" y="445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461696" y="444226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8367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(“Blade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91515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(“Blade Runner",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(“Blade Runner“, 3.5)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A81F7-7B02-4E60-A132-B74DEAC47E71}"/>
              </a:ext>
            </a:extLst>
          </p:cNvPr>
          <p:cNvSpPr txBox="1"/>
          <p:nvPr/>
        </p:nvSpPr>
        <p:spPr>
          <a:xfrm>
            <a:off x="1036948" y="143287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/>
              <a:t>Join</a:t>
            </a:r>
            <a:r>
              <a:rPr lang="fr-FR" b="1" dirty="0"/>
              <a:t> (</a:t>
            </a:r>
            <a:r>
              <a:rPr lang="fr-FR" b="1" dirty="0" err="1"/>
              <a:t>shuffle</a:t>
            </a:r>
            <a:r>
              <a:rPr lang="fr-FR" b="1" dirty="0"/>
              <a:t> ? </a:t>
            </a:r>
            <a:r>
              <a:rPr lang="fr-FR" b="1" dirty="0" err="1"/>
              <a:t>Lazy</a:t>
            </a:r>
            <a:r>
              <a:rPr lang="fr-FR" b="1" dirty="0"/>
              <a:t> ?)</a:t>
            </a:r>
          </a:p>
          <a:p>
            <a:pPr marL="285750" indent="-285750">
              <a:buFontTx/>
              <a:buChar char="-"/>
            </a:pPr>
            <a:r>
              <a:rPr lang="fr-FR" b="1" dirty="0" err="1"/>
              <a:t>Sample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mappartitions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zippartitions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51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98DF-77E4-4902-A54A-296B90AC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https://spark.apache.org/docs/latest/api/scala/org/apache/spark/api/java/JavaPairRDD.html</a:t>
            </a:r>
          </a:p>
          <a:p>
            <a:r>
              <a:rPr lang="en-US" dirty="0">
                <a:hlinkClick r:id="rId2"/>
              </a:rPr>
              <a:t>https://0x0fff.com/hadoop-mapreduce-comprehensive-description/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39D79-09D9-41E5-B4D2-B9DA61B0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69" y="1046376"/>
            <a:ext cx="8439262" cy="500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Main Components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58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How to run </a:t>
            </a:r>
            <a:r>
              <a:rPr lang="fr-FR" dirty="0" err="1">
                <a:latin typeface="+mn-lt"/>
              </a:rPr>
              <a:t>it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Repl</a:t>
            </a:r>
            <a:r>
              <a:rPr lang="fr-FR" dirty="0"/>
              <a:t> : Spark-</a:t>
            </a:r>
            <a:r>
              <a:rPr lang="fr-FR" dirty="0" err="1"/>
              <a:t>shell</a:t>
            </a:r>
            <a:r>
              <a:rPr lang="fr-FR" dirty="0"/>
              <a:t>, notebooks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exploratory</a:t>
            </a:r>
            <a:r>
              <a:rPr lang="fr-FR" dirty="0">
                <a:sym typeface="Wingdings" panose="05000000000000000000" pitchFamily="2" charset="2"/>
              </a:rPr>
              <a:t> mode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Spark-</a:t>
            </a:r>
            <a:r>
              <a:rPr lang="fr-FR" dirty="0" err="1"/>
              <a:t>submit</a:t>
            </a:r>
            <a:r>
              <a:rPr lang="fr-FR" dirty="0"/>
              <a:t>  : runs a script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scheduled</a:t>
            </a:r>
            <a:r>
              <a:rPr lang="fr-FR" dirty="0">
                <a:sym typeface="Wingdings" panose="05000000000000000000" pitchFamily="2" charset="2"/>
              </a:rPr>
              <a:t> job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Api for Java, Scala, Python.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933C4-3992-42EF-AF90-65C5CE7FB78A}"/>
              </a:ext>
            </a:extLst>
          </p:cNvPr>
          <p:cNvSpPr txBox="1">
            <a:spLocks/>
          </p:cNvSpPr>
          <p:nvPr/>
        </p:nvSpPr>
        <p:spPr>
          <a:xfrm>
            <a:off x="838200" y="3423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+mn-lt"/>
              </a:rPr>
              <a:t>Dependencies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124C2-2876-4DFE-9909-4EE810F61C75}"/>
              </a:ext>
            </a:extLst>
          </p:cNvPr>
          <p:cNvSpPr txBox="1"/>
          <p:nvPr/>
        </p:nvSpPr>
        <p:spPr>
          <a:xfrm>
            <a:off x="1036948" y="449170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Hadoop </a:t>
            </a:r>
            <a:r>
              <a:rPr lang="fr-FR" dirty="0" err="1"/>
              <a:t>Libraries</a:t>
            </a:r>
            <a:r>
              <a:rPr lang="fr-FR" dirty="0"/>
              <a:t> (HDFS and </a:t>
            </a:r>
            <a:r>
              <a:rPr lang="fr-FR" dirty="0" err="1"/>
              <a:t>Yarn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Requires</a:t>
            </a:r>
            <a:r>
              <a:rPr lang="fr-FR" dirty="0"/>
              <a:t> a Java Runtime </a:t>
            </a:r>
            <a:r>
              <a:rPr lang="fr-FR" dirty="0" err="1"/>
              <a:t>Environment</a:t>
            </a:r>
            <a:r>
              <a:rPr lang="fr-FR" dirty="0"/>
              <a:t> (</a:t>
            </a:r>
            <a:r>
              <a:rPr lang="fr-FR" dirty="0" err="1"/>
              <a:t>need</a:t>
            </a:r>
            <a:r>
              <a:rPr lang="fr-FR" dirty="0"/>
              <a:t> Java in </a:t>
            </a:r>
            <a:r>
              <a:rPr lang="fr-FR" dirty="0" err="1"/>
              <a:t>your</a:t>
            </a:r>
            <a:r>
              <a:rPr lang="fr-FR" dirty="0"/>
              <a:t> system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RDD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/>
              <a:t>Resilient</a:t>
            </a:r>
            <a:r>
              <a:rPr lang="fr-FR" b="1" dirty="0"/>
              <a:t> Distributed </a:t>
            </a:r>
            <a:r>
              <a:rPr lang="fr-FR" b="1" dirty="0" err="1"/>
              <a:t>Dataset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The base building block of </a:t>
            </a:r>
            <a:r>
              <a:rPr lang="fr-FR" dirty="0" err="1"/>
              <a:t>your</a:t>
            </a:r>
            <a:r>
              <a:rPr lang="fr-FR" dirty="0"/>
              <a:t> application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Lazy</a:t>
            </a:r>
            <a:r>
              <a:rPr lang="fr-FR" dirty="0"/>
              <a:t> :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Immutable : a transformation </a:t>
            </a:r>
            <a:r>
              <a:rPr lang="fr-FR" dirty="0" err="1"/>
              <a:t>doesn’t</a:t>
            </a:r>
            <a:r>
              <a:rPr lang="fr-FR" dirty="0"/>
              <a:t> change the data set,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a new RDD.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Fault Tolerant : partition can be recomputed in case of failure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Conceptually</a:t>
            </a:r>
            <a:r>
              <a:rPr lang="fr-FR" dirty="0"/>
              <a:t>, an RDD </a:t>
            </a:r>
            <a:r>
              <a:rPr lang="fr-FR" dirty="0" err="1"/>
              <a:t>is</a:t>
            </a:r>
            <a:r>
              <a:rPr lang="fr-FR" dirty="0"/>
              <a:t> a graph a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API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. Forget the for-</a:t>
            </a:r>
            <a:r>
              <a:rPr lang="fr-FR" b="1" dirty="0" err="1"/>
              <a:t>loop</a:t>
            </a:r>
            <a:r>
              <a:rPr lang="fr-FR" b="1" dirty="0"/>
              <a:t>.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/>
              <a:t>Inside the RDD: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the partitions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-on, how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how to </a:t>
            </a:r>
            <a:r>
              <a:rPr lang="fr-FR" dirty="0" err="1"/>
              <a:t>iterate</a:t>
            </a:r>
            <a:r>
              <a:rPr lang="fr-FR" dirty="0"/>
              <a:t> over </a:t>
            </a:r>
            <a:r>
              <a:rPr lang="fr-FR" dirty="0" err="1"/>
              <a:t>each</a:t>
            </a:r>
            <a:r>
              <a:rPr lang="fr-FR" dirty="0"/>
              <a:t> partition to </a:t>
            </a:r>
            <a:r>
              <a:rPr lang="fr-FR" dirty="0" err="1"/>
              <a:t>yield</a:t>
            </a:r>
            <a:r>
              <a:rPr lang="fr-FR" dirty="0"/>
              <a:t> records</a:t>
            </a:r>
          </a:p>
          <a:p>
            <a:pPr marL="285750" indent="-285750">
              <a:buFontTx/>
              <a:buChar char="-"/>
            </a:pPr>
            <a:r>
              <a:rPr lang="fr-FR" dirty="0"/>
              <a:t>Know </a:t>
            </a:r>
            <a:r>
              <a:rPr lang="fr-FR" dirty="0" err="1"/>
              <a:t>RDD’s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-on</a:t>
            </a:r>
          </a:p>
        </p:txBody>
      </p:sp>
    </p:spTree>
    <p:extLst>
      <p:ext uri="{BB962C8B-B14F-4D97-AF65-F5344CB8AC3E}">
        <p14:creationId xmlns:p14="http://schemas.microsoft.com/office/powerpoint/2010/main" val="2267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0B98D-C445-480F-A5D9-55CE5CA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2" y="989814"/>
            <a:ext cx="6204253" cy="5802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as a </a:t>
            </a:r>
            <a:r>
              <a:rPr lang="fr-FR" dirty="0" err="1"/>
              <a:t>Directed</a:t>
            </a:r>
            <a:r>
              <a:rPr lang="fr-FR" dirty="0"/>
              <a:t> </a:t>
            </a:r>
            <a:r>
              <a:rPr lang="fr-FR" dirty="0" err="1"/>
              <a:t>Acyclic</a:t>
            </a:r>
            <a:r>
              <a:rPr lang="fr-FR" dirty="0"/>
              <a:t> Graph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9B027-E8D7-48EF-99E7-E420E2EA920E}"/>
              </a:ext>
            </a:extLst>
          </p:cNvPr>
          <p:cNvSpPr/>
          <p:nvPr/>
        </p:nvSpPr>
        <p:spPr>
          <a:xfrm>
            <a:off x="8716161" y="1988190"/>
            <a:ext cx="1669410" cy="329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039FF-2F4C-4878-B490-42B64B27DF6D}"/>
              </a:ext>
            </a:extLst>
          </p:cNvPr>
          <p:cNvSpPr/>
          <p:nvPr/>
        </p:nvSpPr>
        <p:spPr>
          <a:xfrm>
            <a:off x="8716161" y="5368954"/>
            <a:ext cx="1669410" cy="59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67C1-37FB-4666-B026-44EF989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Jobs, Stages, </a:t>
            </a:r>
            <a:r>
              <a:rPr lang="fr-FR" dirty="0" err="1"/>
              <a:t>Tasks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42E46-2E83-487F-BF70-A41199D1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73" y="1357460"/>
            <a:ext cx="5245272" cy="5057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4C814-F0AA-47C7-90ED-F42BFA1F93ED}"/>
              </a:ext>
            </a:extLst>
          </p:cNvPr>
          <p:cNvSpPr txBox="1"/>
          <p:nvPr/>
        </p:nvSpPr>
        <p:spPr>
          <a:xfrm>
            <a:off x="4176040" y="6393892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high performance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- Actions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/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(2)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099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827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  <a:endParaRPr lang="en-US" sz="2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collect</a:t>
            </a:r>
            <a:r>
              <a:rPr lang="fr-FR" dirty="0"/>
              <a:t>()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4379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971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</a:t>
            </a:r>
            <a:r>
              <a:rPr lang="fr-FR" dirty="0" err="1">
                <a:sym typeface="Wingdings" panose="05000000000000000000" pitchFamily="2" charset="2"/>
              </a:rPr>
              <a:t>movie</a:t>
            </a:r>
            <a:r>
              <a:rPr lang="fr-FR" dirty="0">
                <a:sym typeface="Wingdings" panose="05000000000000000000" pitchFamily="2" charset="2"/>
              </a:rPr>
              <a:t>’])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7153"/>
              </p:ext>
            </p:extLst>
          </p:nvPr>
        </p:nvGraphicFramePr>
        <p:xfrm>
          <a:off x="9167069" y="137707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Blade Runner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Dirty Dancing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Blade Runner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394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keyBy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x[‘user’])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56284"/>
              </p:ext>
            </p:extLst>
          </p:nvPr>
        </p:nvGraphicFramePr>
        <p:xfrm>
          <a:off x="9167069" y="3123180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91290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526989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mapValues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(x[1]))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56854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567675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3161"/>
              </p:ext>
            </p:extLst>
          </p:nvPr>
        </p:nvGraphicFramePr>
        <p:xfrm>
          <a:off x="9167069" y="490594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“Louise“,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“Sam“,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9776"/>
              </p:ext>
            </p:extLst>
          </p:nvPr>
        </p:nvGraphicFramePr>
        <p:xfrm>
          <a:off x="336282" y="490022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("Louise“,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(“Sam“, “Blade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flatmap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x[‘genres’].split(‘;’))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97374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cyberpunk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 err="1"/>
                        <a:t>scifi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music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danse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romance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8375"/>
              </p:ext>
            </p:extLst>
          </p:nvPr>
        </p:nvGraphicFramePr>
        <p:xfrm>
          <a:off x="336282" y="1371359"/>
          <a:ext cx="5192063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6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“genres":”</a:t>
                      </a:r>
                      <a:r>
                        <a:rPr lang="en-US" sz="1600" dirty="0" err="1"/>
                        <a:t>cyberpunk;scifi;action</a:t>
                      </a:r>
                      <a:r>
                        <a:rPr lang="en-US" sz="1600" dirty="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“genres":”</a:t>
                      </a:r>
                      <a:r>
                        <a:rPr lang="en-US" sz="1600" dirty="0" err="1"/>
                        <a:t>music;danse;romance</a:t>
                      </a:r>
                      <a:r>
                        <a:rPr lang="en-US" sz="1600" dirty="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087611" y="403539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x[‘rating’]&gt;4.0)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17828" y="445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461696" y="444226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8848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89153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Grand écran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Why Spark ?</vt:lpstr>
      <vt:lpstr>Main Components</vt:lpstr>
      <vt:lpstr>How to run it</vt:lpstr>
      <vt:lpstr>RDD</vt:lpstr>
      <vt:lpstr>RDD as a Directed Acyclic Graph</vt:lpstr>
      <vt:lpstr>Jobs, Stages, Tasks</vt:lpstr>
      <vt:lpstr>RDD API - Actions</vt:lpstr>
      <vt:lpstr>RDD API</vt:lpstr>
      <vt:lpstr>RDD API</vt:lpstr>
      <vt:lpstr>RDD API - Aggregations</vt:lpstr>
      <vt:lpstr>Other useful functions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38</cp:revision>
  <dcterms:created xsi:type="dcterms:W3CDTF">2020-10-05T13:23:14Z</dcterms:created>
  <dcterms:modified xsi:type="dcterms:W3CDTF">2020-10-06T18:04:49Z</dcterms:modified>
</cp:coreProperties>
</file>