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0" r:id="rId5"/>
    <p:sldId id="274" r:id="rId6"/>
    <p:sldId id="264" r:id="rId7"/>
    <p:sldId id="263" r:id="rId8"/>
    <p:sldId id="266" r:id="rId9"/>
    <p:sldId id="265" r:id="rId10"/>
    <p:sldId id="271" r:id="rId11"/>
    <p:sldId id="272" r:id="rId12"/>
    <p:sldId id="273" r:id="rId13"/>
    <p:sldId id="275" r:id="rId14"/>
    <p:sldId id="276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BAB5A-E71E-13CA-CA1B-F6D262786152}" v="603" dt="2022-02-09T15:29:28.149"/>
    <p1510:client id="{ABF4876D-44CB-C346-A1E8-22B467A5ADDC}" v="116" dt="2020-11-06T14:44:44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/>
    <p:restoredTop sz="82374" autoAdjust="0"/>
  </p:normalViewPr>
  <p:slideViewPr>
    <p:cSldViewPr snapToGrid="0">
      <p:cViewPr varScale="1">
        <p:scale>
          <a:sx n="94" d="100"/>
          <a:sy n="9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37D4-2AC1-4776-B0B9-D2D4E921A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56F8A-FBAB-45B0-806F-674DAEC9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9125-8213-476A-B181-BA8A68FD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9E6A-D77D-4370-AD6F-4A07E626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D898-A93A-464B-ABF3-A2DF746B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64D-05D6-40D0-A04A-BB9F3C0B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246C0-05F5-4898-A7DE-A4056F4A0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D5BB-58EE-4E76-A86C-941B86FF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C27A-9BAA-4A85-B1D7-A104C5CB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CDFB-1877-4713-B81C-5A1BD0EB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42DD4-620C-4E08-89E5-AF103DE14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DD7AD-8A83-414A-8EE7-590019376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BB06-CA65-456A-A6DE-495B6372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6B8D-C9B2-477A-B49C-1C3AEB57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D88E-AF02-4FAF-B33C-4AAE3ED0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2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BB3B-3C83-44E0-A4A6-35C8E867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98D7-EA81-41DC-9B91-C5C0CD224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BA86-BFE9-41CD-94DE-96F9022E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91C0-50BF-4CEC-B135-F465C4D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48A6-5F11-4AFE-851B-93F3F4F8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7675-2927-4256-AA91-25C07317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3989-D6AB-4B98-ABB1-05A12863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7474-F3C3-4650-9907-604FCC52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68E0-4B45-438C-A7FD-F9E2EB6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0262-499B-44DA-97D9-1A823054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069D-B93A-47AF-87B5-D2C5125C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FFD4-CA1B-4321-90A4-A99B7DF94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E1996-0857-450B-B8E7-187D622D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503A5-1E09-4233-AFDA-CF259627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491B-7D7B-479A-ACAD-2CC0CD4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5E64C-2B2B-43CE-821E-D1453E43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1B2C-B4A8-4252-BAF8-E5125E06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A40F-F82F-4CE0-9143-56656D2C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8E941-1BA5-4D78-8C75-A2E30854A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7B68-9F87-4D81-837F-F1C767855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23E02-C692-4705-ADCF-638E3FCC2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89DCC-E6DA-4C26-9990-20967936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B7BD3-AAD2-4167-8D35-54920A70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99EDC-2F59-459E-B18C-1BD1310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A40B-B11E-4DD5-B3F0-0218E3CA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1184E-AEC2-4E05-A078-44D53A0A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E7EB6-80E0-4A21-8F2B-E1860C5B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216D2-0E42-4F00-AFF2-4A2D1E0D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D7E5C-FF98-4E78-8BC3-D1E5763C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38DCF-DE06-4D6A-B7BC-DA0AA62D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1841-D741-4DAC-8CE7-A1D37EC6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6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3849-E437-418A-9C4F-29EDB759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D096-0C40-4CBA-B2BF-C5C1F378C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7C7D-7FEF-45C0-BCDD-EE7C0B43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6740D-3610-4344-9E63-AB753F77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3CDA-CD02-439F-AFF8-55D36460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F17D-EA4B-49ED-865B-BD2268FD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CBD5-C993-47AF-83DB-770DE60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203F7-208D-455B-AFBF-C6E3DE1FA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7383-11D6-48BC-8F7F-93B45BFB2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3BB4-DE7E-4A80-A3CE-368E4F10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9E867-2521-4B9B-B475-20A9EE1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496DC-697D-4F13-8BD9-4A3F0147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0B73C-F194-4A6B-BEC6-4A6D4799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9AB7E-00EB-46C4-9211-4A22FD9F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D7979-977A-4AD0-A893-87BDCCF89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A493-CCC9-418E-861C-802A9D3B9980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BCD2-9D7C-4889-98EB-9F5E30B45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5F65-89A0-42AB-B710-16819A6C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0293D-07D2-48DC-BE8F-8E4761C0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pache-spark-rdd-vs-dataframe-vs-dataset" TargetMode="External"/><Relationship Id="rId2" Type="http://schemas.openxmlformats.org/officeDocument/2006/relationships/hyperlink" Target="https://ggbaker.ca/data-science/content/spark-cal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datalex/sparks-logical-and-physical-plans-when-why-how-and-beyond-8cd1947b605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493" y="2592883"/>
            <a:ext cx="7575491" cy="1672740"/>
          </a:xfrm>
          <a:prstGeom prst="rect">
            <a:avLst/>
          </a:prstGeom>
        </p:spPr>
        <p:txBody>
          <a:bodyPr vert="horz" wrap="square" lIns="0" tIns="13310" rIns="0" bIns="0" rtlCol="0" anchor="ctr">
            <a:spAutoFit/>
          </a:bodyPr>
          <a:lstStyle/>
          <a:p>
            <a:pPr marL="12677" algn="ctr">
              <a:lnSpc>
                <a:spcPct val="100000"/>
              </a:lnSpc>
              <a:spcBef>
                <a:spcPts val="105"/>
              </a:spcBef>
            </a:pPr>
            <a:r>
              <a:rPr lang="en-US" sz="3594" b="1" spc="-5" dirty="0">
                <a:latin typeface="Verdana"/>
                <a:cs typeface="Verdana"/>
              </a:rPr>
              <a:t>Systems, paradigms and algorithms for Big Data</a:t>
            </a:r>
            <a:br>
              <a:rPr lang="en-US" sz="3594" b="1" spc="-5" dirty="0">
                <a:latin typeface="Verdana"/>
                <a:cs typeface="Verdana"/>
              </a:rPr>
            </a:br>
            <a:r>
              <a:rPr lang="en-US" sz="3594" b="1" spc="-5" dirty="0">
                <a:latin typeface="Verdana"/>
                <a:cs typeface="Verdana"/>
              </a:rPr>
              <a:t>TD 2</a:t>
            </a:r>
            <a:endParaRPr sz="3594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Scraping</a:t>
            </a:r>
            <a:r>
              <a:rPr lang="fr-FR"/>
              <a:t> </a:t>
            </a:r>
            <a:r>
              <a:rPr lang="fr-FR" err="1"/>
              <a:t>around</a:t>
            </a:r>
            <a:r>
              <a:rPr lang="fr-FR"/>
              <a:t>...</a:t>
            </a:r>
            <a:endParaRPr lang="en-US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A862EC4-9979-42EA-87D4-2912983FD8C3}"/>
              </a:ext>
            </a:extLst>
          </p:cNvPr>
          <p:cNvSpPr txBox="1"/>
          <p:nvPr/>
        </p:nvSpPr>
        <p:spPr>
          <a:xfrm>
            <a:off x="1036948" y="1432874"/>
            <a:ext cx="100584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err="1">
                <a:cs typeface="Calibri" panose="020F0502020204030204"/>
              </a:rPr>
              <a:t>Other</a:t>
            </a:r>
            <a:r>
              <a:rPr lang="fr-FR" sz="2000" b="1" dirty="0">
                <a:cs typeface="Calibri" panose="020F0502020204030204"/>
              </a:rPr>
              <a:t> </a:t>
            </a:r>
            <a:r>
              <a:rPr lang="fr-FR" sz="2000" b="1" err="1">
                <a:cs typeface="Calibri" panose="020F0502020204030204"/>
              </a:rPr>
              <a:t>operations</a:t>
            </a:r>
            <a:endParaRPr lang="fr-FR" sz="2000" b="1">
              <a:cs typeface="Calibri" panose="020F0502020204030204"/>
            </a:endParaRPr>
          </a:p>
          <a:p>
            <a:pPr marL="285750" indent="-285750">
              <a:buFontTx/>
              <a:buChar char="-"/>
            </a:pPr>
            <a:r>
              <a:rPr lang="fr-FR" sz="2000"/>
              <a:t>Join</a:t>
            </a:r>
            <a:endParaRPr lang="fr-FR" sz="2000" err="1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fr-FR" sz="2000"/>
              <a:t>Sort</a:t>
            </a:r>
            <a:endParaRPr lang="fr-FR" sz="2000">
              <a:cs typeface="Calibri"/>
            </a:endParaRPr>
          </a:p>
          <a:p>
            <a:pPr marL="285750" indent="-285750">
              <a:buChar char="-"/>
            </a:pPr>
            <a:r>
              <a:rPr lang="fr-FR" sz="2000">
                <a:cs typeface="Calibri"/>
              </a:rPr>
              <a:t>Windowing (when you need context on previous/following records to process a record, e.g. compute moving average, get the rank of a record...)</a:t>
            </a:r>
            <a:endParaRPr lang="fr-FR" sz="2000" dirty="0">
              <a:cs typeface="Calibri"/>
            </a:endParaRPr>
          </a:p>
          <a:p>
            <a:endParaRPr lang="fr-FR" sz="2000">
              <a:cs typeface="Calibri"/>
            </a:endParaRPr>
          </a:p>
          <a:p>
            <a:r>
              <a:rPr lang="fr-FR" sz="2000" b="1">
                <a:cs typeface="Calibri"/>
              </a:rPr>
              <a:t>SQL </a:t>
            </a:r>
            <a:r>
              <a:rPr lang="fr-FR" sz="2000" b="1" err="1">
                <a:cs typeface="Calibri"/>
              </a:rPr>
              <a:t>syntax</a:t>
            </a:r>
            <a:endParaRPr lang="fr-FR" sz="2000" b="1">
              <a:cs typeface="Calibri"/>
            </a:endParaRPr>
          </a:p>
          <a:p>
            <a:r>
              <a:rPr lang="fr-FR" sz="2000" err="1">
                <a:ea typeface="+mn-lt"/>
                <a:cs typeface="+mn-lt"/>
              </a:rPr>
              <a:t>ratings_df.createOrReplaceTempView</a:t>
            </a:r>
            <a:r>
              <a:rPr lang="fr-FR" sz="2000">
                <a:ea typeface="+mn-lt"/>
                <a:cs typeface="+mn-lt"/>
              </a:rPr>
              <a:t>("Ratings")</a:t>
            </a:r>
            <a:endParaRPr lang="fr-FR"/>
          </a:p>
          <a:p>
            <a:r>
              <a:rPr lang="fr-FR" sz="2000" err="1">
                <a:ea typeface="+mn-lt"/>
                <a:cs typeface="+mn-lt"/>
              </a:rPr>
              <a:t>df</a:t>
            </a:r>
            <a:r>
              <a:rPr lang="fr-FR" sz="2000">
                <a:ea typeface="+mn-lt"/>
                <a:cs typeface="+mn-lt"/>
              </a:rPr>
              <a:t> = </a:t>
            </a:r>
            <a:r>
              <a:rPr lang="fr-FR" sz="2000" err="1">
                <a:ea typeface="+mn-lt"/>
                <a:cs typeface="+mn-lt"/>
              </a:rPr>
              <a:t>sql</a:t>
            </a:r>
            <a:r>
              <a:rPr lang="fr-FR" sz="2000">
                <a:ea typeface="+mn-lt"/>
                <a:cs typeface="+mn-lt"/>
              </a:rPr>
              <a:t>('''select </a:t>
            </a:r>
            <a:r>
              <a:rPr lang="fr-FR" sz="2000" err="1">
                <a:ea typeface="+mn-lt"/>
                <a:cs typeface="+mn-lt"/>
              </a:rPr>
              <a:t>Ratings.id_movie</a:t>
            </a:r>
            <a:r>
              <a:rPr lang="fr-FR" sz="2000">
                <a:ea typeface="+mn-lt"/>
                <a:cs typeface="+mn-lt"/>
              </a:rPr>
              <a:t>, SUM(</a:t>
            </a:r>
            <a:r>
              <a:rPr lang="fr-FR" sz="2000" err="1">
                <a:ea typeface="+mn-lt"/>
                <a:cs typeface="+mn-lt"/>
              </a:rPr>
              <a:t>Ratings.rating</a:t>
            </a:r>
            <a:r>
              <a:rPr lang="fr-FR" sz="2000">
                <a:ea typeface="+mn-lt"/>
                <a:cs typeface="+mn-lt"/>
              </a:rPr>
              <a:t>) as s</a:t>
            </a:r>
            <a:endParaRPr lang="fr-FR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                 </a:t>
            </a:r>
            <a:r>
              <a:rPr lang="fr-FR" sz="2000" err="1">
                <a:ea typeface="+mn-lt"/>
                <a:cs typeface="+mn-lt"/>
              </a:rPr>
              <a:t>from</a:t>
            </a:r>
            <a:r>
              <a:rPr lang="fr-FR" sz="2000">
                <a:ea typeface="+mn-lt"/>
                <a:cs typeface="+mn-lt"/>
              </a:rPr>
              <a:t> Ratings</a:t>
            </a:r>
            <a:br>
              <a:rPr lang="fr-FR" sz="2000" dirty="0">
                <a:ea typeface="+mn-lt"/>
                <a:cs typeface="+mn-lt"/>
              </a:rPr>
            </a:br>
            <a:r>
              <a:rPr lang="fr-FR" sz="2000" dirty="0">
                <a:ea typeface="+mn-lt"/>
                <a:cs typeface="+mn-lt"/>
              </a:rPr>
              <a:t>                 </a:t>
            </a:r>
            <a:r>
              <a:rPr lang="fr-FR" sz="2000" err="1">
                <a:ea typeface="+mn-lt"/>
                <a:cs typeface="+mn-lt"/>
              </a:rPr>
              <a:t>where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err="1">
                <a:ea typeface="+mn-lt"/>
                <a:cs typeface="+mn-lt"/>
              </a:rPr>
              <a:t>Ratings.user_id</a:t>
            </a:r>
            <a:r>
              <a:rPr lang="fr-FR" sz="2000">
                <a:ea typeface="+mn-lt"/>
                <a:cs typeface="+mn-lt"/>
              </a:rPr>
              <a:t>=2</a:t>
            </a:r>
            <a:br>
              <a:rPr lang="fr-FR" sz="2000" dirty="0">
                <a:ea typeface="+mn-lt"/>
                <a:cs typeface="+mn-lt"/>
              </a:rPr>
            </a:br>
            <a:r>
              <a:rPr lang="fr-FR" sz="2000">
                <a:ea typeface="+mn-lt"/>
                <a:cs typeface="+mn-lt"/>
              </a:rPr>
              <a:t>                 group by </a:t>
            </a:r>
            <a:r>
              <a:rPr lang="fr-FR" sz="2000" err="1">
                <a:ea typeface="+mn-lt"/>
                <a:cs typeface="+mn-lt"/>
              </a:rPr>
              <a:t>Ratings.id_movie</a:t>
            </a:r>
            <a:r>
              <a:rPr lang="fr-FR" sz="2000">
                <a:ea typeface="+mn-lt"/>
                <a:cs typeface="+mn-lt"/>
              </a:rPr>
              <a:t>''')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78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</a:t>
            </a:r>
            <a:r>
              <a:rPr lang="fr-FR" err="1"/>
              <a:t>Explaining</a:t>
            </a:r>
            <a:r>
              <a:rPr lang="fr-FR"/>
              <a:t> </a:t>
            </a:r>
            <a:r>
              <a:rPr lang="fr-FR" err="1"/>
              <a:t>Explain</a:t>
            </a:r>
            <a:endParaRPr lang="en-US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AF1C0C6C-8325-4157-A90A-6A1E1FB23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02191"/>
              </p:ext>
            </p:extLst>
          </p:nvPr>
        </p:nvGraphicFramePr>
        <p:xfrm>
          <a:off x="2187783" y="1885834"/>
          <a:ext cx="7528893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53">
                  <a:extLst>
                    <a:ext uri="{9D8B030D-6E8A-4147-A177-3AD203B41FA5}">
                      <a16:colId xmlns:a16="http://schemas.microsoft.com/office/drawing/2014/main" val="3427962586"/>
                    </a:ext>
                  </a:extLst>
                </a:gridCol>
                <a:gridCol w="4361640">
                  <a:extLst>
                    <a:ext uri="{9D8B030D-6E8A-4147-A177-3AD203B41FA5}">
                      <a16:colId xmlns:a16="http://schemas.microsoft.com/office/drawing/2014/main" val="3365148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Meaning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5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FileScan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Data </a:t>
                      </a:r>
                      <a:r>
                        <a:rPr lang="fr-FR" err="1"/>
                        <a:t>read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2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InMemoryRelation</a:t>
                      </a:r>
                      <a:endParaRPr lang="fr-FR"/>
                    </a:p>
                    <a:p>
                      <a:r>
                        <a:rPr lang="fr-FR" err="1"/>
                        <a:t>InMemoryTableScan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When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caching</a:t>
                      </a:r>
                      <a:r>
                        <a:rPr lang="fr-FR"/>
                        <a:t> has been </a:t>
                      </a:r>
                      <a:r>
                        <a:rPr lang="fr-FR" err="1"/>
                        <a:t>done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7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Shuffle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HashAggregate</a:t>
                      </a:r>
                      <a:endParaRPr lang="fr-FR"/>
                    </a:p>
                    <a:p>
                      <a:r>
                        <a:rPr lang="fr-FR" err="1"/>
                        <a:t>SortAggregate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When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aggregating</a:t>
                      </a:r>
                      <a:r>
                        <a:rPr lang="fr-FR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2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BatchEvalPython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User </a:t>
                      </a:r>
                      <a:r>
                        <a:rPr lang="fr-FR" err="1"/>
                        <a:t>defined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function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Defining</a:t>
                      </a:r>
                      <a:r>
                        <a:rPr lang="fr-FR"/>
                        <a:t> new </a:t>
                      </a:r>
                      <a:r>
                        <a:rPr lang="fr-FR" err="1"/>
                        <a:t>column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8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AdaptativeSparkPlan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Spark </a:t>
                      </a:r>
                      <a:r>
                        <a:rPr lang="fr-FR" err="1"/>
                        <a:t>may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want</a:t>
                      </a:r>
                      <a:r>
                        <a:rPr lang="fr-FR"/>
                        <a:t> to change the </a:t>
                      </a:r>
                      <a:r>
                        <a:rPr lang="fr-FR" err="1"/>
                        <a:t>physical</a:t>
                      </a:r>
                      <a:r>
                        <a:rPr lang="fr-FR"/>
                        <a:t> plan at runtime </a:t>
                      </a:r>
                      <a:r>
                        <a:rPr lang="fr-FR" err="1"/>
                        <a:t>based</a:t>
                      </a:r>
                      <a:r>
                        <a:rPr lang="fr-FR"/>
                        <a:t> on </a:t>
                      </a:r>
                      <a:r>
                        <a:rPr lang="fr-FR" err="1"/>
                        <a:t>statistics</a:t>
                      </a:r>
                      <a:r>
                        <a:rPr lang="fr-FR"/>
                        <a:t> </a:t>
                      </a:r>
                      <a:r>
                        <a:rPr lang="fr-FR" err="1"/>
                        <a:t>collected</a:t>
                      </a:r>
                      <a:r>
                        <a:rPr lang="fr-FR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81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51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</a:t>
            </a:r>
            <a:r>
              <a:rPr lang="fr-FR" err="1"/>
              <a:t>Explaining</a:t>
            </a:r>
            <a:r>
              <a:rPr lang="fr-FR"/>
              <a:t> </a:t>
            </a:r>
            <a:r>
              <a:rPr lang="fr-FR" err="1"/>
              <a:t>Explain</a:t>
            </a:r>
            <a:r>
              <a:rPr lang="fr-FR"/>
              <a:t> - </a:t>
            </a:r>
            <a:r>
              <a:rPr lang="fr-FR" err="1"/>
              <a:t>Partitionning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61A8F-D866-4182-888B-19A422A07044}"/>
              </a:ext>
            </a:extLst>
          </p:cNvPr>
          <p:cNvSpPr txBox="1"/>
          <p:nvPr/>
        </p:nvSpPr>
        <p:spPr>
          <a:xfrm>
            <a:off x="1211766" y="1434791"/>
            <a:ext cx="941534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nb_records_by_key</a:t>
            </a:r>
            <a:r>
              <a:rPr lang="en-US" dirty="0">
                <a:cs typeface="Calibri"/>
              </a:rPr>
              <a:t> : </a:t>
            </a:r>
            <a:r>
              <a:rPr lang="en-US" dirty="0" err="1">
                <a:cs typeface="Calibri"/>
              </a:rPr>
              <a:t>dict</a:t>
            </a:r>
            <a:r>
              <a:rPr lang="en-US" dirty="0">
                <a:cs typeface="Calibri"/>
              </a:rPr>
              <a:t>&lt;string, int&gt; : amount of records in dataset, for each distinct key</a:t>
            </a:r>
            <a:endParaRPr lang="en-US" dirty="0"/>
          </a:p>
          <a:p>
            <a:r>
              <a:rPr lang="en-US" dirty="0">
                <a:cs typeface="Calibri"/>
              </a:rPr>
              <a:t>n : total amount of records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Exchange </a:t>
            </a:r>
            <a:r>
              <a:rPr lang="en-US" b="1" dirty="0" err="1"/>
              <a:t>RangePartitioning</a:t>
            </a:r>
            <a:r>
              <a:rPr lang="en-US" b="1" dirty="0"/>
              <a:t>(k)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Divides dataset in k partitions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Each partition contains all records with same key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Each partition roughly contains n/k records</a:t>
            </a:r>
          </a:p>
          <a:p>
            <a:pPr marL="285750" indent="-285750">
              <a:buFont typeface="Arial"/>
              <a:buChar char="•"/>
            </a:pPr>
            <a:r>
              <a:rPr lang="en-US" i="1" dirty="0" err="1">
                <a:ea typeface="+mn-lt"/>
                <a:cs typeface="+mn-lt"/>
              </a:rPr>
              <a:t>nb_records_by_key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estimated with Reservoir Sampling algorithm</a:t>
            </a:r>
            <a:endParaRPr lang="en-US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r>
              <a:rPr lang="en-US" b="1" dirty="0"/>
              <a:t>Exchange </a:t>
            </a:r>
            <a:r>
              <a:rPr lang="en-US" b="1" dirty="0" err="1"/>
              <a:t>RoundRobinPartitioning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When called by repartition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First record goes to first partition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Second goes to second partition, etc...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Modulo amount of partitions</a:t>
            </a:r>
          </a:p>
        </p:txBody>
      </p:sp>
    </p:spTree>
    <p:extLst>
      <p:ext uri="{BB962C8B-B14F-4D97-AF65-F5344CB8AC3E}">
        <p14:creationId xmlns:p14="http://schemas.microsoft.com/office/powerpoint/2010/main" val="318980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Parquet</a:t>
            </a:r>
            <a:endParaRPr lang="en-US" err="1"/>
          </a:p>
        </p:txBody>
      </p:sp>
      <p:pic>
        <p:nvPicPr>
          <p:cNvPr id="4" name="Picture 4" descr="A picture containing building, bicycle, sitting, cat&#10;&#10;Description automatically generated">
            <a:extLst>
              <a:ext uri="{FF2B5EF4-FFF2-40B4-BE49-F238E27FC236}">
                <a16:creationId xmlns:a16="http://schemas.microsoft.com/office/drawing/2014/main" id="{03201B4E-5B12-4A08-AAF9-9B23B283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62" y="1334893"/>
            <a:ext cx="5321919" cy="3742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E8B43D-6394-4F67-A408-642714CD5F5F}"/>
              </a:ext>
            </a:extLst>
          </p:cNvPr>
          <p:cNvSpPr txBox="1"/>
          <p:nvPr/>
        </p:nvSpPr>
        <p:spPr>
          <a:xfrm>
            <a:off x="1286108" y="1490547"/>
            <a:ext cx="504778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Columnar Storage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One doesn't need to read all lines completely if only one column needed.</a:t>
            </a:r>
          </a:p>
          <a:p>
            <a:r>
              <a:rPr lang="en-US" b="1">
                <a:cs typeface="Calibri"/>
              </a:rPr>
              <a:t>Metadata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Associated to each column chunk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Min/Max values stored in metadata or even distinct values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One doesn't need necessarily needs to read a chunk when filtering on a given column</a:t>
            </a:r>
          </a:p>
          <a:p>
            <a:r>
              <a:rPr lang="en-US" b="1">
                <a:cs typeface="Calibri"/>
              </a:rPr>
              <a:t>Sorting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Dataset sorted on </a:t>
            </a:r>
            <a:r>
              <a:rPr lang="en-US" b="1">
                <a:cs typeface="Calibri"/>
              </a:rPr>
              <a:t>ONE </a:t>
            </a:r>
            <a:r>
              <a:rPr lang="en-US">
                <a:cs typeface="Calibri"/>
              </a:rPr>
              <a:t>column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Filtering on this column particularly efficient</a:t>
            </a:r>
          </a:p>
        </p:txBody>
      </p:sp>
    </p:spTree>
    <p:extLst>
      <p:ext uri="{BB962C8B-B14F-4D97-AF65-F5344CB8AC3E}">
        <p14:creationId xmlns:p14="http://schemas.microsoft.com/office/powerpoint/2010/main" val="226878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Appendix</a:t>
            </a:r>
            <a:r>
              <a:rPr lang="fr-FR" dirty="0"/>
              <a:t> - </a:t>
            </a:r>
            <a:r>
              <a:rPr lang="fr-FR" dirty="0" err="1"/>
              <a:t>Catalyst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EC8A2-B82E-894E-A690-60192D82DEDB}"/>
              </a:ext>
            </a:extLst>
          </p:cNvPr>
          <p:cNvSpPr txBox="1"/>
          <p:nvPr/>
        </p:nvSpPr>
        <p:spPr>
          <a:xfrm>
            <a:off x="6096000" y="843240"/>
            <a:ext cx="9415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 smart engine to optimize your operations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979923-528F-DF4C-BA0B-C2FDB46F3D18}"/>
              </a:ext>
            </a:extLst>
          </p:cNvPr>
          <p:cNvGrpSpPr/>
          <p:nvPr/>
        </p:nvGrpSpPr>
        <p:grpSpPr>
          <a:xfrm>
            <a:off x="838200" y="3736178"/>
            <a:ext cx="2371230" cy="837151"/>
            <a:chOff x="522515" y="3254047"/>
            <a:chExt cx="2721428" cy="925286"/>
          </a:xfrm>
        </p:grpSpPr>
        <p:sp>
          <p:nvSpPr>
            <p:cNvPr id="3" name="Can 2">
              <a:extLst>
                <a:ext uri="{FF2B5EF4-FFF2-40B4-BE49-F238E27FC236}">
                  <a16:creationId xmlns:a16="http://schemas.microsoft.com/office/drawing/2014/main" id="{38E183FA-7D10-7646-B9AF-7C62C971C703}"/>
                </a:ext>
              </a:extLst>
            </p:cNvPr>
            <p:cNvSpPr/>
            <p:nvPr/>
          </p:nvSpPr>
          <p:spPr>
            <a:xfrm>
              <a:off x="522515" y="3254047"/>
              <a:ext cx="903514" cy="92528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600" dirty="0"/>
                <a:t>DF1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01F895-EA0E-344D-BCB2-6EA5255A86F1}"/>
                </a:ext>
              </a:extLst>
            </p:cNvPr>
            <p:cNvSpPr txBox="1"/>
            <p:nvPr/>
          </p:nvSpPr>
          <p:spPr>
            <a:xfrm>
              <a:off x="1426029" y="3614056"/>
              <a:ext cx="1545772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.join(</a:t>
              </a: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BC592A60-1386-D84B-9F16-D628C35F47CA}"/>
                </a:ext>
              </a:extLst>
            </p:cNvPr>
            <p:cNvSpPr/>
            <p:nvPr/>
          </p:nvSpPr>
          <p:spPr>
            <a:xfrm>
              <a:off x="2068286" y="3254047"/>
              <a:ext cx="903514" cy="92528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600" dirty="0"/>
                <a:t>DF2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2756AE-066E-5445-8898-5D794D2DF9BB}"/>
                </a:ext>
              </a:extLst>
            </p:cNvPr>
            <p:cNvSpPr txBox="1"/>
            <p:nvPr/>
          </p:nvSpPr>
          <p:spPr>
            <a:xfrm>
              <a:off x="2971800" y="3614056"/>
              <a:ext cx="272143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073947-9C0A-8A46-B1B0-105745CAF2AD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flipV="1">
            <a:off x="3090869" y="2736795"/>
            <a:ext cx="1406870" cy="132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890B33-B66C-A042-A3AE-D5F8E1684A9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209430" y="4231173"/>
            <a:ext cx="1276452" cy="1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1B4D4-ECF1-7244-A0B6-9274A99CB08C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>
            <a:off x="3090869" y="4400450"/>
            <a:ext cx="1383158" cy="130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D042F7-E7A5-8D4A-9CC3-B9235D0F530D}"/>
              </a:ext>
            </a:extLst>
          </p:cNvPr>
          <p:cNvGrpSpPr/>
          <p:nvPr/>
        </p:nvGrpSpPr>
        <p:grpSpPr>
          <a:xfrm>
            <a:off x="4474027" y="2267240"/>
            <a:ext cx="3058886" cy="4545790"/>
            <a:chOff x="4267200" y="1690687"/>
            <a:chExt cx="3510642" cy="50243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23A053-A59B-784E-ABA3-610211297B2A}"/>
                </a:ext>
              </a:extLst>
            </p:cNvPr>
            <p:cNvGrpSpPr/>
            <p:nvPr/>
          </p:nvGrpSpPr>
          <p:grpSpPr>
            <a:xfrm>
              <a:off x="4267200" y="1690687"/>
              <a:ext cx="3510642" cy="4318327"/>
              <a:chOff x="4599214" y="2220214"/>
              <a:chExt cx="3510642" cy="43183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0E7F13-984F-3A43-AD2E-6A39E41D1271}"/>
                  </a:ext>
                </a:extLst>
              </p:cNvPr>
              <p:cNvSpPr/>
              <p:nvPr/>
            </p:nvSpPr>
            <p:spPr>
              <a:xfrm>
                <a:off x="4599214" y="5500563"/>
                <a:ext cx="3510642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Sort merge join</a:t>
                </a:r>
              </a:p>
              <a:p>
                <a:pPr algn="ctr"/>
                <a:r>
                  <a:rPr lang="en-FR" sz="1600" dirty="0"/>
                  <a:t>Works with bigger dataframes but requires to sort the keys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B8E588-8624-8646-9B4D-5A082EF1B8B7}"/>
                  </a:ext>
                </a:extLst>
              </p:cNvPr>
              <p:cNvSpPr/>
              <p:nvPr/>
            </p:nvSpPr>
            <p:spPr>
              <a:xfrm>
                <a:off x="4612820" y="3891643"/>
                <a:ext cx="3483429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Shuffle hash join</a:t>
                </a:r>
              </a:p>
              <a:p>
                <a:pPr algn="ctr"/>
                <a:r>
                  <a:rPr lang="en-FR" sz="1600" dirty="0"/>
                  <a:t>Works with bigger dataframes but needs to maintain a hash table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EDDCA6-1191-3D43-ACED-B1DEA98245B5}"/>
                  </a:ext>
                </a:extLst>
              </p:cNvPr>
              <p:cNvSpPr/>
              <p:nvPr/>
            </p:nvSpPr>
            <p:spPr>
              <a:xfrm>
                <a:off x="4626428" y="2220214"/>
                <a:ext cx="3483428" cy="103797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600" u="sng" dirty="0"/>
                  <a:t>Broadcast hash join</a:t>
                </a:r>
              </a:p>
              <a:p>
                <a:pPr algn="ctr"/>
                <a:r>
                  <a:rPr lang="en-FR" sz="1600" dirty="0"/>
                  <a:t>Efficient if DF1 or DF2 is small enough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E1A8D3-4734-6048-8E72-693854D7C0B7}"/>
                  </a:ext>
                </a:extLst>
              </p:cNvPr>
              <p:cNvSpPr txBox="1"/>
              <p:nvPr/>
            </p:nvSpPr>
            <p:spPr>
              <a:xfrm>
                <a:off x="6041571" y="3385384"/>
                <a:ext cx="1156275" cy="37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600" dirty="0"/>
                  <a:t>OR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8C2C7-2724-4546-83BC-1D152D666914}"/>
                  </a:ext>
                </a:extLst>
              </p:cNvPr>
              <p:cNvSpPr txBox="1"/>
              <p:nvPr/>
            </p:nvSpPr>
            <p:spPr>
              <a:xfrm>
                <a:off x="6041571" y="5030427"/>
                <a:ext cx="1156275" cy="37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600" dirty="0"/>
                  <a:t>OR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1F7A31-7BA2-774A-892E-55546D2B49A8}"/>
                </a:ext>
              </a:extLst>
            </p:cNvPr>
            <p:cNvSpPr txBox="1"/>
            <p:nvPr/>
          </p:nvSpPr>
          <p:spPr>
            <a:xfrm>
              <a:off x="5709557" y="6109821"/>
              <a:ext cx="1156275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803DFD-4393-C24E-A3DC-1736B8CA988B}"/>
                </a:ext>
              </a:extLst>
            </p:cNvPr>
            <p:cNvSpPr txBox="1"/>
            <p:nvPr/>
          </p:nvSpPr>
          <p:spPr>
            <a:xfrm>
              <a:off x="5769427" y="6340859"/>
              <a:ext cx="1785257" cy="374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600" dirty="0"/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F5ADD5-57A8-D54F-8A37-C942F8993FB6}"/>
              </a:ext>
            </a:extLst>
          </p:cNvPr>
          <p:cNvGrpSpPr/>
          <p:nvPr/>
        </p:nvGrpSpPr>
        <p:grpSpPr>
          <a:xfrm>
            <a:off x="391886" y="2887522"/>
            <a:ext cx="3320143" cy="1952235"/>
            <a:chOff x="391886" y="2932492"/>
            <a:chExt cx="3320143" cy="1952235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7DE98B7-847E-3843-8632-07F1741417A4}"/>
                </a:ext>
              </a:extLst>
            </p:cNvPr>
            <p:cNvSpPr/>
            <p:nvPr/>
          </p:nvSpPr>
          <p:spPr>
            <a:xfrm>
              <a:off x="391886" y="2932492"/>
              <a:ext cx="3320143" cy="195223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A35464-1FE6-A34E-B34B-483CF9CDAB29}"/>
                </a:ext>
              </a:extLst>
            </p:cNvPr>
            <p:cNvSpPr txBox="1"/>
            <p:nvPr/>
          </p:nvSpPr>
          <p:spPr>
            <a:xfrm>
              <a:off x="1535976" y="2997064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u="sng" dirty="0"/>
                <a:t>Query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AD17E2-2E8F-434E-9128-F38645CCEAC1}"/>
              </a:ext>
            </a:extLst>
          </p:cNvPr>
          <p:cNvGrpSpPr/>
          <p:nvPr/>
        </p:nvGrpSpPr>
        <p:grpSpPr>
          <a:xfrm>
            <a:off x="4324431" y="1542772"/>
            <a:ext cx="3320143" cy="5270258"/>
            <a:chOff x="391886" y="1690688"/>
            <a:chExt cx="3320143" cy="527025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67EA28A-3204-0E46-A648-92CD01B41AB9}"/>
                </a:ext>
              </a:extLst>
            </p:cNvPr>
            <p:cNvSpPr/>
            <p:nvPr/>
          </p:nvSpPr>
          <p:spPr>
            <a:xfrm>
              <a:off x="391886" y="1690688"/>
              <a:ext cx="3320143" cy="527025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F564F6-F21B-1B40-B33F-3F099DD0ED3B}"/>
                </a:ext>
              </a:extLst>
            </p:cNvPr>
            <p:cNvSpPr txBox="1"/>
            <p:nvPr/>
          </p:nvSpPr>
          <p:spPr>
            <a:xfrm>
              <a:off x="553338" y="1743985"/>
              <a:ext cx="303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u="sng" dirty="0"/>
                <a:t>Physical plans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FE9421-235F-5B44-80A4-91327BB6640F}"/>
              </a:ext>
            </a:extLst>
          </p:cNvPr>
          <p:cNvGrpSpPr/>
          <p:nvPr/>
        </p:nvGrpSpPr>
        <p:grpSpPr>
          <a:xfrm>
            <a:off x="8055309" y="2834225"/>
            <a:ext cx="2337628" cy="2691988"/>
            <a:chOff x="8069116" y="1453526"/>
            <a:chExt cx="2337628" cy="269198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F916B0A-B627-3D4B-99E5-F71F6BD914DF}"/>
                </a:ext>
              </a:extLst>
            </p:cNvPr>
            <p:cNvGrpSpPr/>
            <p:nvPr/>
          </p:nvGrpSpPr>
          <p:grpSpPr>
            <a:xfrm>
              <a:off x="8069116" y="1453526"/>
              <a:ext cx="2337628" cy="2691988"/>
              <a:chOff x="391886" y="1690688"/>
              <a:chExt cx="3320143" cy="269198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73CCF87-C60E-7B4D-8B66-79C9A3F41C54}"/>
                  </a:ext>
                </a:extLst>
              </p:cNvPr>
              <p:cNvSpPr/>
              <p:nvPr/>
            </p:nvSpPr>
            <p:spPr>
              <a:xfrm>
                <a:off x="391886" y="1690688"/>
                <a:ext cx="3320143" cy="2691988"/>
              </a:xfrm>
              <a:prstGeom prst="round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1227EB-CE83-314C-90A4-230D5BBC85D6}"/>
                  </a:ext>
                </a:extLst>
              </p:cNvPr>
              <p:cNvSpPr txBox="1"/>
              <p:nvPr/>
            </p:nvSpPr>
            <p:spPr>
              <a:xfrm>
                <a:off x="553338" y="1743985"/>
                <a:ext cx="3035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FR" u="sng" dirty="0"/>
                  <a:t>Cost model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6ECB2E-21A4-FB48-9C77-188F6688B8C3}"/>
                </a:ext>
              </a:extLst>
            </p:cNvPr>
            <p:cNvSpPr txBox="1"/>
            <p:nvPr/>
          </p:nvSpPr>
          <p:spPr>
            <a:xfrm>
              <a:off x="8256977" y="2010370"/>
              <a:ext cx="20628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How big is DF1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How big is DF2 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Is one DF partitionned on the join key?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FR" dirty="0"/>
                <a:t>…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907B0B-CE7F-BB41-BDEA-1D3CBE3B1243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7644574" y="4177901"/>
            <a:ext cx="410735" cy="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0FB1C7-1667-5A4E-AB84-A3E6A52B7E6E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10392937" y="4180219"/>
            <a:ext cx="410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95CEBA3-AF6E-2A48-98A6-F7E3D9210636}"/>
              </a:ext>
            </a:extLst>
          </p:cNvPr>
          <p:cNvSpPr/>
          <p:nvPr/>
        </p:nvSpPr>
        <p:spPr>
          <a:xfrm>
            <a:off x="10803673" y="3520683"/>
            <a:ext cx="1257698" cy="1319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Selected physical plan</a:t>
            </a:r>
          </a:p>
        </p:txBody>
      </p:sp>
    </p:spTree>
    <p:extLst>
      <p:ext uri="{BB962C8B-B14F-4D97-AF65-F5344CB8AC3E}">
        <p14:creationId xmlns:p14="http://schemas.microsoft.com/office/powerpoint/2010/main" val="1964007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0F-0285-4189-992D-2C894A4D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Appendix - Nice </a:t>
            </a:r>
            <a:r>
              <a:rPr lang="fr-FR" err="1"/>
              <a:t>reads</a:t>
            </a:r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B0AA27D-C507-4130-8DDE-D6DE12113121}"/>
              </a:ext>
            </a:extLst>
          </p:cNvPr>
          <p:cNvSpPr txBox="1"/>
          <p:nvPr/>
        </p:nvSpPr>
        <p:spPr>
          <a:xfrm>
            <a:off x="1036948" y="1432874"/>
            <a:ext cx="100584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Nice </a:t>
            </a:r>
            <a:r>
              <a:rPr lang="fr-FR" sz="2000" dirty="0" err="1"/>
              <a:t>read</a:t>
            </a:r>
            <a:r>
              <a:rPr lang="fr-FR" sz="2000" dirty="0"/>
              <a:t> about </a:t>
            </a:r>
            <a:r>
              <a:rPr lang="fr-FR" sz="2000" dirty="0" err="1"/>
              <a:t>partitionning</a:t>
            </a:r>
            <a:r>
              <a:rPr lang="fr-FR" sz="2000" dirty="0"/>
              <a:t>, </a:t>
            </a:r>
            <a:r>
              <a:rPr lang="fr-FR" sz="2000" dirty="0" err="1"/>
              <a:t>shuffles</a:t>
            </a:r>
            <a:r>
              <a:rPr lang="fr-FR" sz="2000" dirty="0"/>
              <a:t>, </a:t>
            </a:r>
            <a:r>
              <a:rPr lang="fr-FR" sz="2000" dirty="0" err="1"/>
              <a:t>execution</a:t>
            </a:r>
            <a:r>
              <a:rPr lang="fr-FR" sz="2000" dirty="0"/>
              <a:t> plans, </a:t>
            </a:r>
            <a:r>
              <a:rPr lang="fr-FR" sz="2000" dirty="0" err="1"/>
              <a:t>lazyness</a:t>
            </a:r>
            <a:r>
              <a:rPr lang="fr-FR" sz="2000" dirty="0"/>
              <a:t> : </a:t>
            </a:r>
            <a:r>
              <a:rPr lang="fr-FR" sz="2000" dirty="0">
                <a:hlinkClick r:id="rId2"/>
              </a:rPr>
              <a:t>https://ggbaker.ca/data-science/content/spark-calc.html</a:t>
            </a: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RDD vs </a:t>
            </a:r>
            <a:r>
              <a:rPr lang="fr-FR" sz="2000" dirty="0" err="1"/>
              <a:t>Dataframe</a:t>
            </a:r>
            <a:r>
              <a:rPr lang="fr-FR" sz="2000" dirty="0"/>
              <a:t> : </a:t>
            </a:r>
            <a:r>
              <a:rPr lang="fr-FR" sz="2000" dirty="0">
                <a:hlinkClick r:id="rId3"/>
              </a:rPr>
              <a:t>https://data-flair.training/blogs/apache-spark-rdd-vs-dataframe-vs-dataset</a:t>
            </a: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 err="1"/>
              <a:t>Execution</a:t>
            </a:r>
            <a:r>
              <a:rPr lang="fr-FR" sz="2000" dirty="0"/>
              <a:t> plans : </a:t>
            </a:r>
            <a:r>
              <a:rPr lang="fr-FR" sz="2000" dirty="0">
                <a:hlinkClick r:id="rId4"/>
              </a:rPr>
              <a:t>https://medium.com/datalex/sparks-logical-and-physical-plans-when-why-how-and-beyond-8cd1947b605a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9691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B0FEFD-B9BE-4607-93E8-F292419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Reminder</a:t>
            </a:r>
            <a:r>
              <a:rPr lang="fr-FR" dirty="0"/>
              <a:t> : </a:t>
            </a:r>
            <a:r>
              <a:rPr lang="fr-FR" dirty="0" err="1"/>
              <a:t>tasks</a:t>
            </a:r>
            <a:r>
              <a:rPr lang="fr-FR" dirty="0"/>
              <a:t>, stages and </a:t>
            </a:r>
            <a:r>
              <a:rPr lang="fr-FR" dirty="0" err="1"/>
              <a:t>lazy</a:t>
            </a:r>
            <a:r>
              <a:rPr lang="fr-FR" dirty="0"/>
              <a:t> operations</a:t>
            </a:r>
            <a:endParaRPr lang="fr-FR" dirty="0">
              <a:cs typeface="Calibri Light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342E4BE0-E1E1-4F7B-B12E-A743D8EE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" y="2138551"/>
            <a:ext cx="5232399" cy="3110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9BA43-B563-45D0-9354-DA81DED74FC9}"/>
              </a:ext>
            </a:extLst>
          </p:cNvPr>
          <p:cNvSpPr txBox="1"/>
          <p:nvPr/>
        </p:nvSpPr>
        <p:spPr>
          <a:xfrm>
            <a:off x="5476875" y="1870075"/>
            <a:ext cx="6553198" cy="33916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"/>
              </a:rPr>
              <a:t>Narrow transformations: parallel tasks</a:t>
            </a:r>
            <a:endParaRPr lang="en-US" dirty="0">
              <a:cs typeface="Calibri" panose="020F0502020204030204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"/>
              </a:rPr>
              <a:t>map, </a:t>
            </a:r>
            <a:r>
              <a:rPr lang="en-US" sz="2000" dirty="0" err="1">
                <a:cs typeface="Calibri"/>
              </a:rPr>
              <a:t>mapValues</a:t>
            </a:r>
            <a:r>
              <a:rPr lang="en-US" sz="2000" dirty="0">
                <a:cs typeface="Calibri"/>
              </a:rPr>
              <a:t>, filter...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"/>
              </a:rPr>
              <a:t>Shuffle operations: move data across workers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cs typeface="Calibri"/>
              </a:rPr>
              <a:t>reduceByKey</a:t>
            </a:r>
            <a:r>
              <a:rPr lang="en-US" sz="2000" dirty="0">
                <a:cs typeface="Calibri"/>
              </a:rPr>
              <a:t>, join...</a:t>
            </a:r>
            <a:endParaRPr lang="en-US" dirty="0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"/>
              </a:rPr>
              <a:t>Actions: evaluate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cs typeface="Calibri"/>
              </a:rPr>
              <a:t>count, take, collect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fr-FR" sz="2000" dirty="0">
                <a:ea typeface="+mn-lt"/>
                <a:cs typeface="+mn-lt"/>
              </a:rPr>
              <a:t>Stage: </a:t>
            </a:r>
            <a:r>
              <a:rPr lang="fr-FR" sz="2000" dirty="0" err="1">
                <a:ea typeface="+mn-lt"/>
                <a:cs typeface="+mn-lt"/>
              </a:rPr>
              <a:t>sequence</a:t>
            </a:r>
            <a:r>
              <a:rPr lang="fr-FR" sz="2000" dirty="0">
                <a:ea typeface="+mn-lt"/>
                <a:cs typeface="+mn-lt"/>
              </a:rPr>
              <a:t> of </a:t>
            </a:r>
            <a:r>
              <a:rPr lang="fr-FR" sz="2000" dirty="0" err="1">
                <a:ea typeface="+mn-lt"/>
                <a:cs typeface="+mn-lt"/>
              </a:rPr>
              <a:t>tasks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between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shuffles</a:t>
            </a:r>
            <a:endParaRPr lang="fr-FR" sz="20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40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B0FEFD-B9BE-4607-93E8-F2924191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Reminder</a:t>
            </a:r>
            <a:r>
              <a:rPr lang="fr-FR" dirty="0"/>
              <a:t> : </a:t>
            </a:r>
            <a:r>
              <a:rPr lang="fr-FR" dirty="0" err="1"/>
              <a:t>Shuffle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04BB1-7645-4255-9DE3-2DA7EFB68D92}"/>
              </a:ext>
            </a:extLst>
          </p:cNvPr>
          <p:cNvSpPr txBox="1"/>
          <p:nvPr/>
        </p:nvSpPr>
        <p:spPr>
          <a:xfrm>
            <a:off x="1036948" y="1432874"/>
            <a:ext cx="98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Spark.read</a:t>
            </a:r>
            <a:r>
              <a:rPr lang="fr-FR" i="1" dirty="0"/>
              <a:t>(…).csv(/</a:t>
            </a:r>
            <a:r>
              <a:rPr lang="fr-FR" i="1" dirty="0" err="1"/>
              <a:t>path</a:t>
            </a:r>
            <a:r>
              <a:rPr lang="fr-FR" i="1" dirty="0"/>
              <a:t>/to/csv).</a:t>
            </a:r>
            <a:r>
              <a:rPr lang="fr-FR" i="1" dirty="0" err="1"/>
              <a:t>keyBy</a:t>
            </a:r>
            <a:r>
              <a:rPr lang="fr-FR" i="1" dirty="0"/>
              <a:t>(‘City’).</a:t>
            </a:r>
            <a:r>
              <a:rPr lang="fr-FR" i="1" dirty="0" err="1"/>
              <a:t>mapValues</a:t>
            </a:r>
            <a:r>
              <a:rPr lang="fr-FR" i="1" dirty="0"/>
              <a:t>(x </a:t>
            </a:r>
            <a:r>
              <a:rPr lang="fr-FR" i="1" dirty="0">
                <a:sym typeface="Wingdings" panose="05000000000000000000" pitchFamily="2" charset="2"/>
              </a:rPr>
              <a:t> x[‘</a:t>
            </a:r>
            <a:r>
              <a:rPr lang="fr-FR" i="1" dirty="0" err="1">
                <a:sym typeface="Wingdings" panose="05000000000000000000" pitchFamily="2" charset="2"/>
              </a:rPr>
              <a:t>consumption</a:t>
            </a:r>
            <a:r>
              <a:rPr lang="fr-FR" i="1" dirty="0">
                <a:sym typeface="Wingdings" panose="05000000000000000000" pitchFamily="2" charset="2"/>
              </a:rPr>
              <a:t>’]).</a:t>
            </a:r>
            <a:r>
              <a:rPr lang="fr-FR" i="1" dirty="0" err="1">
                <a:sym typeface="Wingdings" panose="05000000000000000000" pitchFamily="2" charset="2"/>
              </a:rPr>
              <a:t>reduceByKey</a:t>
            </a:r>
            <a:r>
              <a:rPr lang="fr-FR" i="1" dirty="0">
                <a:sym typeface="Wingdings" panose="05000000000000000000" pitchFamily="2" charset="2"/>
              </a:rPr>
              <a:t>(</a:t>
            </a:r>
            <a:r>
              <a:rPr lang="fr-FR" i="1" dirty="0" err="1">
                <a:sym typeface="Wingdings" panose="05000000000000000000" pitchFamily="2" charset="2"/>
              </a:rPr>
              <a:t>x,y</a:t>
            </a:r>
            <a:r>
              <a:rPr lang="fr-FR" i="1" dirty="0">
                <a:sym typeface="Wingdings" panose="05000000000000000000" pitchFamily="2" charset="2"/>
              </a:rPr>
              <a:t> </a:t>
            </a:r>
            <a:r>
              <a:rPr lang="fr-FR" i="1" dirty="0" err="1">
                <a:sym typeface="Wingdings" panose="05000000000000000000" pitchFamily="2" charset="2"/>
              </a:rPr>
              <a:t>x+y</a:t>
            </a:r>
            <a:r>
              <a:rPr lang="fr-FR" i="1" dirty="0">
                <a:sym typeface="Wingdings" panose="05000000000000000000" pitchFamily="2" charset="2"/>
              </a:rPr>
              <a:t>)</a:t>
            </a:r>
            <a:endParaRPr lang="fr-FR" i="1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FF7373F-5C11-48C2-B0D6-8C4DB105109F}"/>
              </a:ext>
            </a:extLst>
          </p:cNvPr>
          <p:cNvGraphicFramePr>
            <a:graphicFrameLocks noGrp="1"/>
          </p:cNvGraphicFramePr>
          <p:nvPr/>
        </p:nvGraphicFramePr>
        <p:xfrm>
          <a:off x="217713" y="2470089"/>
          <a:ext cx="4876800" cy="316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073010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60903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9967165"/>
                    </a:ext>
                  </a:extLst>
                </a:gridCol>
              </a:tblGrid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Client-id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Yearly</a:t>
                      </a:r>
                      <a:r>
                        <a:rPr lang="fr-FR" dirty="0"/>
                        <a:t> Energy </a:t>
                      </a:r>
                      <a:r>
                        <a:rPr lang="fr-FR" dirty="0" err="1"/>
                        <a:t>Consumption</a:t>
                      </a:r>
                      <a:r>
                        <a:rPr lang="fr-FR" dirty="0"/>
                        <a:t> (kWh)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13881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46921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Toulouse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35200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03347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28350"/>
                  </a:ext>
                </a:extLst>
              </a:tr>
              <a:tr h="450235">
                <a:tc>
                  <a:txBody>
                    <a:bodyPr/>
                    <a:lstStyle/>
                    <a:p>
                      <a:r>
                        <a:rPr lang="fr-FR" dirty="0"/>
                        <a:t>Isabelle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Rouen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5289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94391AB-9590-4C63-A093-6794385E733E}"/>
              </a:ext>
            </a:extLst>
          </p:cNvPr>
          <p:cNvSpPr/>
          <p:nvPr/>
        </p:nvSpPr>
        <p:spPr>
          <a:xfrm>
            <a:off x="5274128" y="3429000"/>
            <a:ext cx="97972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62A73C-60EC-44FE-9365-6A7654032F7E}"/>
              </a:ext>
            </a:extLst>
          </p:cNvPr>
          <p:cNvSpPr txBox="1"/>
          <p:nvPr/>
        </p:nvSpPr>
        <p:spPr>
          <a:xfrm>
            <a:off x="5323114" y="3657991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063A3-371B-4D0F-B28D-143CCE507C51}"/>
              </a:ext>
            </a:extLst>
          </p:cNvPr>
          <p:cNvSpPr/>
          <p:nvPr/>
        </p:nvSpPr>
        <p:spPr>
          <a:xfrm>
            <a:off x="5274128" y="4808350"/>
            <a:ext cx="97972" cy="827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675471-167A-4173-A9D1-4EF4C5EEA560}"/>
              </a:ext>
            </a:extLst>
          </p:cNvPr>
          <p:cNvSpPr txBox="1"/>
          <p:nvPr/>
        </p:nvSpPr>
        <p:spPr>
          <a:xfrm>
            <a:off x="5323114" y="5037341"/>
            <a:ext cx="11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 8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EEFAF50-6849-49F0-BDA1-6F1558096E51}"/>
              </a:ext>
            </a:extLst>
          </p:cNvPr>
          <p:cNvSpPr/>
          <p:nvPr/>
        </p:nvSpPr>
        <p:spPr>
          <a:xfrm>
            <a:off x="6961417" y="2510829"/>
            <a:ext cx="1458686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1.1</a:t>
            </a:r>
          </a:p>
          <a:p>
            <a:pPr algn="ctr"/>
            <a:r>
              <a:rPr lang="fr-FR" dirty="0"/>
              <a:t>(partition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F06BB1-A51C-4065-831E-B1706E766686}"/>
              </a:ext>
            </a:extLst>
          </p:cNvPr>
          <p:cNvSpPr txBox="1"/>
          <p:nvPr/>
        </p:nvSpPr>
        <p:spPr>
          <a:xfrm>
            <a:off x="8888189" y="274802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…..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FEB2FFF-263D-47B4-8109-27546269F41E}"/>
              </a:ext>
            </a:extLst>
          </p:cNvPr>
          <p:cNvSpPr/>
          <p:nvPr/>
        </p:nvSpPr>
        <p:spPr>
          <a:xfrm>
            <a:off x="9813474" y="2510829"/>
            <a:ext cx="1458686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1.8</a:t>
            </a:r>
          </a:p>
          <a:p>
            <a:pPr algn="ctr"/>
            <a:r>
              <a:rPr lang="fr-FR" dirty="0"/>
              <a:t>(partition 8)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B5E4D66-1DD0-46F4-9F9E-EBBD14FCE941}"/>
              </a:ext>
            </a:extLst>
          </p:cNvPr>
          <p:cNvSpPr/>
          <p:nvPr/>
        </p:nvSpPr>
        <p:spPr>
          <a:xfrm>
            <a:off x="6819902" y="4744120"/>
            <a:ext cx="1741715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2.1</a:t>
            </a:r>
          </a:p>
          <a:p>
            <a:pPr algn="ctr"/>
            <a:r>
              <a:rPr lang="fr-FR" dirty="0"/>
              <a:t>(Paris, Rouen)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C228D19-B726-4693-A9A8-F0383219E5C7}"/>
              </a:ext>
            </a:extLst>
          </p:cNvPr>
          <p:cNvSpPr/>
          <p:nvPr/>
        </p:nvSpPr>
        <p:spPr>
          <a:xfrm>
            <a:off x="9671959" y="4726389"/>
            <a:ext cx="1741715" cy="891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Task</a:t>
            </a:r>
            <a:r>
              <a:rPr lang="fr-FR" dirty="0"/>
              <a:t> 2.1</a:t>
            </a:r>
          </a:p>
          <a:p>
            <a:pPr algn="ctr"/>
            <a:r>
              <a:rPr lang="fr-FR" dirty="0"/>
              <a:t>(Toulouse, Marseille)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7474D46-06AB-46F8-AEDF-B94F398909D9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7690760" y="3402373"/>
            <a:ext cx="0" cy="1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39DEB01-64BE-4C24-9CF6-EF1A1F40161F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690760" y="3402373"/>
            <a:ext cx="1057495" cy="1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993CD5F-6461-4B75-AF06-34BD374569C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690760" y="3473009"/>
            <a:ext cx="1794561" cy="127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FFF1A83-5DC6-4763-BE44-B6166F191A8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7690760" y="3402373"/>
            <a:ext cx="2852057" cy="134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8B84436-1F96-4A5F-A362-530D87BF8BBD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7690760" y="3402373"/>
            <a:ext cx="2852057" cy="132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60B4FE0-FB46-4A40-9FC5-17AF10EBC55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748255" y="3411684"/>
            <a:ext cx="1794562" cy="13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05DE6AF-1EC2-491C-B6DA-2B5C6C0A7C2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485321" y="3473009"/>
            <a:ext cx="1057496" cy="125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F06D96-AFFA-4D0E-BFD8-9D6EE0DF8CA6}"/>
              </a:ext>
            </a:extLst>
          </p:cNvPr>
          <p:cNvCxnSpPr>
            <a:stCxn id="13" idx="2"/>
          </p:cNvCxnSpPr>
          <p:nvPr/>
        </p:nvCxnSpPr>
        <p:spPr>
          <a:xfrm flipH="1">
            <a:off x="10542815" y="3402373"/>
            <a:ext cx="2" cy="141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">
            <a:extLst>
              <a:ext uri="{FF2B5EF4-FFF2-40B4-BE49-F238E27FC236}">
                <a16:creationId xmlns:a16="http://schemas.microsoft.com/office/drawing/2014/main" id="{15A1ED72-5114-46CE-A794-B822B761E665}"/>
              </a:ext>
            </a:extLst>
          </p:cNvPr>
          <p:cNvSpPr txBox="1"/>
          <p:nvPr/>
        </p:nvSpPr>
        <p:spPr>
          <a:xfrm>
            <a:off x="1036948" y="6143260"/>
            <a:ext cx="98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 </a:t>
            </a:r>
            <a:r>
              <a:rPr lang="fr-FR" dirty="0" err="1"/>
              <a:t>shuffle</a:t>
            </a:r>
            <a:r>
              <a:rPr lang="fr-FR" dirty="0"/>
              <a:t> if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partitionned</a:t>
            </a:r>
            <a:r>
              <a:rPr lang="fr-FR" dirty="0"/>
              <a:t> by the key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aggregate</a:t>
            </a:r>
            <a:r>
              <a:rPr lang="fr-FR" dirty="0"/>
              <a:t>-on !</a:t>
            </a:r>
          </a:p>
        </p:txBody>
      </p:sp>
    </p:spTree>
    <p:extLst>
      <p:ext uri="{BB962C8B-B14F-4D97-AF65-F5344CB8AC3E}">
        <p14:creationId xmlns:p14="http://schemas.microsoft.com/office/powerpoint/2010/main" val="19269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DataFrame</a:t>
            </a:r>
            <a:r>
              <a:rPr lang="fr-FR"/>
              <a:t> vs RDD</a:t>
            </a:r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C5CF6B-3A9E-4753-8D79-A19BA46BD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34895"/>
              </p:ext>
            </p:extLst>
          </p:nvPr>
        </p:nvGraphicFramePr>
        <p:xfrm>
          <a:off x="1758877" y="1980479"/>
          <a:ext cx="8168638" cy="3187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295">
                  <a:extLst>
                    <a:ext uri="{9D8B030D-6E8A-4147-A177-3AD203B41FA5}">
                      <a16:colId xmlns:a16="http://schemas.microsoft.com/office/drawing/2014/main" val="2054145470"/>
                    </a:ext>
                  </a:extLst>
                </a:gridCol>
                <a:gridCol w="3497464">
                  <a:extLst>
                    <a:ext uri="{9D8B030D-6E8A-4147-A177-3AD203B41FA5}">
                      <a16:colId xmlns:a16="http://schemas.microsoft.com/office/drawing/2014/main" val="663163494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1763996286"/>
                    </a:ext>
                  </a:extLst>
                </a:gridCol>
              </a:tblGrid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DataFrame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14090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Structured, organized in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Anything, but schema to be passed to spark.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315506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Compile-time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82164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Level, spark take care of optimizations for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Low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91648"/>
                  </a:ext>
                </a:extLst>
              </a:tr>
              <a:tr h="626701">
                <a:tc>
                  <a:txBody>
                    <a:bodyPr/>
                    <a:lstStyle/>
                    <a:p>
                      <a:r>
                        <a:rPr lang="en-US"/>
                        <a:t>Memory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Off-heap (because spark knows the schema it is working with)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Heap (implies serialization, garbage collection)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7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DataFrame</a:t>
            </a:r>
            <a:r>
              <a:rPr lang="fr-FR"/>
              <a:t> Concepts</a:t>
            </a:r>
            <a:endParaRPr lang="en-US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5CB28AED-A9E9-4709-B67B-67903E9886F5}"/>
              </a:ext>
            </a:extLst>
          </p:cNvPr>
          <p:cNvSpPr txBox="1"/>
          <p:nvPr/>
        </p:nvSpPr>
        <p:spPr>
          <a:xfrm>
            <a:off x="1036948" y="1432874"/>
            <a:ext cx="10058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b="1" err="1"/>
              <a:t>DataFrame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contains</a:t>
            </a:r>
            <a:r>
              <a:rPr lang="fr-FR" sz="2000"/>
              <a:t> </a:t>
            </a:r>
            <a:r>
              <a:rPr lang="fr-FR" sz="2000" err="1"/>
              <a:t>rows</a:t>
            </a:r>
            <a:r>
              <a:rPr lang="fr-FR" sz="2000"/>
              <a:t> and </a:t>
            </a:r>
            <a:r>
              <a:rPr lang="fr-FR" sz="2000" err="1"/>
              <a:t>columns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immutable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dag of </a:t>
            </a:r>
            <a:r>
              <a:rPr lang="fr-FR" sz="2000" err="1"/>
              <a:t>operations</a:t>
            </a:r>
            <a:endParaRPr lang="fr-FR" sz="2000"/>
          </a:p>
          <a:p>
            <a:pPr marL="285750" indent="-285750">
              <a:buFontTx/>
              <a:buChar char="-"/>
            </a:pPr>
            <a:r>
              <a:rPr lang="fr-FR" sz="2400" b="1" err="1"/>
              <a:t>Column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there</a:t>
            </a:r>
            <a:r>
              <a:rPr lang="fr-FR" sz="2000"/>
              <a:t> </a:t>
            </a:r>
            <a:r>
              <a:rPr lang="fr-FR" sz="2000" err="1"/>
              <a:t>is</a:t>
            </a:r>
            <a:r>
              <a:rPr lang="fr-FR" sz="2000"/>
              <a:t> more to </a:t>
            </a:r>
            <a:r>
              <a:rPr lang="fr-FR" sz="2000" err="1"/>
              <a:t>it</a:t>
            </a:r>
            <a:r>
              <a:rPr lang="fr-FR" sz="2000"/>
              <a:t> </a:t>
            </a:r>
            <a:r>
              <a:rPr lang="fr-FR" sz="2000" err="1"/>
              <a:t>than</a:t>
            </a:r>
            <a:r>
              <a:rPr lang="fr-FR" sz="2000"/>
              <a:t> a </a:t>
            </a:r>
            <a:r>
              <a:rPr lang="fr-FR" sz="2000" err="1"/>
              <a:t>mere</a:t>
            </a:r>
            <a:r>
              <a:rPr lang="fr-FR" sz="2000"/>
              <a:t> ‘</a:t>
            </a:r>
            <a:r>
              <a:rPr lang="fr-FR" sz="2000" err="1"/>
              <a:t>column</a:t>
            </a:r>
            <a:r>
              <a:rPr lang="fr-FR" sz="2000"/>
              <a:t>’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expression of </a:t>
            </a:r>
            <a:r>
              <a:rPr lang="fr-FR" sz="2000" err="1"/>
              <a:t>other</a:t>
            </a:r>
            <a:r>
              <a:rPr lang="fr-FR" sz="2000"/>
              <a:t> </a:t>
            </a:r>
            <a:r>
              <a:rPr lang="fr-FR" sz="2000" err="1"/>
              <a:t>columns</a:t>
            </a:r>
            <a:r>
              <a:rPr lang="fr-FR" sz="2000"/>
              <a:t> (e.g. ‘</a:t>
            </a:r>
            <a:r>
              <a:rPr lang="fr-FR" sz="2000" err="1"/>
              <a:t>a+b</a:t>
            </a:r>
            <a:r>
              <a:rPr lang="fr-FR" sz="2000"/>
              <a:t>’)</a:t>
            </a:r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</a:t>
            </a:r>
            <a:r>
              <a:rPr lang="fr-FR" sz="2000" err="1"/>
              <a:t>aggregation</a:t>
            </a:r>
            <a:r>
              <a:rPr lang="fr-FR" sz="2000"/>
              <a:t> of a </a:t>
            </a:r>
            <a:r>
              <a:rPr lang="fr-FR" sz="2000" err="1"/>
              <a:t>column</a:t>
            </a:r>
            <a:r>
              <a:rPr lang="fr-FR" sz="2000"/>
              <a:t> : ‘</a:t>
            </a:r>
            <a:r>
              <a:rPr lang="fr-FR" sz="2000" err="1"/>
              <a:t>avg</a:t>
            </a:r>
            <a:r>
              <a:rPr lang="fr-FR" sz="2000"/>
              <a:t>(rating)’ (n </a:t>
            </a:r>
            <a:r>
              <a:rPr lang="fr-FR" sz="2000" err="1"/>
              <a:t>rows</a:t>
            </a:r>
            <a:r>
              <a:rPr lang="fr-FR" sz="2000"/>
              <a:t> </a:t>
            </a:r>
            <a:r>
              <a:rPr lang="fr-FR" sz="2000">
                <a:sym typeface="Wingdings" panose="05000000000000000000" pitchFamily="2" charset="2"/>
              </a:rPr>
              <a:t> 1 </a:t>
            </a:r>
            <a:r>
              <a:rPr lang="fr-FR" sz="2000" err="1">
                <a:sym typeface="Wingdings" panose="05000000000000000000" pitchFamily="2" charset="2"/>
              </a:rPr>
              <a:t>row</a:t>
            </a:r>
            <a:r>
              <a:rPr lang="fr-FR" sz="2000">
                <a:sym typeface="Wingdings" panose="05000000000000000000" pitchFamily="2" charset="2"/>
              </a:rPr>
              <a:t>)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can </a:t>
            </a:r>
            <a:r>
              <a:rPr lang="fr-FR" sz="2000" err="1"/>
              <a:t>be</a:t>
            </a:r>
            <a:r>
              <a:rPr lang="fr-FR" sz="2000"/>
              <a:t> an explosion of a </a:t>
            </a:r>
            <a:r>
              <a:rPr lang="fr-FR" sz="2000" err="1"/>
              <a:t>column</a:t>
            </a:r>
            <a:r>
              <a:rPr lang="fr-FR" sz="2000"/>
              <a:t> (1row </a:t>
            </a:r>
            <a:r>
              <a:rPr lang="fr-FR" sz="2000">
                <a:sym typeface="Wingdings" panose="05000000000000000000" pitchFamily="2" charset="2"/>
              </a:rPr>
              <a:t> k </a:t>
            </a:r>
            <a:r>
              <a:rPr lang="fr-FR" sz="2000" err="1">
                <a:sym typeface="Wingdings" panose="05000000000000000000" pitchFamily="2" charset="2"/>
              </a:rPr>
              <a:t>rows</a:t>
            </a:r>
            <a:r>
              <a:rPr lang="fr-FR" sz="2000"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fr-FR" sz="2000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endParaRPr lang="fr-FR" sz="2000"/>
          </a:p>
          <a:p>
            <a:pPr marL="285750" indent="-285750">
              <a:buFontTx/>
              <a:buChar char="-"/>
            </a:pPr>
            <a:r>
              <a:rPr lang="fr-FR" sz="2400" b="1" err="1"/>
              <a:t>GroupedData</a:t>
            </a:r>
            <a:endParaRPr lang="fr-FR" sz="2400" b="1"/>
          </a:p>
          <a:p>
            <a:pPr marL="742950" lvl="1" indent="-285750">
              <a:buFontTx/>
              <a:buChar char="-"/>
            </a:pPr>
            <a:r>
              <a:rPr lang="fr-FR" sz="2000" err="1"/>
              <a:t>similar</a:t>
            </a:r>
            <a:r>
              <a:rPr lang="fr-FR" sz="2000"/>
              <a:t> to pandas</a:t>
            </a:r>
          </a:p>
          <a:p>
            <a:pPr marL="742950" lvl="1" indent="-285750">
              <a:buFontTx/>
              <a:buChar char="-"/>
            </a:pPr>
            <a:r>
              <a:rPr lang="fr-FR" sz="2000" err="1"/>
              <a:t>intermediary</a:t>
            </a:r>
            <a:r>
              <a:rPr lang="fr-FR" sz="2000"/>
              <a:t> </a:t>
            </a:r>
            <a:r>
              <a:rPr lang="fr-FR" sz="2000" err="1"/>
              <a:t>object</a:t>
            </a:r>
            <a:r>
              <a:rPr lang="fr-FR" sz="2000"/>
              <a:t> </a:t>
            </a:r>
            <a:r>
              <a:rPr lang="fr-FR" sz="2000" err="1"/>
              <a:t>when</a:t>
            </a:r>
            <a:r>
              <a:rPr lang="fr-FR" sz="2000"/>
              <a:t> </a:t>
            </a:r>
            <a:r>
              <a:rPr lang="fr-FR" sz="2000" err="1"/>
              <a:t>doing</a:t>
            </a:r>
            <a:r>
              <a:rPr lang="fr-FR" sz="2000"/>
              <a:t> </a:t>
            </a:r>
            <a:r>
              <a:rPr lang="fr-FR" sz="2000" err="1"/>
              <a:t>groupBy</a:t>
            </a:r>
            <a:endParaRPr lang="fr-FR" sz="2000"/>
          </a:p>
          <a:p>
            <a:pPr marL="742950" lvl="1" indent="-285750">
              <a:buFontTx/>
              <a:buChar char="-"/>
            </a:pPr>
            <a:r>
              <a:rPr lang="fr-FR" sz="2000"/>
              <a:t>one </a:t>
            </a:r>
            <a:r>
              <a:rPr lang="fr-FR" sz="2000" err="1"/>
              <a:t>needs</a:t>
            </a:r>
            <a:r>
              <a:rPr lang="fr-FR" sz="2000"/>
              <a:t> to call </a:t>
            </a:r>
            <a:r>
              <a:rPr lang="fr-FR" sz="2000" err="1"/>
              <a:t>aggregation</a:t>
            </a:r>
            <a:r>
              <a:rPr lang="fr-FR" sz="2000"/>
              <a:t> </a:t>
            </a:r>
            <a:r>
              <a:rPr lang="fr-FR" sz="2000" err="1"/>
              <a:t>function</a:t>
            </a:r>
            <a:r>
              <a:rPr lang="fr-FR" sz="2000"/>
              <a:t> on </a:t>
            </a:r>
            <a:r>
              <a:rPr lang="fr-FR" sz="2000" err="1"/>
              <a:t>it</a:t>
            </a:r>
            <a:r>
              <a:rPr lang="fr-FR" sz="2000"/>
              <a:t> to </a:t>
            </a:r>
            <a:r>
              <a:rPr lang="fr-FR" sz="2000" err="1"/>
              <a:t>get</a:t>
            </a:r>
            <a:r>
              <a:rPr lang="fr-FR" sz="2000"/>
              <a:t> back to a </a:t>
            </a:r>
            <a:r>
              <a:rPr lang="fr-FR" sz="2000" err="1"/>
              <a:t>dataframe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51001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- Actions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count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/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7DFDD5-8056-4687-9281-89986D1D9176}"/>
              </a:ext>
            </a:extLst>
          </p:cNvPr>
          <p:cNvSpPr/>
          <p:nvPr/>
        </p:nvSpPr>
        <p:spPr>
          <a:xfrm>
            <a:off x="6096000" y="3487130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take</a:t>
            </a:r>
            <a:r>
              <a:rPr lang="fr-FR"/>
              <a:t>(2)</a:t>
            </a:r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03DF6A-A48A-4CEE-BC88-F680CFD3BAA9}"/>
              </a:ext>
            </a:extLst>
          </p:cNvPr>
          <p:cNvCxnSpPr>
            <a:cxnSpLocks/>
          </p:cNvCxnSpPr>
          <p:nvPr/>
        </p:nvCxnSpPr>
        <p:spPr>
          <a:xfrm>
            <a:off x="5626217" y="390269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F4F46-7481-435C-83B6-9CC3AD15C67E}"/>
              </a:ext>
            </a:extLst>
          </p:cNvPr>
          <p:cNvCxnSpPr>
            <a:cxnSpLocks/>
          </p:cNvCxnSpPr>
          <p:nvPr/>
        </p:nvCxnSpPr>
        <p:spPr>
          <a:xfrm>
            <a:off x="8470085" y="389399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C6121B09-0C0B-4C85-9A7F-41235AD9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10992"/>
              </p:ext>
            </p:extLst>
          </p:nvPr>
        </p:nvGraphicFramePr>
        <p:xfrm>
          <a:off x="9167069" y="3414319"/>
          <a:ext cx="15876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61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182770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2465E9A7-1FA4-4177-88D3-CA3F1AC3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22827"/>
              </p:ext>
            </p:extLst>
          </p:nvPr>
        </p:nvGraphicFramePr>
        <p:xfrm>
          <a:off x="336282" y="3117467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990A6B-194D-40AE-9634-39D8603CFA7B}"/>
              </a:ext>
            </a:extLst>
          </p:cNvPr>
          <p:cNvSpPr txBox="1"/>
          <p:nvPr/>
        </p:nvSpPr>
        <p:spPr>
          <a:xfrm>
            <a:off x="9694833" y="194644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/>
              <a:t>3</a:t>
            </a:r>
            <a:endParaRPr lang="en-US" sz="2400" b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5012F8-6E94-41A9-A19B-A808709227DA}"/>
              </a:ext>
            </a:extLst>
          </p:cNvPr>
          <p:cNvSpPr/>
          <p:nvPr/>
        </p:nvSpPr>
        <p:spPr>
          <a:xfrm>
            <a:off x="6096000" y="524732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collect</a:t>
            </a:r>
            <a:r>
              <a:rPr lang="fr-FR"/>
              <a:t>()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1AD357-C663-4E55-B83D-72A075BB0A59}"/>
              </a:ext>
            </a:extLst>
          </p:cNvPr>
          <p:cNvCxnSpPr>
            <a:cxnSpLocks/>
          </p:cNvCxnSpPr>
          <p:nvPr/>
        </p:nvCxnSpPr>
        <p:spPr>
          <a:xfrm>
            <a:off x="5626217" y="566288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A0CF7B-3C65-4E8C-B7CF-8A134916704B}"/>
              </a:ext>
            </a:extLst>
          </p:cNvPr>
          <p:cNvCxnSpPr>
            <a:cxnSpLocks/>
          </p:cNvCxnSpPr>
          <p:nvPr/>
        </p:nvCxnSpPr>
        <p:spPr>
          <a:xfrm>
            <a:off x="8470085" y="565419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11569510-7DA2-461E-B7C6-175C7FA4E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214379"/>
              </p:ext>
            </p:extLst>
          </p:nvPr>
        </p:nvGraphicFramePr>
        <p:xfrm>
          <a:off x="336282" y="487766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1F66F4C0-F985-4BDD-8A84-D0E76ABF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01971"/>
              </p:ext>
            </p:extLst>
          </p:nvPr>
        </p:nvGraphicFramePr>
        <p:xfrm>
          <a:off x="9167069" y="4877663"/>
          <a:ext cx="1658900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900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“}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0C6C9C22-D62C-4515-8DAA-3BCE00270B66}"/>
              </a:ext>
            </a:extLst>
          </p:cNvPr>
          <p:cNvSpPr txBox="1"/>
          <p:nvPr/>
        </p:nvSpPr>
        <p:spPr>
          <a:xfrm>
            <a:off x="6727473" y="2571532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df.count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32D69A0-0E94-46BD-84F2-6D7B8A37FB76}"/>
              </a:ext>
            </a:extLst>
          </p:cNvPr>
          <p:cNvSpPr txBox="1"/>
          <p:nvPr/>
        </p:nvSpPr>
        <p:spPr>
          <a:xfrm>
            <a:off x="6734911" y="4267306"/>
            <a:ext cx="1221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df.take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(2)</a:t>
            </a:r>
          </a:p>
          <a:p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df.show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(2)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F259A2-552A-4DFF-986F-7255E4D6ED89}"/>
              </a:ext>
            </a:extLst>
          </p:cNvPr>
          <p:cNvSpPr txBox="1"/>
          <p:nvPr/>
        </p:nvSpPr>
        <p:spPr>
          <a:xfrm>
            <a:off x="6734911" y="6027502"/>
            <a:ext cx="14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df.collect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df.toPandas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109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– Narrow transformations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map</a:t>
            </a:r>
            <a:r>
              <a:rPr lang="fr-FR"/>
              <a:t>(lambda: x</a:t>
            </a:r>
            <a:r>
              <a:rPr lang="fr-FR">
                <a:sym typeface="Wingdings" panose="05000000000000000000" pitchFamily="2" charset="2"/>
              </a:rPr>
              <a:t> x[‘</a:t>
            </a:r>
            <a:r>
              <a:rPr lang="fr-FR" err="1">
                <a:sym typeface="Wingdings" panose="05000000000000000000" pitchFamily="2" charset="2"/>
              </a:rPr>
              <a:t>movie</a:t>
            </a:r>
            <a:r>
              <a:rPr lang="fr-FR">
                <a:sym typeface="Wingdings" panose="05000000000000000000" pitchFamily="2" charset="2"/>
              </a:rPr>
              <a:t>’])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17153"/>
              </p:ext>
            </p:extLst>
          </p:nvPr>
        </p:nvGraphicFramePr>
        <p:xfrm>
          <a:off x="9167069" y="1377072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Blade Runner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Dirty Dancing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Blade Runner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313943"/>
              </p:ext>
            </p:extLst>
          </p:nvPr>
        </p:nvGraphicFramePr>
        <p:xfrm>
          <a:off x="336282" y="1371359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E491A7-C6FA-4C05-9E32-9858673245D7}"/>
              </a:ext>
            </a:extLst>
          </p:cNvPr>
          <p:cNvSpPr/>
          <p:nvPr/>
        </p:nvSpPr>
        <p:spPr>
          <a:xfrm>
            <a:off x="6096000" y="3458685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mapValues</a:t>
            </a:r>
            <a:r>
              <a:rPr lang="fr-FR"/>
              <a:t>(lambda x: </a:t>
            </a:r>
            <a:r>
              <a:rPr lang="fr-FR">
                <a:sym typeface="Wingdings" panose="05000000000000000000" pitchFamily="2" charset="2"/>
              </a:rPr>
              <a:t> </a:t>
            </a:r>
            <a:r>
              <a:rPr lang="fr-FR" err="1">
                <a:sym typeface="Wingdings" panose="05000000000000000000" pitchFamily="2" charset="2"/>
              </a:rPr>
              <a:t>len</a:t>
            </a:r>
            <a:r>
              <a:rPr lang="fr-FR">
                <a:sym typeface="Wingdings" panose="05000000000000000000" pitchFamily="2" charset="2"/>
              </a:rPr>
              <a:t>(x[1]))</a:t>
            </a:r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B16305-C2C1-433E-936C-A9FBFC0C4E26}"/>
              </a:ext>
            </a:extLst>
          </p:cNvPr>
          <p:cNvCxnSpPr>
            <a:cxnSpLocks/>
          </p:cNvCxnSpPr>
          <p:nvPr/>
        </p:nvCxnSpPr>
        <p:spPr>
          <a:xfrm>
            <a:off x="5626217" y="3874246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1AA306-AE5E-40A5-B1AB-DAB7D784B2D3}"/>
              </a:ext>
            </a:extLst>
          </p:cNvPr>
          <p:cNvCxnSpPr>
            <a:cxnSpLocks/>
          </p:cNvCxnSpPr>
          <p:nvPr/>
        </p:nvCxnSpPr>
        <p:spPr>
          <a:xfrm>
            <a:off x="8470085" y="3865551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19444DB7-4BF2-436A-83B3-F2AAFF8D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11487"/>
              </p:ext>
            </p:extLst>
          </p:nvPr>
        </p:nvGraphicFramePr>
        <p:xfrm>
          <a:off x="9167069" y="3094735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"John“,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“Louise“, 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“Sam“,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12F8C1AD-5936-45A4-A2DF-A52B679F3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08656"/>
              </p:ext>
            </p:extLst>
          </p:nvPr>
        </p:nvGraphicFramePr>
        <p:xfrm>
          <a:off x="336282" y="3089022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("John", "Blade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("Louise“, "Dirty dancing")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(“Sam“, “Blade Runner")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0884F7-5067-438F-A0C7-B4462268CF1B}"/>
              </a:ext>
            </a:extLst>
          </p:cNvPr>
          <p:cNvSpPr/>
          <p:nvPr/>
        </p:nvSpPr>
        <p:spPr>
          <a:xfrm>
            <a:off x="6096000" y="5382789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filter</a:t>
            </a:r>
            <a:r>
              <a:rPr lang="fr-FR"/>
              <a:t>(lambda x:</a:t>
            </a:r>
            <a:r>
              <a:rPr lang="fr-FR">
                <a:sym typeface="Wingdings" panose="05000000000000000000" pitchFamily="2" charset="2"/>
              </a:rPr>
              <a:t> x[‘rating’]&gt;4.0)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10E388-15F3-4090-874C-095E693526C6}"/>
              </a:ext>
            </a:extLst>
          </p:cNvPr>
          <p:cNvCxnSpPr>
            <a:cxnSpLocks/>
          </p:cNvCxnSpPr>
          <p:nvPr/>
        </p:nvCxnSpPr>
        <p:spPr>
          <a:xfrm>
            <a:off x="5626217" y="5798350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8C2810-A49E-4B97-B0D0-AA4715FCF699}"/>
              </a:ext>
            </a:extLst>
          </p:cNvPr>
          <p:cNvCxnSpPr>
            <a:cxnSpLocks/>
          </p:cNvCxnSpPr>
          <p:nvPr/>
        </p:nvCxnSpPr>
        <p:spPr>
          <a:xfrm>
            <a:off x="8470085" y="5789655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9875EBA1-28A0-472D-9348-50ACFA626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81943"/>
              </p:ext>
            </p:extLst>
          </p:nvPr>
        </p:nvGraphicFramePr>
        <p:xfrm>
          <a:off x="9068475" y="5231774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</a:t>
                      </a:r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</a:t>
                      </a:r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04E89E6-3C9D-4974-9DEF-C7644B07C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60406"/>
              </p:ext>
            </p:extLst>
          </p:nvPr>
        </p:nvGraphicFramePr>
        <p:xfrm>
          <a:off x="336282" y="5013126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36" name="ZoneTexte 35">
            <a:extLst>
              <a:ext uri="{FF2B5EF4-FFF2-40B4-BE49-F238E27FC236}">
                <a16:creationId xmlns:a16="http://schemas.microsoft.com/office/drawing/2014/main" id="{83E6A4DE-7451-40BC-9C68-DE5A1CB0D1EC}"/>
              </a:ext>
            </a:extLst>
          </p:cNvPr>
          <p:cNvSpPr txBox="1"/>
          <p:nvPr/>
        </p:nvSpPr>
        <p:spPr>
          <a:xfrm>
            <a:off x="6378038" y="2571532"/>
            <a:ext cx="1932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movie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Df.withColumn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(…)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10CC1E1-CF59-463F-A6CD-911A3DFE8B78}"/>
              </a:ext>
            </a:extLst>
          </p:cNvPr>
          <p:cNvCxnSpPr>
            <a:cxnSpLocks/>
          </p:cNvCxnSpPr>
          <p:nvPr/>
        </p:nvCxnSpPr>
        <p:spPr>
          <a:xfrm>
            <a:off x="217714" y="3340039"/>
            <a:ext cx="11136086" cy="1356534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EAC54FA-B57A-4DA2-AC8C-7EEF0261BF28}"/>
              </a:ext>
            </a:extLst>
          </p:cNvPr>
          <p:cNvSpPr txBox="1"/>
          <p:nvPr/>
        </p:nvSpPr>
        <p:spPr>
          <a:xfrm>
            <a:off x="6217609" y="6183991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df.filter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(‘rating&gt;3.5’)</a:t>
            </a:r>
          </a:p>
        </p:txBody>
      </p:sp>
      <p:cxnSp>
        <p:nvCxnSpPr>
          <p:cNvPr id="26" name="Connecteur droit 3">
            <a:extLst>
              <a:ext uri="{FF2B5EF4-FFF2-40B4-BE49-F238E27FC236}">
                <a16:creationId xmlns:a16="http://schemas.microsoft.com/office/drawing/2014/main" id="{71CC09BE-2220-2B48-9E34-E1E601C3D37B}"/>
              </a:ext>
            </a:extLst>
          </p:cNvPr>
          <p:cNvCxnSpPr/>
          <p:nvPr/>
        </p:nvCxnSpPr>
        <p:spPr>
          <a:xfrm flipV="1">
            <a:off x="217714" y="3150070"/>
            <a:ext cx="10925908" cy="1262863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98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– </a:t>
            </a:r>
            <a:r>
              <a:rPr lang="fr-FR" err="1"/>
              <a:t>Aggregations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934C05-667D-494A-A255-E7EAB65FD2C8}"/>
              </a:ext>
            </a:extLst>
          </p:cNvPr>
          <p:cNvSpPr/>
          <p:nvPr/>
        </p:nvSpPr>
        <p:spPr>
          <a:xfrm>
            <a:off x="6169780" y="325328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reduce</a:t>
            </a:r>
            <a:r>
              <a:rPr lang="fr-FR"/>
              <a:t>(lambda </a:t>
            </a:r>
            <a:r>
              <a:rPr lang="fr-FR" err="1"/>
              <a:t>x,y</a:t>
            </a:r>
            <a:r>
              <a:rPr lang="fr-FR"/>
              <a:t>: </a:t>
            </a:r>
            <a:r>
              <a:rPr lang="fr-FR">
                <a:sym typeface="Wingdings" panose="05000000000000000000" pitchFamily="2" charset="2"/>
              </a:rPr>
              <a:t> </a:t>
            </a:r>
            <a:r>
              <a:rPr lang="fr-FR" err="1">
                <a:sym typeface="Wingdings" panose="05000000000000000000" pitchFamily="2" charset="2"/>
              </a:rPr>
              <a:t>x+y</a:t>
            </a:r>
            <a:r>
              <a:rPr lang="fr-FR">
                <a:sym typeface="Wingdings" panose="05000000000000000000" pitchFamily="2" charset="2"/>
              </a:rPr>
              <a:t>)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A8CE7-A48F-4E95-9A00-C05EC8349F08}"/>
              </a:ext>
            </a:extLst>
          </p:cNvPr>
          <p:cNvCxnSpPr>
            <a:cxnSpLocks/>
          </p:cNvCxnSpPr>
          <p:nvPr/>
        </p:nvCxnSpPr>
        <p:spPr>
          <a:xfrm>
            <a:off x="5699997" y="366884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4846F-0C85-40BD-BF94-E4A2790A599F}"/>
              </a:ext>
            </a:extLst>
          </p:cNvPr>
          <p:cNvCxnSpPr>
            <a:cxnSpLocks/>
          </p:cNvCxnSpPr>
          <p:nvPr/>
        </p:nvCxnSpPr>
        <p:spPr>
          <a:xfrm>
            <a:off x="8543865" y="366015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B363A25-A424-4A7F-AC1C-675D5AA9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80124"/>
              </p:ext>
            </p:extLst>
          </p:nvPr>
        </p:nvGraphicFramePr>
        <p:xfrm>
          <a:off x="9142255" y="3102271"/>
          <a:ext cx="2804021" cy="797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/>
                        <a:t>Rating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13.5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14F2891B-DE06-4BA6-B53E-8E439C13B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00370"/>
              </p:ext>
            </p:extLst>
          </p:nvPr>
        </p:nvGraphicFramePr>
        <p:xfrm>
          <a:off x="410062" y="288362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Rating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3</a:t>
                      </a:r>
                      <a:r>
                        <a:rPr lang="en-US" sz="160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A8BF91-5C45-42BA-8B9F-CB29E4E773B1}"/>
              </a:ext>
            </a:extLst>
          </p:cNvPr>
          <p:cNvSpPr/>
          <p:nvPr/>
        </p:nvSpPr>
        <p:spPr>
          <a:xfrm>
            <a:off x="6169780" y="4984396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reduceByKey</a:t>
            </a:r>
            <a:r>
              <a:rPr lang="fr-FR"/>
              <a:t>(lambda </a:t>
            </a:r>
            <a:r>
              <a:rPr lang="fr-FR" err="1"/>
              <a:t>x,y</a:t>
            </a:r>
            <a:r>
              <a:rPr lang="fr-FR">
                <a:sym typeface="Wingdings" panose="05000000000000000000" pitchFamily="2" charset="2"/>
              </a:rPr>
              <a:t> : x</a:t>
            </a:r>
            <a:r>
              <a:rPr lang="fr-FR" err="1">
                <a:sym typeface="Wingdings" panose="05000000000000000000" pitchFamily="2" charset="2"/>
              </a:rPr>
              <a:t>+y</a:t>
            </a:r>
            <a:r>
              <a:rPr lang="fr-FR">
                <a:sym typeface="Wingdings" panose="05000000000000000000" pitchFamily="2" charset="2"/>
              </a:rPr>
              <a:t>)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53524-EED6-47F8-A6AA-29BC13FDFFA3}"/>
              </a:ext>
            </a:extLst>
          </p:cNvPr>
          <p:cNvCxnSpPr>
            <a:cxnSpLocks/>
          </p:cNvCxnSpPr>
          <p:nvPr/>
        </p:nvCxnSpPr>
        <p:spPr>
          <a:xfrm>
            <a:off x="5699997" y="5399957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9DCCC2-5382-4C65-8450-0D2AF00D3AD6}"/>
              </a:ext>
            </a:extLst>
          </p:cNvPr>
          <p:cNvCxnSpPr>
            <a:cxnSpLocks/>
          </p:cNvCxnSpPr>
          <p:nvPr/>
        </p:nvCxnSpPr>
        <p:spPr>
          <a:xfrm>
            <a:off x="8543865" y="5391262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46BB9869-9830-4CE5-BDC1-61C213B8C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258320"/>
              </p:ext>
            </p:extLst>
          </p:nvPr>
        </p:nvGraphicFramePr>
        <p:xfrm>
          <a:off x="9142255" y="4833381"/>
          <a:ext cx="2804021" cy="1133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021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62591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(“Blade Runner", 8.5)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("Dirty dancing", 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DA0942BA-5459-42FE-B5ED-89313AE25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69929"/>
              </p:ext>
            </p:extLst>
          </p:nvPr>
        </p:nvGraphicFramePr>
        <p:xfrm>
          <a:off x="410062" y="4614733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1590953-3D28-42AF-BFB6-DDB73B5D2BD9}"/>
              </a:ext>
            </a:extLst>
          </p:cNvPr>
          <p:cNvSpPr txBox="1"/>
          <p:nvPr/>
        </p:nvSpPr>
        <p:spPr>
          <a:xfrm>
            <a:off x="5686140" y="4075714"/>
            <a:ext cx="334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F.sum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(‘rating’))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F32A7C4-FC98-45A2-AC54-3B86492BD47E}"/>
              </a:ext>
            </a:extLst>
          </p:cNvPr>
          <p:cNvSpPr txBox="1"/>
          <p:nvPr/>
        </p:nvSpPr>
        <p:spPr>
          <a:xfrm>
            <a:off x="5448724" y="5856967"/>
            <a:ext cx="4103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df.groupBy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(‘user’).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agg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F.sum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(‘rating’))</a:t>
            </a:r>
          </a:p>
          <a:p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df.groupBy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(‘user’).</a:t>
            </a:r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agg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 ({‘rating’:’</a:t>
            </a:r>
            <a:r>
              <a:rPr lang="fr-FR" b="1" i="1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sum</a:t>
            </a:r>
            <a:r>
              <a:rPr lang="fr-FR" b="1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’})</a:t>
            </a:r>
          </a:p>
          <a:p>
            <a:endParaRPr lang="fr-FR" b="1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: Rounded Corners 25">
            <a:extLst>
              <a:ext uri="{FF2B5EF4-FFF2-40B4-BE49-F238E27FC236}">
                <a16:creationId xmlns:a16="http://schemas.microsoft.com/office/drawing/2014/main" id="{BE050E2D-C95D-42D3-95D3-4E7970901E0E}"/>
              </a:ext>
            </a:extLst>
          </p:cNvPr>
          <p:cNvSpPr/>
          <p:nvPr/>
        </p:nvSpPr>
        <p:spPr>
          <a:xfrm>
            <a:off x="6169780" y="1689287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keyBy</a:t>
            </a:r>
            <a:r>
              <a:rPr lang="fr-FR"/>
              <a:t>(lambda x:</a:t>
            </a:r>
            <a:r>
              <a:rPr lang="fr-FR">
                <a:sym typeface="Wingdings" panose="05000000000000000000" pitchFamily="2" charset="2"/>
              </a:rPr>
              <a:t> x[‘user’])</a:t>
            </a:r>
            <a:endParaRPr lang="en-US"/>
          </a:p>
        </p:txBody>
      </p:sp>
      <p:cxnSp>
        <p:nvCxnSpPr>
          <p:cNvPr id="25" name="Straight Arrow Connector 26">
            <a:extLst>
              <a:ext uri="{FF2B5EF4-FFF2-40B4-BE49-F238E27FC236}">
                <a16:creationId xmlns:a16="http://schemas.microsoft.com/office/drawing/2014/main" id="{8A10D669-D4B4-46A9-B25B-3C757ACF597A}"/>
              </a:ext>
            </a:extLst>
          </p:cNvPr>
          <p:cNvCxnSpPr>
            <a:cxnSpLocks/>
          </p:cNvCxnSpPr>
          <p:nvPr/>
        </p:nvCxnSpPr>
        <p:spPr>
          <a:xfrm>
            <a:off x="5699997" y="210484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7">
            <a:extLst>
              <a:ext uri="{FF2B5EF4-FFF2-40B4-BE49-F238E27FC236}">
                <a16:creationId xmlns:a16="http://schemas.microsoft.com/office/drawing/2014/main" id="{BD1DC8D2-E72B-4D53-A5B2-CB837C696353}"/>
              </a:ext>
            </a:extLst>
          </p:cNvPr>
          <p:cNvCxnSpPr>
            <a:cxnSpLocks/>
          </p:cNvCxnSpPr>
          <p:nvPr/>
        </p:nvCxnSpPr>
        <p:spPr>
          <a:xfrm>
            <a:off x="8543865" y="209615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422B2905-4A1C-4A51-98B4-CB21D6138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15756"/>
              </p:ext>
            </p:extLst>
          </p:nvPr>
        </p:nvGraphicFramePr>
        <p:xfrm>
          <a:off x="9240849" y="1325337"/>
          <a:ext cx="1435267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"John“,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“Louise“,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(</a:t>
                      </a:r>
                      <a:r>
                        <a:rPr lang="en-US" sz="1600"/>
                        <a:t>“Sam“,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5894BD1A-4F60-4A31-AFBE-155382B62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26331"/>
              </p:ext>
            </p:extLst>
          </p:nvPr>
        </p:nvGraphicFramePr>
        <p:xfrm>
          <a:off x="410062" y="1319624"/>
          <a:ext cx="5015893" cy="147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893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user":"John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user":"Louise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"rating":5.0}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{"</a:t>
                      </a:r>
                      <a:r>
                        <a:rPr lang="en-US" sz="1600" err="1"/>
                        <a:t>user":“Sam</a:t>
                      </a:r>
                      <a:r>
                        <a:rPr lang="en-US" sz="1600"/>
                        <a:t>", "</a:t>
                      </a:r>
                      <a:r>
                        <a:rPr lang="en-US" sz="1600" err="1"/>
                        <a:t>movie":“Blade</a:t>
                      </a:r>
                      <a:r>
                        <a:rPr lang="en-US" sz="1600"/>
                        <a:t> Runner", "rating":3.5}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</a:tbl>
          </a:graphicData>
        </a:graphic>
      </p:graphicFrame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54AF05F-9DA9-41EA-B429-F65909197496}"/>
              </a:ext>
            </a:extLst>
          </p:cNvPr>
          <p:cNvCxnSpPr/>
          <p:nvPr/>
        </p:nvCxnSpPr>
        <p:spPr>
          <a:xfrm flipV="1">
            <a:off x="237043" y="1382447"/>
            <a:ext cx="10925908" cy="1262863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0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7BFB-B82D-46E7-9ED3-A723BCC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RDD vs </a:t>
            </a:r>
            <a:r>
              <a:rPr lang="fr-FR" err="1"/>
              <a:t>DataFrame</a:t>
            </a:r>
            <a:r>
              <a:rPr lang="fr-FR"/>
              <a:t> - Explosion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73AFED-7574-4502-B5B1-B2BE28D6B693}"/>
              </a:ext>
            </a:extLst>
          </p:cNvPr>
          <p:cNvSpPr/>
          <p:nvPr/>
        </p:nvSpPr>
        <p:spPr>
          <a:xfrm>
            <a:off x="6096000" y="1741022"/>
            <a:ext cx="2374085" cy="780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flatmap</a:t>
            </a:r>
            <a:r>
              <a:rPr lang="fr-FR"/>
              <a:t>(x </a:t>
            </a:r>
            <a:r>
              <a:rPr lang="fr-FR">
                <a:sym typeface="Wingdings" panose="05000000000000000000" pitchFamily="2" charset="2"/>
              </a:rPr>
              <a:t> x[‘genres’].split(‘;’))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92BA22-0F53-4B16-BBAD-238ECEFD8784}"/>
              </a:ext>
            </a:extLst>
          </p:cNvPr>
          <p:cNvCxnSpPr>
            <a:cxnSpLocks/>
          </p:cNvCxnSpPr>
          <p:nvPr/>
        </p:nvCxnSpPr>
        <p:spPr>
          <a:xfrm>
            <a:off x="5626217" y="2156583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8282-A543-43E0-8A54-C42479213D0D}"/>
              </a:ext>
            </a:extLst>
          </p:cNvPr>
          <p:cNvCxnSpPr>
            <a:cxnSpLocks/>
          </p:cNvCxnSpPr>
          <p:nvPr/>
        </p:nvCxnSpPr>
        <p:spPr>
          <a:xfrm>
            <a:off x="8470085" y="2147888"/>
            <a:ext cx="46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7E32E247-CDE4-408B-9A0E-98DA9FCC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97374"/>
              </p:ext>
            </p:extLst>
          </p:nvPr>
        </p:nvGraphicFramePr>
        <p:xfrm>
          <a:off x="9158680" y="913788"/>
          <a:ext cx="1435267" cy="248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67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/>
                        <a:t>cyberpunk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fr-FR" sz="1600" err="1"/>
                        <a:t>scifi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action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5231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music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6233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danse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7178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/>
                        <a:t>romance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14487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C2C3C58D-C422-4434-9370-66011742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94863"/>
              </p:ext>
            </p:extLst>
          </p:nvPr>
        </p:nvGraphicFramePr>
        <p:xfrm>
          <a:off x="336282" y="1371359"/>
          <a:ext cx="5289935" cy="114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9935">
                  <a:extLst>
                    <a:ext uri="{9D8B030D-6E8A-4147-A177-3AD203B41FA5}">
                      <a16:colId xmlns:a16="http://schemas.microsoft.com/office/drawing/2014/main" val="2061391393"/>
                    </a:ext>
                  </a:extLst>
                </a:gridCol>
              </a:tblGrid>
              <a:tr h="473909">
                <a:tc>
                  <a:txBody>
                    <a:bodyPr/>
                    <a:lstStyle/>
                    <a:p>
                      <a:r>
                        <a:rPr lang="fr-FR" sz="1600"/>
                        <a:t>Row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2142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movie":"Blade</a:t>
                      </a:r>
                      <a:r>
                        <a:rPr lang="en-US" sz="1600"/>
                        <a:t> Runner", “genres":”</a:t>
                      </a:r>
                      <a:r>
                        <a:rPr lang="en-US" sz="1600" err="1"/>
                        <a:t>cyberpunk|scifi|action</a:t>
                      </a:r>
                      <a:r>
                        <a:rPr lang="en-US" sz="1600"/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8195"/>
                  </a:ext>
                </a:extLst>
              </a:tr>
              <a:tr h="283885">
                <a:tc>
                  <a:txBody>
                    <a:bodyPr/>
                    <a:lstStyle/>
                    <a:p>
                      <a:r>
                        <a:rPr lang="en-US" sz="1600"/>
                        <a:t>{"</a:t>
                      </a:r>
                      <a:r>
                        <a:rPr lang="en-US" sz="1600" err="1"/>
                        <a:t>movie":"Dirty</a:t>
                      </a:r>
                      <a:r>
                        <a:rPr lang="en-US" sz="1600"/>
                        <a:t> dancing", “genres":”</a:t>
                      </a:r>
                      <a:r>
                        <a:rPr lang="en-US" sz="1600" err="1"/>
                        <a:t>music|danse|romance</a:t>
                      </a:r>
                      <a:r>
                        <a:rPr lang="en-US" sz="1600"/>
                        <a:t>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73839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5F3D5787-DC47-4898-A31A-69D8E77CBE98}"/>
              </a:ext>
            </a:extLst>
          </p:cNvPr>
          <p:cNvSpPr txBox="1"/>
          <p:nvPr/>
        </p:nvSpPr>
        <p:spPr>
          <a:xfrm>
            <a:off x="5774996" y="2690336"/>
            <a:ext cx="4408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@udf("array&lt;string&gt;")</a:t>
            </a:r>
          </a:p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def 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get_genres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(genres: str):</a:t>
            </a:r>
          </a:p>
          <a:p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    return 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genres.split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('|’)</a:t>
            </a:r>
          </a:p>
          <a:p>
            <a:endParaRPr lang="fr-FR" b="1" i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import 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pyspark.sql.functions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 as F</a:t>
            </a:r>
          </a:p>
          <a:p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df.select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 err="1">
                <a:solidFill>
                  <a:schemeClr val="accent6">
                    <a:lumMod val="75000"/>
                  </a:schemeClr>
                </a:solidFill>
              </a:rPr>
              <a:t>F.explode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i="1" err="1">
                <a:solidFill>
                  <a:schemeClr val="accent6">
                    <a:lumMod val="75000"/>
                  </a:schemeClr>
                </a:solidFill>
              </a:rPr>
              <a:t>get_genres</a:t>
            </a:r>
            <a:r>
              <a:rPr lang="en-US" b="1" i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fr-FR" b="1" i="1">
                <a:solidFill>
                  <a:schemeClr val="accent6">
                    <a:lumMod val="75000"/>
                  </a:schemeClr>
                </a:solidFill>
              </a:rPr>
              <a:t>‘genres’)))</a:t>
            </a:r>
          </a:p>
        </p:txBody>
      </p:sp>
    </p:spTree>
    <p:extLst>
      <p:ext uri="{BB962C8B-B14F-4D97-AF65-F5344CB8AC3E}">
        <p14:creationId xmlns:p14="http://schemas.microsoft.com/office/powerpoint/2010/main" val="248289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</Words>
  <Application>Microsoft Office PowerPoint</Application>
  <PresentationFormat>Widescreen</PresentationFormat>
  <Paragraphs>253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Systems, paradigms and algorithms for Big Data TD 2</vt:lpstr>
      <vt:lpstr>Reminder : tasks, stages and lazy operations</vt:lpstr>
      <vt:lpstr>Reminder : Shuffle</vt:lpstr>
      <vt:lpstr>DataFrame vs RDD</vt:lpstr>
      <vt:lpstr>DataFrame Concepts</vt:lpstr>
      <vt:lpstr>RDD vs DataFrame - Actions</vt:lpstr>
      <vt:lpstr>RDD vs Dataframe – Narrow transformations</vt:lpstr>
      <vt:lpstr>RDD vs DataFrame – Aggregations</vt:lpstr>
      <vt:lpstr>RDD vs DataFrame - Explosion</vt:lpstr>
      <vt:lpstr>Scraping around...</vt:lpstr>
      <vt:lpstr>Appendix - Explaining Explain</vt:lpstr>
      <vt:lpstr>Appendix - Explaining Explain - Partitionning</vt:lpstr>
      <vt:lpstr>Appendix - Parquet</vt:lpstr>
      <vt:lpstr>Appendix - Catalyst</vt:lpstr>
      <vt:lpstr>Appendix - Nice 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Diebold</dc:creator>
  <cp:lastModifiedBy>David Diebold</cp:lastModifiedBy>
  <cp:revision>110</cp:revision>
  <dcterms:created xsi:type="dcterms:W3CDTF">2020-10-05T13:23:14Z</dcterms:created>
  <dcterms:modified xsi:type="dcterms:W3CDTF">2022-02-09T15:29:47Z</dcterms:modified>
</cp:coreProperties>
</file>