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58" r:id="rId4"/>
    <p:sldId id="259" r:id="rId5"/>
    <p:sldId id="260" r:id="rId6"/>
    <p:sldId id="261" r:id="rId7"/>
    <p:sldId id="268" r:id="rId8"/>
    <p:sldId id="264" r:id="rId9"/>
    <p:sldId id="263" r:id="rId10"/>
    <p:sldId id="265" r:id="rId11"/>
    <p:sldId id="266" r:id="rId12"/>
    <p:sldId id="267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37914A-0B49-494C-7AAE-13EE3912A367}" v="559" dt="2022-12-09T08:40:36.2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556" autoAdjust="0"/>
  </p:normalViewPr>
  <p:slideViewPr>
    <p:cSldViewPr snapToGrid="0">
      <p:cViewPr varScale="1">
        <p:scale>
          <a:sx n="88" d="100"/>
          <a:sy n="88" d="100"/>
        </p:scale>
        <p:origin x="14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E00FF-157E-4E67-8269-A10CC622D7A6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DBA6-C58A-4FE7-89EE-251EB0240D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052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map</a:t>
            </a:r>
            <a:r>
              <a:rPr lang="fr-FR" dirty="0"/>
              <a:t> </a:t>
            </a:r>
            <a:r>
              <a:rPr lang="fr-FR" dirty="0" err="1"/>
              <a:t>reduce</a:t>
            </a:r>
            <a:r>
              <a:rPr lang="fr-FR" dirty="0"/>
              <a:t> job, lots of </a:t>
            </a:r>
            <a:r>
              <a:rPr lang="fr-FR" dirty="0" err="1"/>
              <a:t>boilerplate</a:t>
            </a:r>
            <a:r>
              <a:rPr lang="fr-FR" dirty="0"/>
              <a:t> </a:t>
            </a:r>
            <a:r>
              <a:rPr lang="fr-FR" dirty="0" err="1"/>
              <a:t>going</a:t>
            </a:r>
            <a:r>
              <a:rPr lang="fr-FR" dirty="0"/>
              <a:t> on :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create</a:t>
            </a:r>
            <a:r>
              <a:rPr lang="fr-FR" dirty="0"/>
              <a:t> class for mapper and </a:t>
            </a:r>
            <a:r>
              <a:rPr lang="fr-FR" dirty="0" err="1"/>
              <a:t>reducer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job, classes for data input / output…</a:t>
            </a:r>
          </a:p>
          <a:p>
            <a:r>
              <a:rPr lang="fr-FR" dirty="0"/>
              <a:t>In MapReduce,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IO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jobs. </a:t>
            </a:r>
            <a:r>
              <a:rPr lang="fr-FR" dirty="0" err="1"/>
              <a:t>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keep</a:t>
            </a:r>
            <a:r>
              <a:rPr lang="fr-FR" dirty="0"/>
              <a:t> the data in memory,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eases</a:t>
            </a:r>
            <a:r>
              <a:rPr lang="fr-FR" dirty="0"/>
              <a:t> a lots </a:t>
            </a:r>
            <a:r>
              <a:rPr lang="fr-FR" dirty="0" err="1"/>
              <a:t>iterative</a:t>
            </a:r>
            <a:r>
              <a:rPr lang="fr-FR" dirty="0"/>
              <a:t> </a:t>
            </a:r>
            <a:r>
              <a:rPr lang="fr-FR" dirty="0" err="1"/>
              <a:t>algorithms</a:t>
            </a:r>
            <a:r>
              <a:rPr lang="fr-FR" dirty="0"/>
              <a:t>, like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tasks</a:t>
            </a:r>
            <a:r>
              <a:rPr lang="fr-FR" dirty="0"/>
              <a:t>.</a:t>
            </a:r>
          </a:p>
          <a:p>
            <a:r>
              <a:rPr lang="fr-FR" dirty="0"/>
              <a:t>Scala REPL, lots of </a:t>
            </a:r>
            <a:r>
              <a:rPr lang="fr-FR" dirty="0" err="1"/>
              <a:t>supported</a:t>
            </a:r>
            <a:r>
              <a:rPr lang="fr-FR" dirty="0"/>
              <a:t> </a:t>
            </a:r>
            <a:r>
              <a:rPr lang="fr-FR" dirty="0" err="1"/>
              <a:t>languages</a:t>
            </a:r>
            <a:r>
              <a:rPr lang="fr-FR" dirty="0"/>
              <a:t>. Python notebooks.</a:t>
            </a:r>
          </a:p>
          <a:p>
            <a:r>
              <a:rPr lang="fr-FR" dirty="0" err="1"/>
              <a:t>Internally</a:t>
            </a:r>
            <a:r>
              <a:rPr lang="fr-FR" dirty="0"/>
              <a:t>, </a:t>
            </a:r>
            <a:r>
              <a:rPr lang="fr-FR" dirty="0" err="1"/>
              <a:t>spark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implemented</a:t>
            </a:r>
            <a:r>
              <a:rPr lang="fr-FR" dirty="0"/>
              <a:t> in Java.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DDBA6-C58A-4FE7-89EE-251EB0240D9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829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Client mode : for small interactive jobs ; driver runs </a:t>
            </a:r>
            <a:r>
              <a:rPr lang="fr-FR" dirty="0" err="1"/>
              <a:t>locally</a:t>
            </a:r>
            <a:endParaRPr lang="fr-FR" dirty="0"/>
          </a:p>
          <a:p>
            <a:r>
              <a:rPr lang="fr-FR" dirty="0"/>
              <a:t>Cluster mode : for </a:t>
            </a:r>
            <a:r>
              <a:rPr lang="fr-FR" dirty="0" err="1"/>
              <a:t>bigger</a:t>
            </a:r>
            <a:r>
              <a:rPr lang="fr-FR" dirty="0"/>
              <a:t> jobs ; driver runs in </a:t>
            </a:r>
            <a:r>
              <a:rPr lang="fr-FR"/>
              <a:t>a container</a:t>
            </a:r>
          </a:p>
          <a:p>
            <a:r>
              <a:rPr lang="fr-FR" dirty="0"/>
              <a:t>Spark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developped</a:t>
            </a:r>
            <a:r>
              <a:rPr lang="fr-FR" dirty="0"/>
              <a:t> in JAVA. Driver and </a:t>
            </a:r>
            <a:r>
              <a:rPr lang="fr-FR" dirty="0" err="1"/>
              <a:t>executors</a:t>
            </a:r>
            <a:r>
              <a:rPr lang="fr-FR" dirty="0"/>
              <a:t> are running in java process.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DDBA6-C58A-4FE7-89EE-251EB0240D9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909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Fault</a:t>
            </a:r>
            <a:r>
              <a:rPr lang="fr-FR" dirty="0"/>
              <a:t> </a:t>
            </a:r>
            <a:r>
              <a:rPr lang="fr-FR" dirty="0" err="1"/>
              <a:t>Tolerance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built-in</a:t>
            </a:r>
            <a:r>
              <a:rPr lang="fr-FR" dirty="0"/>
              <a:t> in MapReduce.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DDBA6-C58A-4FE7-89EE-251EB0240D9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29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37D4-2AC1-4776-B0B9-D2D4E921A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56F8A-FBAB-45B0-806F-674DAEC91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89125-8213-476A-B181-BA8A68FD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99E6A-D77D-4370-AD6F-4A07E626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6D898-A93A-464B-ABF3-A2DF746B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6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564D-05D6-40D0-A04A-BB9F3C0B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246C0-05F5-4898-A7DE-A4056F4A0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DD5BB-58EE-4E76-A86C-941B86FF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AC27A-9BAA-4A85-B1D7-A104C5CB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BCDFB-1877-4713-B81C-5A1BD0EB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1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942DD4-620C-4E08-89E5-AF103DE14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DD7AD-8A83-414A-8EE7-590019376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6BB06-CA65-456A-A6DE-495B6372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26B8D-C9B2-477A-B49C-1C3AEB57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CD88E-AF02-4FAF-B33C-4AAE3ED0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2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BB3B-3C83-44E0-A4A6-35C8E867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98D7-EA81-41DC-9B91-C5C0CD224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EBA86-BFE9-41CD-94DE-96F9022E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491C0-50BF-4CEC-B135-F465C4DD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748A6-5F11-4AFE-851B-93F3F4F8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6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7675-2927-4256-AA91-25C07317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3989-D6AB-4B98-ABB1-05A128638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87474-F3C3-4650-9907-604FCC52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268E0-4B45-438C-A7FD-F9E2EB68B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90262-499B-44DA-97D9-1A823054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069D-B93A-47AF-87B5-D2C5125C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9FFD4-CA1B-4321-90A4-A99B7DF94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E1996-0857-450B-B8E7-187D622D0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503A5-1E09-4233-AFDA-CF259627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6491B-7D7B-479A-ACAD-2CC0CD43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5E64C-2B2B-43CE-821E-D1453E43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6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1B2C-B4A8-4252-BAF8-E5125E061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7A40F-F82F-4CE0-9143-56656D2C0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8E941-1BA5-4D78-8C75-A2E30854A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97B68-9F87-4D81-837F-F1C767855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23E02-C692-4705-ADCF-638E3FCC2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89DCC-E6DA-4C26-9990-20967936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B7BD3-AAD2-4167-8D35-54920A70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D99EDC-2F59-459E-B18C-1BD13106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8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A40B-B11E-4DD5-B3F0-0218E3CA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1184E-AEC2-4E05-A078-44D53A0A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E7EB6-80E0-4A21-8F2B-E1860C5B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216D2-0E42-4F00-AFF2-4A2D1E0D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1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D7E5C-FF98-4E78-8BC3-D1E5763C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38DCF-DE06-4D6A-B7BC-DA0AA62D8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A1841-D741-4DAC-8CE7-A1D37EC6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6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3849-E437-418A-9C4F-29EDB759C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D096-0C40-4CBA-B2BF-C5C1F378C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97C7D-7FEF-45C0-BCDD-EE7C0B432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6740D-3610-4344-9E63-AB753F77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D3CDA-CD02-439F-AFF8-55D36460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BF17D-EA4B-49ED-865B-BD2268FD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2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CBD5-C993-47AF-83DB-770DE60D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C203F7-208D-455B-AFBF-C6E3DE1FA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97383-11D6-48BC-8F7F-93B45BFB2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F3BB4-DE7E-4A80-A3CE-368E4F10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9E867-2521-4B9B-B475-20A9EE15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496DC-697D-4F13-8BD9-4A3F0147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3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0B73C-F194-4A6B-BEC6-4A6D4799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9AB7E-00EB-46C4-9211-4A22FD9FC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D7979-977A-4AD0-A893-87BDCCF89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5A493-CCC9-418E-861C-802A9D3B9980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EBCD2-9D7C-4889-98EB-9F5E30B45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D5F65-89A0-42AB-B710-16819A6C9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5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0x0fff.com/hadoop-mapreduce-comprehensive-descript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493" y="2592883"/>
            <a:ext cx="7575491" cy="1672740"/>
          </a:xfrm>
          <a:prstGeom prst="rect">
            <a:avLst/>
          </a:prstGeom>
        </p:spPr>
        <p:txBody>
          <a:bodyPr vert="horz" wrap="square" lIns="0" tIns="13310" rIns="0" bIns="0" rtlCol="0" anchor="ctr">
            <a:spAutoFit/>
          </a:bodyPr>
          <a:lstStyle/>
          <a:p>
            <a:pPr marL="12677" algn="ctr">
              <a:lnSpc>
                <a:spcPct val="100000"/>
              </a:lnSpc>
              <a:spcBef>
                <a:spcPts val="105"/>
              </a:spcBef>
            </a:pPr>
            <a:r>
              <a:rPr lang="en-US" sz="3594" b="1" spc="-5" dirty="0">
                <a:latin typeface="Verdana"/>
                <a:cs typeface="Verdana"/>
              </a:rPr>
              <a:t>Systems, paradigms and algorithms for Big Data</a:t>
            </a:r>
            <a:br>
              <a:rPr lang="en-US" sz="3594" b="1" spc="-5" dirty="0">
                <a:latin typeface="Verdana"/>
                <a:cs typeface="Verdana"/>
              </a:rPr>
            </a:br>
            <a:r>
              <a:rPr lang="en-US" sz="3594" b="1" spc="-5" dirty="0">
                <a:latin typeface="Verdana"/>
                <a:cs typeface="Verdana"/>
              </a:rPr>
              <a:t>TD 1</a:t>
            </a:r>
            <a:endParaRPr sz="3594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+mj-lt"/>
                <a:cs typeface="+mj-lt"/>
              </a:rPr>
              <a:t>RDD API - Transformations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73AFED-7574-4502-B5B1-B2BE28D6B693}"/>
              </a:ext>
            </a:extLst>
          </p:cNvPr>
          <p:cNvSpPr/>
          <p:nvPr/>
        </p:nvSpPr>
        <p:spPr>
          <a:xfrm>
            <a:off x="6096000" y="1741022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dirty="0" err="1"/>
              <a:t>flatmap</a:t>
            </a:r>
            <a:r>
              <a:rPr lang="fr-FR" b="1" dirty="0"/>
              <a:t>(</a:t>
            </a:r>
            <a:r>
              <a:rPr lang="fr-FR" b="1" dirty="0">
                <a:ea typeface="+mn-lt"/>
                <a:cs typeface="+mn-lt"/>
              </a:rPr>
              <a:t>lambda x:</a:t>
            </a:r>
            <a:r>
              <a:rPr lang="fr-FR" b="1" dirty="0"/>
              <a:t> </a:t>
            </a:r>
            <a:endParaRPr lang="en-US" b="1" dirty="0">
              <a:cs typeface="Calibri"/>
            </a:endParaRPr>
          </a:p>
          <a:p>
            <a:pPr algn="ctr"/>
            <a:r>
              <a:rPr lang="fr-FR" b="1" dirty="0">
                <a:sym typeface="Wingdings" panose="05000000000000000000" pitchFamily="2" charset="2"/>
              </a:rPr>
              <a:t>x[‘genres’].split(';'))</a:t>
            </a:r>
            <a:endParaRPr lang="en-US" b="1" dirty="0">
              <a:cs typeface="Calibri" panose="020F0502020204030204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92BA22-0F53-4B16-BBAD-238ECEFD8784}"/>
              </a:ext>
            </a:extLst>
          </p:cNvPr>
          <p:cNvCxnSpPr>
            <a:cxnSpLocks/>
          </p:cNvCxnSpPr>
          <p:nvPr/>
        </p:nvCxnSpPr>
        <p:spPr>
          <a:xfrm>
            <a:off x="5626217" y="2156583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8D8282-A543-43E0-8A54-C42479213D0D}"/>
              </a:ext>
            </a:extLst>
          </p:cNvPr>
          <p:cNvCxnSpPr>
            <a:cxnSpLocks/>
          </p:cNvCxnSpPr>
          <p:nvPr/>
        </p:nvCxnSpPr>
        <p:spPr>
          <a:xfrm>
            <a:off x="8470085" y="2147888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6">
            <a:extLst>
              <a:ext uri="{FF2B5EF4-FFF2-40B4-BE49-F238E27FC236}">
                <a16:creationId xmlns:a16="http://schemas.microsoft.com/office/drawing/2014/main" id="{7E32E247-CDE4-408B-9A0E-98DA9FCC0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59150"/>
              </p:ext>
            </p:extLst>
          </p:nvPr>
        </p:nvGraphicFramePr>
        <p:xfrm>
          <a:off x="9158680" y="913788"/>
          <a:ext cx="1435267" cy="2485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267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b="1" i="0" u="none" strike="noStrike" noProof="0" dirty="0">
                          <a:latin typeface="Calibri"/>
                        </a:rPr>
                        <a:t>RDD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 dirty="0"/>
                        <a:t>"cyberpunk"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b="0" i="0" u="none" strike="noStrike" noProof="0" dirty="0">
                          <a:latin typeface="Calibri"/>
                        </a:rPr>
                        <a:t>"</a:t>
                      </a:r>
                      <a:r>
                        <a:rPr lang="fr-FR" sz="1600" dirty="0" err="1"/>
                        <a:t>scifi</a:t>
                      </a:r>
                      <a:r>
                        <a:rPr lang="fr-FR" sz="1600" b="0" i="0" u="none" strike="noStrike" noProof="0" dirty="0">
                          <a:latin typeface="Calibri"/>
                        </a:rPr>
                        <a:t>"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fr-FR" sz="1600" b="0" i="0" u="none" strike="noStrike" noProof="0" dirty="0">
                          <a:latin typeface="Calibri"/>
                        </a:rPr>
                        <a:t>"</a:t>
                      </a:r>
                      <a:r>
                        <a:rPr lang="fr-FR" sz="1600" dirty="0"/>
                        <a:t>action</a:t>
                      </a:r>
                      <a:r>
                        <a:rPr lang="fr-FR" sz="1600" b="0" i="0" u="none" strike="noStrike" noProof="0" dirty="0">
                          <a:latin typeface="Calibri"/>
                        </a:rPr>
                        <a:t>"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music</a:t>
                      </a:r>
                      <a:r>
                        <a:rPr lang="fr-FR" sz="1600" b="0" i="0" u="none" strike="noStrike" noProof="0" dirty="0">
                          <a:latin typeface="Calibri"/>
                        </a:rPr>
                        <a:t>"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26233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fr-FR" sz="1600" b="0" i="0" u="none" strike="noStrike" noProof="0" dirty="0">
                          <a:latin typeface="Calibri"/>
                        </a:rPr>
                        <a:t>"</a:t>
                      </a:r>
                      <a:r>
                        <a:rPr lang="fr-FR" sz="1600" dirty="0"/>
                        <a:t>danse</a:t>
                      </a:r>
                      <a:r>
                        <a:rPr lang="fr-FR" sz="1600" b="0" i="0" u="none" strike="noStrike" noProof="0" dirty="0">
                          <a:latin typeface="Calibri"/>
                        </a:rPr>
                        <a:t>"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57178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fr-FR" sz="1600" b="0" i="0" u="none" strike="noStrike" noProof="0" dirty="0">
                          <a:latin typeface="Calibri"/>
                        </a:rPr>
                        <a:t>"</a:t>
                      </a:r>
                      <a:r>
                        <a:rPr lang="fr-FR" sz="1600" dirty="0"/>
                        <a:t>romance</a:t>
                      </a:r>
                      <a:r>
                        <a:rPr lang="fr-FR" sz="1600" b="0" i="0" u="none" strike="noStrike" noProof="0" dirty="0">
                          <a:latin typeface="Calibri"/>
                        </a:rPr>
                        <a:t>"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214487"/>
                  </a:ext>
                </a:extLst>
              </a:tr>
            </a:tbl>
          </a:graphicData>
        </a:graphic>
      </p:graphicFrame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C2C3C58D-C422-4434-9370-660117429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07008"/>
              </p:ext>
            </p:extLst>
          </p:nvPr>
        </p:nvGraphicFramePr>
        <p:xfrm>
          <a:off x="336282" y="1371359"/>
          <a:ext cx="5192063" cy="1144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206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b="1" i="0" u="none" strike="noStrike" noProof="0" dirty="0">
                          <a:latin typeface="Calibri"/>
                        </a:rPr>
                        <a:t>RDD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movie":"Blade</a:t>
                      </a:r>
                      <a:r>
                        <a:rPr lang="en-US" sz="1600" dirty="0"/>
                        <a:t> Runner", 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"</a:t>
                      </a:r>
                      <a:r>
                        <a:rPr lang="en-US" sz="1600" dirty="0"/>
                        <a:t>genres":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"</a:t>
                      </a:r>
                      <a:r>
                        <a:rPr lang="en-US" sz="1600" dirty="0" err="1"/>
                        <a:t>cyberpunk;scifi;action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"</a:t>
                      </a:r>
                      <a:r>
                        <a:rPr lang="en-US" sz="16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movie":"Dirty</a:t>
                      </a:r>
                      <a:r>
                        <a:rPr lang="en-US" sz="1600" dirty="0"/>
                        <a:t> dancing", 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"</a:t>
                      </a:r>
                      <a:r>
                        <a:rPr lang="en-US" sz="1600" dirty="0"/>
                        <a:t>genres":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"</a:t>
                      </a:r>
                      <a:r>
                        <a:rPr lang="en-US" sz="1600" dirty="0" err="1"/>
                        <a:t>music;danse;romance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"</a:t>
                      </a:r>
                      <a:r>
                        <a:rPr lang="en-US" sz="16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E934C05-667D-494A-A255-E7EAB65FD2C8}"/>
              </a:ext>
            </a:extLst>
          </p:cNvPr>
          <p:cNvSpPr/>
          <p:nvPr/>
        </p:nvSpPr>
        <p:spPr>
          <a:xfrm>
            <a:off x="6087611" y="4035399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dirty="0" err="1"/>
              <a:t>filter</a:t>
            </a:r>
            <a:r>
              <a:rPr lang="fr-FR" b="1" dirty="0"/>
              <a:t>(</a:t>
            </a:r>
            <a:r>
              <a:rPr lang="fr-FR" b="1" dirty="0">
                <a:ea typeface="+mn-lt"/>
                <a:cs typeface="+mn-lt"/>
                <a:sym typeface="Wingdings" panose="05000000000000000000" pitchFamily="2" charset="2"/>
              </a:rPr>
              <a:t>lambda x:</a:t>
            </a:r>
            <a:r>
              <a:rPr lang="fr-FR" b="1" dirty="0">
                <a:sym typeface="Wingdings" panose="05000000000000000000" pitchFamily="2" charset="2"/>
              </a:rPr>
              <a:t> </a:t>
            </a:r>
            <a:endParaRPr lang="en-US" b="1" dirty="0">
              <a:cs typeface="Calibri"/>
            </a:endParaRPr>
          </a:p>
          <a:p>
            <a:pPr algn="ctr"/>
            <a:r>
              <a:rPr lang="fr-FR" b="1" dirty="0">
                <a:sym typeface="Wingdings" panose="05000000000000000000" pitchFamily="2" charset="2"/>
              </a:rPr>
              <a:t>x['rating']&gt;4.0)</a:t>
            </a:r>
            <a:endParaRPr lang="en-US" b="1" dirty="0">
              <a:cs typeface="Calibri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BA8CE7-A48F-4E95-9A00-C05EC8349F08}"/>
              </a:ext>
            </a:extLst>
          </p:cNvPr>
          <p:cNvCxnSpPr>
            <a:cxnSpLocks/>
          </p:cNvCxnSpPr>
          <p:nvPr/>
        </p:nvCxnSpPr>
        <p:spPr>
          <a:xfrm>
            <a:off x="5617828" y="4450960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4846F-0C85-40BD-BF94-E4A2790A599F}"/>
              </a:ext>
            </a:extLst>
          </p:cNvPr>
          <p:cNvCxnSpPr>
            <a:cxnSpLocks/>
          </p:cNvCxnSpPr>
          <p:nvPr/>
        </p:nvCxnSpPr>
        <p:spPr>
          <a:xfrm>
            <a:off x="8461696" y="4442265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3B363A25-A424-4A7F-AC1C-675D5AA95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399256"/>
              </p:ext>
            </p:extLst>
          </p:nvPr>
        </p:nvGraphicFramePr>
        <p:xfrm>
          <a:off x="9060086" y="3884384"/>
          <a:ext cx="2804021" cy="1133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021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6259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b="1" i="0" u="none" strike="noStrike" noProof="0" dirty="0">
                          <a:latin typeface="Calibri"/>
                        </a:rPr>
                        <a:t>RDD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user":"John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movie":"Bl</a:t>
                      </a:r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user":"Louise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movie":"Dir</a:t>
                      </a:r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</a:tbl>
          </a:graphicData>
        </a:graphic>
      </p:graphicFrame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14F2891B-DE06-4BA6-B53E-8E439C13B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572337"/>
              </p:ext>
            </p:extLst>
          </p:nvPr>
        </p:nvGraphicFramePr>
        <p:xfrm>
          <a:off x="327893" y="3665736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b="1" i="0" u="none" strike="noStrike" noProof="0" dirty="0">
                          <a:latin typeface="Calibri"/>
                        </a:rPr>
                        <a:t>RDD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user":"John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movie":"Blade</a:t>
                      </a:r>
                      <a:r>
                        <a:rPr lang="en-US" sz="1600" dirty="0"/>
                        <a:t> Runner",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user":"Louise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movie":"Dirty</a:t>
                      </a:r>
                      <a:r>
                        <a:rPr lang="en-US" sz="1600" dirty="0"/>
                        <a:t> dancing",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user":“Sam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movie":“Blade</a:t>
                      </a:r>
                      <a:r>
                        <a:rPr lang="en-US" sz="1600" dirty="0"/>
                        <a:t> Runner", "rating":3.5}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890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RDD API – </a:t>
            </a:r>
            <a:r>
              <a:rPr lang="fr-FR" dirty="0">
                <a:ea typeface="+mj-lt"/>
                <a:cs typeface="+mj-lt"/>
              </a:rPr>
              <a:t>Actions</a:t>
            </a:r>
            <a:endParaRPr lang="fr-FR" dirty="0">
              <a:cs typeface="Calibri Light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E934C05-667D-494A-A255-E7EAB65FD2C8}"/>
              </a:ext>
            </a:extLst>
          </p:cNvPr>
          <p:cNvSpPr/>
          <p:nvPr/>
        </p:nvSpPr>
        <p:spPr>
          <a:xfrm>
            <a:off x="6146334" y="1812316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br>
              <a:rPr lang="fr-FR" b="1" dirty="0">
                <a:ea typeface="+mn-lt"/>
                <a:cs typeface="+mn-lt"/>
              </a:rPr>
            </a:br>
            <a:r>
              <a:rPr lang="fr-FR" b="1" dirty="0" err="1">
                <a:ea typeface="+mn-lt"/>
                <a:cs typeface="+mn-lt"/>
              </a:rPr>
              <a:t>reduce</a:t>
            </a:r>
            <a:r>
              <a:rPr lang="fr-FR" b="1" dirty="0">
                <a:ea typeface="+mn-lt"/>
                <a:cs typeface="+mn-lt"/>
              </a:rPr>
              <a:t>(lambda x, y: </a:t>
            </a:r>
            <a:r>
              <a:rPr lang="fr-FR" b="1" dirty="0" err="1">
                <a:ea typeface="+mn-lt"/>
                <a:cs typeface="+mn-lt"/>
              </a:rPr>
              <a:t>x+y</a:t>
            </a:r>
            <a:r>
              <a:rPr lang="fr-FR" b="1" dirty="0">
                <a:ea typeface="+mn-lt"/>
                <a:cs typeface="+mn-lt"/>
              </a:rPr>
              <a:t>)</a:t>
            </a:r>
            <a:endParaRPr lang="en-US" b="1">
              <a:cs typeface="Calibri"/>
            </a:endParaRPr>
          </a:p>
          <a:p>
            <a:pPr algn="ctr"/>
            <a:endParaRPr lang="fr-FR" dirty="0">
              <a:cs typeface="Calibri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BA8CE7-A48F-4E95-9A00-C05EC8349F08}"/>
              </a:ext>
            </a:extLst>
          </p:cNvPr>
          <p:cNvCxnSpPr>
            <a:cxnSpLocks/>
          </p:cNvCxnSpPr>
          <p:nvPr/>
        </p:nvCxnSpPr>
        <p:spPr>
          <a:xfrm>
            <a:off x="5676551" y="2227877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4846F-0C85-40BD-BF94-E4A2790A599F}"/>
              </a:ext>
            </a:extLst>
          </p:cNvPr>
          <p:cNvCxnSpPr>
            <a:cxnSpLocks/>
          </p:cNvCxnSpPr>
          <p:nvPr/>
        </p:nvCxnSpPr>
        <p:spPr>
          <a:xfrm>
            <a:off x="8520419" y="2219182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14F2891B-DE06-4BA6-B53E-8E439C13B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062869"/>
              </p:ext>
            </p:extLst>
          </p:nvPr>
        </p:nvGraphicFramePr>
        <p:xfrm>
          <a:off x="386616" y="1442653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 dirty="0"/>
                        <a:t>RDD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3</a:t>
                      </a:r>
                      <a:r>
                        <a:rPr lang="en-US" sz="1600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4A8BF91-5C45-42BA-8B9F-CB29E4E773B1}"/>
              </a:ext>
            </a:extLst>
          </p:cNvPr>
          <p:cNvSpPr/>
          <p:nvPr/>
        </p:nvSpPr>
        <p:spPr>
          <a:xfrm>
            <a:off x="5938715" y="4035399"/>
            <a:ext cx="275070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dirty="0" err="1">
                <a:cs typeface="Calibri"/>
              </a:rPr>
              <a:t>reduceByKey</a:t>
            </a:r>
            <a:r>
              <a:rPr lang="fr-FR" b="1" dirty="0">
                <a:ea typeface="+mn-lt"/>
                <a:cs typeface="+mn-lt"/>
              </a:rPr>
              <a:t>(lambda x, y: </a:t>
            </a:r>
            <a:r>
              <a:rPr lang="fr-FR" b="1" dirty="0" err="1">
                <a:ea typeface="+mn-lt"/>
                <a:cs typeface="+mn-lt"/>
              </a:rPr>
              <a:t>x+y</a:t>
            </a:r>
            <a:r>
              <a:rPr lang="fr-FR" b="1" dirty="0">
                <a:ea typeface="+mn-lt"/>
                <a:cs typeface="+mn-lt"/>
              </a:rPr>
              <a:t>)</a:t>
            </a:r>
            <a:endParaRPr lang="fr-FR" b="1">
              <a:cs typeface="Calibri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353524-EED6-47F8-A6AA-29BC13FDFFA3}"/>
              </a:ext>
            </a:extLst>
          </p:cNvPr>
          <p:cNvCxnSpPr>
            <a:cxnSpLocks/>
          </p:cNvCxnSpPr>
          <p:nvPr/>
        </p:nvCxnSpPr>
        <p:spPr>
          <a:xfrm>
            <a:off x="5468931" y="4468477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9DCCC2-5382-4C65-8450-0D2AF00D3AD6}"/>
              </a:ext>
            </a:extLst>
          </p:cNvPr>
          <p:cNvCxnSpPr>
            <a:cxnSpLocks/>
          </p:cNvCxnSpPr>
          <p:nvPr/>
        </p:nvCxnSpPr>
        <p:spPr>
          <a:xfrm>
            <a:off x="8593075" y="4424748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46BB9869-9830-4CE5-BDC1-61C213B8C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73279"/>
              </p:ext>
            </p:extLst>
          </p:nvPr>
        </p:nvGraphicFramePr>
        <p:xfrm>
          <a:off x="9060086" y="3884384"/>
          <a:ext cx="2804021" cy="1133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021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6259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b="1" i="0" u="none" strike="noStrike" noProof="0" dirty="0">
                          <a:latin typeface="Calibri"/>
                        </a:rPr>
                        <a:t>RDD </a:t>
                      </a:r>
                      <a:r>
                        <a:rPr lang="fr-FR" sz="1600" b="1" i="0" u="none" strike="noStrike" noProof="0" dirty="0"/>
                        <a:t>of (K, V) pairs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("Blade Runner", 8.5)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("Dirty dancing", 5.0)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</a:tbl>
          </a:graphicData>
        </a:graphic>
      </p:graphicFrame>
      <p:graphicFrame>
        <p:nvGraphicFramePr>
          <p:cNvPr id="26" name="Table 6">
            <a:extLst>
              <a:ext uri="{FF2B5EF4-FFF2-40B4-BE49-F238E27FC236}">
                <a16:creationId xmlns:a16="http://schemas.microsoft.com/office/drawing/2014/main" id="{DA0942BA-5459-42FE-B5ED-89313AE25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402142"/>
              </p:ext>
            </p:extLst>
          </p:nvPr>
        </p:nvGraphicFramePr>
        <p:xfrm>
          <a:off x="327893" y="3665736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b="1" i="0" u="none" strike="noStrike" noProof="0" dirty="0">
                          <a:latin typeface="Calibri"/>
                        </a:rPr>
                        <a:t>RDD</a:t>
                      </a:r>
                      <a:r>
                        <a:rPr lang="fr-FR" sz="1600" b="1" i="0" u="none" strike="noStrike" noProof="0" dirty="0"/>
                        <a:t> of (K, V) pairs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("Blade Runner", 5.0)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("Dirty dancing", 5.0)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("Blade Runner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"</a:t>
                      </a:r>
                      <a:r>
                        <a:rPr lang="en-US" sz="1600" dirty="0"/>
                        <a:t>, 3.5)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832D1CA-FCCC-636E-E2FF-61F08779E5EF}"/>
              </a:ext>
            </a:extLst>
          </p:cNvPr>
          <p:cNvSpPr txBox="1"/>
          <p:nvPr/>
        </p:nvSpPr>
        <p:spPr>
          <a:xfrm>
            <a:off x="9326971" y="1972720"/>
            <a:ext cx="732893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2400" b="1" dirty="0"/>
              <a:t>13.5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92707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useful</a:t>
            </a:r>
            <a:r>
              <a:rPr lang="fr-FR" dirty="0"/>
              <a:t> </a:t>
            </a:r>
            <a:r>
              <a:rPr lang="fr-FR" dirty="0" err="1"/>
              <a:t>functions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6A81F7-7B02-4E60-A132-B74DEAC47E71}"/>
              </a:ext>
            </a:extLst>
          </p:cNvPr>
          <p:cNvSpPr txBox="1"/>
          <p:nvPr/>
        </p:nvSpPr>
        <p:spPr>
          <a:xfrm>
            <a:off x="1036948" y="1432874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b="1" dirty="0" err="1"/>
              <a:t>Join</a:t>
            </a:r>
            <a:r>
              <a:rPr lang="fr-FR" b="1" dirty="0"/>
              <a:t> (</a:t>
            </a:r>
            <a:r>
              <a:rPr lang="fr-FR" b="1" dirty="0" err="1"/>
              <a:t>shuffle</a:t>
            </a:r>
            <a:r>
              <a:rPr lang="fr-FR" b="1" dirty="0"/>
              <a:t> ? </a:t>
            </a:r>
            <a:r>
              <a:rPr lang="fr-FR" b="1" dirty="0" err="1"/>
              <a:t>Lazy</a:t>
            </a:r>
            <a:r>
              <a:rPr lang="fr-FR" b="1" dirty="0"/>
              <a:t> ?)</a:t>
            </a:r>
          </a:p>
          <a:p>
            <a:pPr marL="285750" indent="-285750">
              <a:buFontTx/>
              <a:buChar char="-"/>
            </a:pPr>
            <a:r>
              <a:rPr lang="fr-FR" b="1" dirty="0" err="1"/>
              <a:t>Sample</a:t>
            </a:r>
            <a:endParaRPr lang="fr-FR" b="1" dirty="0"/>
          </a:p>
          <a:p>
            <a:pPr marL="285750" indent="-285750">
              <a:buFontTx/>
              <a:buChar char="-"/>
            </a:pPr>
            <a:r>
              <a:rPr lang="fr-FR" b="1" dirty="0" err="1"/>
              <a:t>mappartitions</a:t>
            </a:r>
            <a:endParaRPr lang="fr-FR" b="1" dirty="0"/>
          </a:p>
          <a:p>
            <a:pPr marL="285750" indent="-285750">
              <a:buFontTx/>
              <a:buChar char="-"/>
            </a:pPr>
            <a:r>
              <a:rPr lang="fr-FR" b="1" dirty="0" err="1"/>
              <a:t>zippartitions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675118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EA0F-0285-4189-992D-2C894A4D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298DF-77E4-4902-A54A-296B90ACE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https://spark.apache.org/docs/latest/api/scala/org/apache/spark/api/java/JavaPairRDD.html</a:t>
            </a:r>
          </a:p>
          <a:p>
            <a:r>
              <a:rPr lang="en-US" dirty="0">
                <a:hlinkClick r:id="rId2"/>
              </a:rPr>
              <a:t>https://0x0fff.com/hadoop-mapreduce-comprehensive-description/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1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2A2F-BC20-4193-8F18-3055256C3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Why</a:t>
            </a:r>
            <a:r>
              <a:rPr lang="fr-FR" dirty="0">
                <a:latin typeface="+mn-lt"/>
              </a:rPr>
              <a:t> Spark ?</a:t>
            </a:r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B5AA2-A99E-4BC2-9CE0-A20E18D62DAC}"/>
              </a:ext>
            </a:extLst>
          </p:cNvPr>
          <p:cNvSpPr txBox="1"/>
          <p:nvPr/>
        </p:nvSpPr>
        <p:spPr>
          <a:xfrm>
            <a:off x="1036948" y="1432874"/>
            <a:ext cx="1005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Ease</a:t>
            </a:r>
            <a:r>
              <a:rPr lang="fr-FR" sz="2400" dirty="0"/>
              <a:t> </a:t>
            </a:r>
            <a:r>
              <a:rPr lang="fr-FR" sz="2400" dirty="0" err="1"/>
              <a:t>creation</a:t>
            </a:r>
            <a:r>
              <a:rPr lang="fr-FR" sz="2400" dirty="0"/>
              <a:t> of </a:t>
            </a:r>
            <a:r>
              <a:rPr lang="fr-FR" sz="2400" dirty="0" err="1"/>
              <a:t>complicated</a:t>
            </a:r>
            <a:r>
              <a:rPr lang="fr-FR" sz="2400" dirty="0"/>
              <a:t> data </a:t>
            </a:r>
            <a:r>
              <a:rPr lang="fr-FR" sz="2400" dirty="0" err="1"/>
              <a:t>analysis</a:t>
            </a:r>
            <a:r>
              <a:rPr lang="fr-FR" sz="2400" dirty="0"/>
              <a:t> </a:t>
            </a:r>
            <a:r>
              <a:rPr lang="fr-FR" sz="2400" dirty="0" err="1"/>
              <a:t>task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Support </a:t>
            </a:r>
            <a:r>
              <a:rPr lang="fr-FR" sz="2400" dirty="0" err="1"/>
              <a:t>iterative</a:t>
            </a:r>
            <a:r>
              <a:rPr lang="fr-FR" sz="2400" dirty="0"/>
              <a:t> </a:t>
            </a:r>
            <a:r>
              <a:rPr lang="fr-FR" sz="2400" dirty="0" err="1"/>
              <a:t>algorithms</a:t>
            </a:r>
            <a:r>
              <a:rPr lang="fr-FR" sz="2400" dirty="0"/>
              <a:t>, like gradient </a:t>
            </a:r>
            <a:r>
              <a:rPr lang="fr-FR" sz="2400" dirty="0" err="1"/>
              <a:t>descent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Ease</a:t>
            </a:r>
            <a:r>
              <a:rPr lang="fr-FR" sz="2400" dirty="0"/>
              <a:t> data exploration</a:t>
            </a:r>
          </a:p>
          <a:p>
            <a:pPr marL="285750" indent="-285750">
              <a:buFontTx/>
              <a:buChar char="-"/>
            </a:pPr>
            <a:r>
              <a:rPr lang="fr-FR" sz="2400" dirty="0" err="1"/>
              <a:t>Make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easier</a:t>
            </a:r>
            <a:r>
              <a:rPr lang="fr-FR" sz="2400" dirty="0"/>
              <a:t> to explore data </a:t>
            </a:r>
            <a:r>
              <a:rPr lang="fr-FR" sz="2400" dirty="0" err="1"/>
              <a:t>interactively</a:t>
            </a:r>
            <a:endParaRPr lang="fr-FR" sz="2400" dirty="0"/>
          </a:p>
          <a:p>
            <a:pPr marL="742950" lvl="1" indent="-285750">
              <a:buFontTx/>
              <a:buChar char="-"/>
            </a:pPr>
            <a:r>
              <a:rPr lang="fr-FR" sz="2400" dirty="0" err="1"/>
              <a:t>Developer</a:t>
            </a:r>
            <a:r>
              <a:rPr lang="fr-FR" sz="2400" dirty="0"/>
              <a:t> </a:t>
            </a:r>
            <a:r>
              <a:rPr lang="fr-FR" sz="2400" dirty="0" err="1"/>
              <a:t>friendly</a:t>
            </a:r>
            <a:r>
              <a:rPr lang="fr-FR" sz="2400" dirty="0"/>
              <a:t>, no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create</a:t>
            </a:r>
            <a:r>
              <a:rPr lang="fr-FR" sz="2400" dirty="0"/>
              <a:t> tons of classes and jobs…</a:t>
            </a:r>
          </a:p>
          <a:p>
            <a:pPr marL="742950" lvl="1" indent="-285750">
              <a:buFontTx/>
              <a:buChar char="-"/>
            </a:pPr>
            <a:r>
              <a:rPr lang="fr-FR" sz="2400" dirty="0" err="1"/>
              <a:t>Repl</a:t>
            </a:r>
            <a:r>
              <a:rPr lang="fr-FR" sz="2400" dirty="0"/>
              <a:t> mode</a:t>
            </a:r>
          </a:p>
          <a:p>
            <a:pPr marL="742950" lvl="1" indent="-285750">
              <a:buFontTx/>
              <a:buChar char="-"/>
            </a:pPr>
            <a:r>
              <a:rPr lang="fr-FR" sz="2400" dirty="0"/>
              <a:t>Scala/Python API </a:t>
            </a:r>
            <a:r>
              <a:rPr lang="fr-FR" sz="2400" dirty="0" err="1"/>
              <a:t>similar</a:t>
            </a:r>
            <a:r>
              <a:rPr lang="fr-FR" sz="2400" dirty="0"/>
              <a:t> to </a:t>
            </a:r>
            <a:r>
              <a:rPr lang="fr-FR" sz="2400" dirty="0" err="1"/>
              <a:t>functional</a:t>
            </a:r>
            <a:r>
              <a:rPr lang="fr-FR" sz="2400" dirty="0"/>
              <a:t> </a:t>
            </a:r>
            <a:r>
              <a:rPr lang="fr-FR" sz="2400" dirty="0" err="1"/>
              <a:t>programming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8276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D39D79-09D9-41E5-B4D2-B9DA61B0B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369" y="1335411"/>
            <a:ext cx="8439262" cy="50025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192A2F-BC20-4193-8F18-3055256C3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Main Components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584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2A2F-BC20-4193-8F18-3055256C3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How to run </a:t>
            </a:r>
            <a:r>
              <a:rPr lang="fr-FR" dirty="0" err="1">
                <a:latin typeface="+mn-lt"/>
              </a:rPr>
              <a:t>it</a:t>
            </a:r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B5AA2-A99E-4BC2-9CE0-A20E18D62DAC}"/>
              </a:ext>
            </a:extLst>
          </p:cNvPr>
          <p:cNvSpPr txBox="1"/>
          <p:nvPr/>
        </p:nvSpPr>
        <p:spPr>
          <a:xfrm>
            <a:off x="1036948" y="1432874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Repl</a:t>
            </a:r>
            <a:r>
              <a:rPr lang="fr-FR" dirty="0"/>
              <a:t> : Spark-</a:t>
            </a:r>
            <a:r>
              <a:rPr lang="fr-FR" dirty="0" err="1"/>
              <a:t>shell</a:t>
            </a:r>
            <a:r>
              <a:rPr lang="fr-FR" dirty="0"/>
              <a:t>, notebooks 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 err="1">
                <a:sym typeface="Wingdings" panose="05000000000000000000" pitchFamily="2" charset="2"/>
              </a:rPr>
              <a:t>exploratory</a:t>
            </a:r>
            <a:r>
              <a:rPr lang="fr-FR" dirty="0">
                <a:sym typeface="Wingdings" panose="05000000000000000000" pitchFamily="2" charset="2"/>
              </a:rPr>
              <a:t> mode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Spark-</a:t>
            </a:r>
            <a:r>
              <a:rPr lang="fr-FR" dirty="0" err="1"/>
              <a:t>submit</a:t>
            </a:r>
            <a:r>
              <a:rPr lang="fr-FR" dirty="0"/>
              <a:t>  : runs a script 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 err="1">
                <a:sym typeface="Wingdings" panose="05000000000000000000" pitchFamily="2" charset="2"/>
              </a:rPr>
              <a:t>scheduled</a:t>
            </a:r>
            <a:r>
              <a:rPr lang="fr-FR" dirty="0">
                <a:sym typeface="Wingdings" panose="05000000000000000000" pitchFamily="2" charset="2"/>
              </a:rPr>
              <a:t> job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Api for Java, Scala, Python.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Deploy</a:t>
            </a:r>
            <a:r>
              <a:rPr lang="fr-FR" dirty="0"/>
              <a:t> Mode : client vs cluster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2933C4-3992-42EF-AF90-65C5CE7FB78A}"/>
              </a:ext>
            </a:extLst>
          </p:cNvPr>
          <p:cNvSpPr txBox="1">
            <a:spLocks/>
          </p:cNvSpPr>
          <p:nvPr/>
        </p:nvSpPr>
        <p:spPr>
          <a:xfrm>
            <a:off x="838200" y="34239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latin typeface="+mn-lt"/>
              </a:rPr>
              <a:t>Dependencies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124C2-2876-4DFE-9909-4EE810F61C75}"/>
              </a:ext>
            </a:extLst>
          </p:cNvPr>
          <p:cNvSpPr txBox="1"/>
          <p:nvPr/>
        </p:nvSpPr>
        <p:spPr>
          <a:xfrm>
            <a:off x="1036948" y="4491702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Depends</a:t>
            </a:r>
            <a:r>
              <a:rPr lang="fr-FR" dirty="0"/>
              <a:t> on Hadoop </a:t>
            </a:r>
            <a:r>
              <a:rPr lang="fr-FR" dirty="0" err="1"/>
              <a:t>Libraries</a:t>
            </a:r>
            <a:r>
              <a:rPr lang="fr-FR" dirty="0"/>
              <a:t> (HDFS and </a:t>
            </a:r>
            <a:r>
              <a:rPr lang="fr-FR" dirty="0" err="1"/>
              <a:t>Yarn</a:t>
            </a:r>
            <a:r>
              <a:rPr lang="fr-FR" dirty="0"/>
              <a:t>)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Requires</a:t>
            </a:r>
            <a:r>
              <a:rPr lang="fr-FR" dirty="0"/>
              <a:t> a Java Runtime </a:t>
            </a:r>
            <a:r>
              <a:rPr lang="fr-FR" dirty="0" err="1"/>
              <a:t>Environment</a:t>
            </a:r>
            <a:r>
              <a:rPr lang="fr-FR" dirty="0"/>
              <a:t> (</a:t>
            </a:r>
            <a:r>
              <a:rPr lang="fr-FR" dirty="0" err="1"/>
              <a:t>need</a:t>
            </a:r>
            <a:r>
              <a:rPr lang="fr-FR" dirty="0"/>
              <a:t> Java in </a:t>
            </a:r>
            <a:r>
              <a:rPr lang="fr-FR" dirty="0" err="1"/>
              <a:t>your</a:t>
            </a:r>
            <a:r>
              <a:rPr lang="fr-FR" dirty="0"/>
              <a:t> system </a:t>
            </a:r>
            <a:r>
              <a:rPr lang="fr-FR" dirty="0" err="1"/>
              <a:t>path</a:t>
            </a:r>
            <a:r>
              <a:rPr lang="fr-FR" dirty="0"/>
              <a:t>)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3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2A2F-BC20-4193-8F18-3055256C3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RDD</a:t>
            </a:r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B5AA2-A99E-4BC2-9CE0-A20E18D62DAC}"/>
              </a:ext>
            </a:extLst>
          </p:cNvPr>
          <p:cNvSpPr txBox="1"/>
          <p:nvPr/>
        </p:nvSpPr>
        <p:spPr>
          <a:xfrm>
            <a:off x="1036948" y="1432874"/>
            <a:ext cx="10058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Resilient</a:t>
            </a:r>
            <a:r>
              <a:rPr lang="fr-FR" b="1" dirty="0"/>
              <a:t> Distributed </a:t>
            </a:r>
            <a:r>
              <a:rPr lang="fr-FR" b="1" dirty="0" err="1"/>
              <a:t>Dataset</a:t>
            </a:r>
            <a:endParaRPr lang="fr-FR" b="1" dirty="0"/>
          </a:p>
          <a:p>
            <a:pPr marL="285750" indent="-285750">
              <a:buFontTx/>
              <a:buChar char="-"/>
            </a:pPr>
            <a:r>
              <a:rPr lang="fr-FR" dirty="0"/>
              <a:t>The base building block of </a:t>
            </a:r>
            <a:r>
              <a:rPr lang="fr-FR" dirty="0" err="1"/>
              <a:t>your</a:t>
            </a:r>
            <a:r>
              <a:rPr lang="fr-FR" dirty="0"/>
              <a:t> application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Lazy</a:t>
            </a:r>
            <a:r>
              <a:rPr lang="fr-FR" dirty="0"/>
              <a:t> : </a:t>
            </a:r>
            <a:r>
              <a:rPr lang="fr-FR" dirty="0" err="1"/>
              <a:t>doesn’t</a:t>
            </a:r>
            <a:r>
              <a:rPr lang="fr-FR" dirty="0"/>
              <a:t>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anything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 </a:t>
            </a:r>
            <a:r>
              <a:rPr lang="fr-FR" dirty="0" err="1"/>
              <a:t>so</a:t>
            </a:r>
            <a:r>
              <a:rPr lang="fr-FR" dirty="0"/>
              <a:t>.</a:t>
            </a:r>
          </a:p>
          <a:p>
            <a:pPr marL="285750" indent="-285750">
              <a:buFontTx/>
              <a:buChar char="-"/>
            </a:pPr>
            <a:r>
              <a:rPr lang="fr-FR" dirty="0"/>
              <a:t>Immutable : a transformation </a:t>
            </a:r>
            <a:r>
              <a:rPr lang="fr-FR" dirty="0" err="1"/>
              <a:t>doesn’t</a:t>
            </a:r>
            <a:r>
              <a:rPr lang="fr-FR" dirty="0"/>
              <a:t> change the data set,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returns</a:t>
            </a:r>
            <a:r>
              <a:rPr lang="fr-FR" dirty="0"/>
              <a:t> a new RDD.</a:t>
            </a:r>
          </a:p>
          <a:p>
            <a:pPr marL="285750" indent="-285750">
              <a:buFontTx/>
              <a:buChar char="-"/>
            </a:pPr>
            <a:r>
              <a:rPr lang="en-US" dirty="0"/>
              <a:t>Fault Tolerant : partition can be recomputed in case of failure</a:t>
            </a:r>
          </a:p>
          <a:p>
            <a:endParaRPr lang="fr-FR" dirty="0"/>
          </a:p>
          <a:p>
            <a:r>
              <a:rPr lang="fr-FR" b="1" dirty="0"/>
              <a:t>Graph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Conceptually</a:t>
            </a:r>
            <a:r>
              <a:rPr lang="fr-FR" dirty="0"/>
              <a:t>, an RDD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node</a:t>
            </a:r>
            <a:r>
              <a:rPr lang="fr-FR" dirty="0"/>
              <a:t> of a graph of </a:t>
            </a:r>
            <a:r>
              <a:rPr lang="fr-FR" dirty="0" err="1"/>
              <a:t>functions</a:t>
            </a:r>
            <a:r>
              <a:rPr lang="fr-FR" dirty="0"/>
              <a:t>.</a:t>
            </a:r>
          </a:p>
          <a:p>
            <a:pPr marL="285750" indent="-285750">
              <a:buFontTx/>
              <a:buChar char="-"/>
            </a:pPr>
            <a:r>
              <a:rPr lang="fr-FR" dirty="0"/>
              <a:t>API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pretty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similar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b="1" dirty="0" err="1"/>
              <a:t>Functional</a:t>
            </a:r>
            <a:r>
              <a:rPr lang="fr-FR" b="1" dirty="0"/>
              <a:t> </a:t>
            </a:r>
            <a:r>
              <a:rPr lang="fr-FR" b="1" dirty="0" err="1"/>
              <a:t>Programming</a:t>
            </a:r>
            <a:r>
              <a:rPr lang="fr-FR" b="1" dirty="0"/>
              <a:t>. Forget the for-</a:t>
            </a:r>
            <a:r>
              <a:rPr lang="fr-FR" b="1" dirty="0" err="1"/>
              <a:t>loop</a:t>
            </a:r>
            <a:r>
              <a:rPr lang="fr-FR" b="1" dirty="0"/>
              <a:t>.</a:t>
            </a:r>
          </a:p>
          <a:p>
            <a:pPr marL="285750" indent="-285750">
              <a:buFontTx/>
              <a:buChar char="-"/>
            </a:pPr>
            <a:endParaRPr lang="fr-FR" b="1" dirty="0"/>
          </a:p>
          <a:p>
            <a:r>
              <a:rPr lang="fr-FR" b="1" dirty="0"/>
              <a:t>Inside the RDD: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Knows</a:t>
            </a:r>
            <a:r>
              <a:rPr lang="fr-FR" dirty="0"/>
              <a:t> the partitions </a:t>
            </a:r>
            <a:r>
              <a:rPr lang="fr-FR" dirty="0" err="1"/>
              <a:t>he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-on, how data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partitionned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Knows</a:t>
            </a:r>
            <a:r>
              <a:rPr lang="fr-FR" dirty="0"/>
              <a:t> how to </a:t>
            </a:r>
            <a:r>
              <a:rPr lang="fr-FR" dirty="0" err="1"/>
              <a:t>iterate</a:t>
            </a:r>
            <a:r>
              <a:rPr lang="fr-FR" dirty="0"/>
              <a:t> over </a:t>
            </a:r>
            <a:r>
              <a:rPr lang="fr-FR" dirty="0" err="1"/>
              <a:t>each</a:t>
            </a:r>
            <a:r>
              <a:rPr lang="fr-FR" dirty="0"/>
              <a:t> partition to </a:t>
            </a:r>
            <a:r>
              <a:rPr lang="fr-FR" dirty="0" err="1"/>
              <a:t>yield</a:t>
            </a:r>
            <a:r>
              <a:rPr lang="fr-FR" dirty="0"/>
              <a:t> records</a:t>
            </a:r>
          </a:p>
          <a:p>
            <a:pPr marL="285750" indent="-285750">
              <a:buFontTx/>
              <a:buChar char="-"/>
            </a:pPr>
            <a:r>
              <a:rPr lang="fr-FR" dirty="0"/>
              <a:t>Know </a:t>
            </a:r>
            <a:r>
              <a:rPr lang="fr-FR" dirty="0" err="1"/>
              <a:t>RDD’s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depends</a:t>
            </a:r>
            <a:r>
              <a:rPr lang="fr-FR" dirty="0"/>
              <a:t>-on</a:t>
            </a:r>
          </a:p>
        </p:txBody>
      </p:sp>
    </p:spTree>
    <p:extLst>
      <p:ext uri="{BB962C8B-B14F-4D97-AF65-F5344CB8AC3E}">
        <p14:creationId xmlns:p14="http://schemas.microsoft.com/office/powerpoint/2010/main" val="22673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C0B98D-C445-480F-A5D9-55CE5CAC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782" y="989814"/>
            <a:ext cx="6204253" cy="58021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79" y="233746"/>
            <a:ext cx="10515600" cy="1325563"/>
          </a:xfrm>
        </p:spPr>
        <p:txBody>
          <a:bodyPr/>
          <a:lstStyle/>
          <a:p>
            <a:r>
              <a:rPr lang="fr-FR" dirty="0"/>
              <a:t>RDD as a </a:t>
            </a:r>
            <a:r>
              <a:rPr lang="fr-FR" dirty="0" err="1"/>
              <a:t>Directed</a:t>
            </a:r>
            <a:r>
              <a:rPr lang="fr-FR" dirty="0"/>
              <a:t> </a:t>
            </a:r>
            <a:r>
              <a:rPr lang="fr-FR" dirty="0" err="1"/>
              <a:t>Acyclic</a:t>
            </a:r>
            <a:r>
              <a:rPr lang="fr-FR" dirty="0"/>
              <a:t> Graph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19B027-E8D7-48EF-99E7-E420E2EA920E}"/>
              </a:ext>
            </a:extLst>
          </p:cNvPr>
          <p:cNvSpPr/>
          <p:nvPr/>
        </p:nvSpPr>
        <p:spPr>
          <a:xfrm>
            <a:off x="8716161" y="1988190"/>
            <a:ext cx="1669410" cy="3296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MAP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1039FF-2F4C-4878-B490-42B64B27DF6D}"/>
              </a:ext>
            </a:extLst>
          </p:cNvPr>
          <p:cNvSpPr/>
          <p:nvPr/>
        </p:nvSpPr>
        <p:spPr>
          <a:xfrm>
            <a:off x="8716161" y="5368954"/>
            <a:ext cx="1669410" cy="59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19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67C1-37FB-4666-B026-44EF9895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Jobs, Stages, </a:t>
            </a:r>
            <a:r>
              <a:rPr lang="fr-FR" dirty="0" err="1"/>
              <a:t>Tasks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C42E46-2E83-487F-BF70-A41199D15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73" y="1357460"/>
            <a:ext cx="5245272" cy="50574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84C814-F0AA-47C7-90ED-F42BFA1F93ED}"/>
              </a:ext>
            </a:extLst>
          </p:cNvPr>
          <p:cNvSpPr txBox="1"/>
          <p:nvPr/>
        </p:nvSpPr>
        <p:spPr>
          <a:xfrm>
            <a:off x="4176040" y="6393892"/>
            <a:ext cx="324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Source : high performance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8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RDD API - Actions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73AFED-7574-4502-B5B1-B2BE28D6B693}"/>
              </a:ext>
            </a:extLst>
          </p:cNvPr>
          <p:cNvSpPr/>
          <p:nvPr/>
        </p:nvSpPr>
        <p:spPr>
          <a:xfrm>
            <a:off x="6096000" y="1741022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/>
              <a:t>count()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92BA22-0F53-4B16-BBAD-238ECEFD8784}"/>
              </a:ext>
            </a:extLst>
          </p:cNvPr>
          <p:cNvCxnSpPr>
            <a:cxnSpLocks/>
          </p:cNvCxnSpPr>
          <p:nvPr/>
        </p:nvCxnSpPr>
        <p:spPr>
          <a:xfrm>
            <a:off x="5626217" y="2156583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8D8282-A543-43E0-8A54-C42479213D0D}"/>
              </a:ext>
            </a:extLst>
          </p:cNvPr>
          <p:cNvCxnSpPr>
            <a:cxnSpLocks/>
          </p:cNvCxnSpPr>
          <p:nvPr/>
        </p:nvCxnSpPr>
        <p:spPr>
          <a:xfrm>
            <a:off x="8470085" y="2147888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C2C3C58D-C422-4434-9370-660117429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583363"/>
              </p:ext>
            </p:extLst>
          </p:nvPr>
        </p:nvGraphicFramePr>
        <p:xfrm>
          <a:off x="336282" y="1371359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 dirty="0"/>
                        <a:t>RDD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user":"John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movie":"Blade</a:t>
                      </a:r>
                      <a:r>
                        <a:rPr lang="en-US" sz="1600" dirty="0"/>
                        <a:t> Runner",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user":"Louise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movie":"Dirty</a:t>
                      </a:r>
                      <a:r>
                        <a:rPr lang="en-US" sz="1600" dirty="0"/>
                        <a:t> dancing",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"</a:t>
                      </a:r>
                      <a:r>
                        <a:rPr lang="en-US" sz="1600" dirty="0" err="1"/>
                        <a:t>Sam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"</a:t>
                      </a:r>
                      <a:r>
                        <a:rPr lang="en-US" sz="1600" dirty="0" err="1"/>
                        <a:t>Blade</a:t>
                      </a:r>
                      <a:r>
                        <a:rPr lang="en-US" sz="1600" dirty="0"/>
                        <a:t> Runner", "rating":3.5}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77DFDD5-8056-4687-9281-89986D1D9176}"/>
              </a:ext>
            </a:extLst>
          </p:cNvPr>
          <p:cNvSpPr/>
          <p:nvPr/>
        </p:nvSpPr>
        <p:spPr>
          <a:xfrm>
            <a:off x="6096000" y="3487130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 err="1"/>
              <a:t>take</a:t>
            </a:r>
            <a:r>
              <a:rPr lang="fr-FR" dirty="0"/>
              <a:t>(2)</a:t>
            </a:r>
            <a:endParaRPr lang="en-US" dirty="0">
              <a:cs typeface="Calibri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03DF6A-A48A-4CEE-BC88-F680CFD3BAA9}"/>
              </a:ext>
            </a:extLst>
          </p:cNvPr>
          <p:cNvCxnSpPr>
            <a:cxnSpLocks/>
          </p:cNvCxnSpPr>
          <p:nvPr/>
        </p:nvCxnSpPr>
        <p:spPr>
          <a:xfrm>
            <a:off x="5626217" y="3902691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BF4F46-7481-435C-83B6-9CC3AD15C67E}"/>
              </a:ext>
            </a:extLst>
          </p:cNvPr>
          <p:cNvCxnSpPr>
            <a:cxnSpLocks/>
          </p:cNvCxnSpPr>
          <p:nvPr/>
        </p:nvCxnSpPr>
        <p:spPr>
          <a:xfrm>
            <a:off x="8470085" y="3893996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C6121B09-0C0B-4C85-9A7F-41235AD9F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846452"/>
              </p:ext>
            </p:extLst>
          </p:nvPr>
        </p:nvGraphicFramePr>
        <p:xfrm>
          <a:off x="9167069" y="3414319"/>
          <a:ext cx="158761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617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182770">
                <a:tc>
                  <a:txBody>
                    <a:bodyPr/>
                    <a:lstStyle/>
                    <a:p>
                      <a:r>
                        <a:rPr lang="fr-FR" sz="1600" dirty="0" err="1"/>
                        <a:t>list</a:t>
                      </a:r>
                      <a:endParaRPr lang="en-US" sz="16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user":"John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"</a:t>
                      </a:r>
                      <a:r>
                        <a:rPr lang="en-US" sz="16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user":"Louise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"</a:t>
                      </a:r>
                      <a:r>
                        <a:rPr lang="en-US" sz="16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</a:tbl>
          </a:graphicData>
        </a:graphic>
      </p:graphicFrame>
      <p:graphicFrame>
        <p:nvGraphicFramePr>
          <p:cNvPr id="30" name="Table 6">
            <a:extLst>
              <a:ext uri="{FF2B5EF4-FFF2-40B4-BE49-F238E27FC236}">
                <a16:creationId xmlns:a16="http://schemas.microsoft.com/office/drawing/2014/main" id="{2465E9A7-1FA4-4177-88D3-CA3F1AC37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620535"/>
              </p:ext>
            </p:extLst>
          </p:nvPr>
        </p:nvGraphicFramePr>
        <p:xfrm>
          <a:off x="336282" y="3117467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b="1" i="0" u="none" strike="noStrike" noProof="0" dirty="0">
                          <a:latin typeface="Calibri"/>
                        </a:rPr>
                        <a:t>RDD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user":"John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"</a:t>
                      </a:r>
                      <a:r>
                        <a:rPr lang="en-US" sz="1600" dirty="0"/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user":"Louise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"</a:t>
                      </a:r>
                      <a:r>
                        <a:rPr lang="en-US" sz="16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"</a:t>
                      </a:r>
                      <a:r>
                        <a:rPr lang="en-US" sz="1600" dirty="0" err="1"/>
                        <a:t>Sam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"</a:t>
                      </a:r>
                      <a:r>
                        <a:rPr lang="en-US" sz="16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1990A6B-194D-40AE-9634-39D8603CFA7B}"/>
              </a:ext>
            </a:extLst>
          </p:cNvPr>
          <p:cNvSpPr txBox="1"/>
          <p:nvPr/>
        </p:nvSpPr>
        <p:spPr>
          <a:xfrm>
            <a:off x="9694833" y="19464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3</a:t>
            </a:r>
            <a:endParaRPr lang="en-US" sz="2400" b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5012F8-6E94-41A9-A19B-A808709227DA}"/>
              </a:ext>
            </a:extLst>
          </p:cNvPr>
          <p:cNvSpPr/>
          <p:nvPr/>
        </p:nvSpPr>
        <p:spPr>
          <a:xfrm>
            <a:off x="6096000" y="5247326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 err="1"/>
              <a:t>collect</a:t>
            </a:r>
            <a:r>
              <a:rPr lang="fr-FR" dirty="0"/>
              <a:t>()</a:t>
            </a:r>
            <a:endParaRPr lang="en-US" dirty="0">
              <a:cs typeface="Calibri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1AD357-C663-4E55-B83D-72A075BB0A59}"/>
              </a:ext>
            </a:extLst>
          </p:cNvPr>
          <p:cNvCxnSpPr>
            <a:cxnSpLocks/>
          </p:cNvCxnSpPr>
          <p:nvPr/>
        </p:nvCxnSpPr>
        <p:spPr>
          <a:xfrm>
            <a:off x="5626217" y="5662887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A0CF7B-3C65-4E8C-B7CF-8A134916704B}"/>
              </a:ext>
            </a:extLst>
          </p:cNvPr>
          <p:cNvCxnSpPr>
            <a:cxnSpLocks/>
          </p:cNvCxnSpPr>
          <p:nvPr/>
        </p:nvCxnSpPr>
        <p:spPr>
          <a:xfrm>
            <a:off x="8470085" y="5654192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6">
            <a:extLst>
              <a:ext uri="{FF2B5EF4-FFF2-40B4-BE49-F238E27FC236}">
                <a16:creationId xmlns:a16="http://schemas.microsoft.com/office/drawing/2014/main" id="{11569510-7DA2-461E-B7C6-175C7FA4E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900450"/>
              </p:ext>
            </p:extLst>
          </p:nvPr>
        </p:nvGraphicFramePr>
        <p:xfrm>
          <a:off x="336282" y="4877663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b="1" i="0" u="none" strike="noStrike" noProof="0" dirty="0">
                          <a:latin typeface="Calibri"/>
                        </a:rPr>
                        <a:t>RDD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user":"John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"</a:t>
                      </a:r>
                      <a:r>
                        <a:rPr lang="en-US" sz="16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"</a:t>
                      </a:r>
                      <a:r>
                        <a:rPr lang="en-US" sz="1600" dirty="0" err="1"/>
                        <a:t>Sam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"</a:t>
                      </a:r>
                      <a:r>
                        <a:rPr lang="en-US" sz="16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graphicFrame>
        <p:nvGraphicFramePr>
          <p:cNvPr id="37" name="Table 6">
            <a:extLst>
              <a:ext uri="{FF2B5EF4-FFF2-40B4-BE49-F238E27FC236}">
                <a16:creationId xmlns:a16="http://schemas.microsoft.com/office/drawing/2014/main" id="{1F66F4C0-F985-4BDD-8A84-D0E76ABFA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230028"/>
              </p:ext>
            </p:extLst>
          </p:nvPr>
        </p:nvGraphicFramePr>
        <p:xfrm>
          <a:off x="9170275" y="4948620"/>
          <a:ext cx="1658900" cy="1409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900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03528">
                <a:tc>
                  <a:txBody>
                    <a:bodyPr/>
                    <a:lstStyle/>
                    <a:p>
                      <a:r>
                        <a:rPr lang="fr-FR" sz="1600" dirty="0" err="1"/>
                        <a:t>list</a:t>
                      </a:r>
                      <a:endParaRPr lang="en-US" sz="16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306681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user":"John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"</a:t>
                      </a:r>
                      <a:r>
                        <a:rPr lang="en-US" sz="16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306681">
                <a:tc>
                  <a:txBody>
                    <a:bodyPr/>
                    <a:lstStyle/>
                    <a:p>
                      <a:r>
                        <a:rPr lang="en-US" sz="16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3066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"</a:t>
                      </a:r>
                      <a:r>
                        <a:rPr lang="en-US" sz="1600" dirty="0" err="1"/>
                        <a:t>Sam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"</a:t>
                      </a:r>
                      <a:r>
                        <a:rPr lang="en-US" sz="16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09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73AFED-7574-4502-B5B1-B2BE28D6B693}"/>
              </a:ext>
            </a:extLst>
          </p:cNvPr>
          <p:cNvSpPr/>
          <p:nvPr/>
        </p:nvSpPr>
        <p:spPr>
          <a:xfrm>
            <a:off x="6096000" y="1741022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dirty="0" err="1"/>
              <a:t>map</a:t>
            </a:r>
            <a:r>
              <a:rPr lang="fr-FR" b="1" dirty="0"/>
              <a:t>(</a:t>
            </a:r>
            <a:r>
              <a:rPr lang="fr-FR" b="1" dirty="0">
                <a:ea typeface="+mn-lt"/>
                <a:cs typeface="+mn-lt"/>
              </a:rPr>
              <a:t>lambda </a:t>
            </a:r>
            <a:r>
              <a:rPr lang="fr-FR" b="1" dirty="0"/>
              <a:t>x: </a:t>
            </a:r>
            <a:endParaRPr lang="en-US" b="1">
              <a:cs typeface="Calibri"/>
            </a:endParaRPr>
          </a:p>
          <a:p>
            <a:pPr algn="ctr"/>
            <a:r>
              <a:rPr lang="fr-FR" b="1" dirty="0"/>
              <a:t>x</a:t>
            </a:r>
            <a:r>
              <a:rPr lang="fr-FR" b="1" dirty="0">
                <a:sym typeface="Wingdings" panose="05000000000000000000" pitchFamily="2" charset="2"/>
              </a:rPr>
              <a:t>['</a:t>
            </a:r>
            <a:r>
              <a:rPr lang="fr-FR" b="1" dirty="0" err="1">
                <a:sym typeface="Wingdings" panose="05000000000000000000" pitchFamily="2" charset="2"/>
              </a:rPr>
              <a:t>movie</a:t>
            </a:r>
            <a:r>
              <a:rPr lang="fr-FR" b="1" dirty="0">
                <a:sym typeface="Wingdings" panose="05000000000000000000" pitchFamily="2" charset="2"/>
              </a:rPr>
              <a:t>'])</a:t>
            </a:r>
            <a:endParaRPr lang="en-US" b="1" dirty="0">
              <a:cs typeface="Calibri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92BA22-0F53-4B16-BBAD-238ECEFD8784}"/>
              </a:ext>
            </a:extLst>
          </p:cNvPr>
          <p:cNvCxnSpPr>
            <a:cxnSpLocks/>
          </p:cNvCxnSpPr>
          <p:nvPr/>
        </p:nvCxnSpPr>
        <p:spPr>
          <a:xfrm>
            <a:off x="5626217" y="2156583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8D8282-A543-43E0-8A54-C42479213D0D}"/>
              </a:ext>
            </a:extLst>
          </p:cNvPr>
          <p:cNvCxnSpPr>
            <a:cxnSpLocks/>
          </p:cNvCxnSpPr>
          <p:nvPr/>
        </p:nvCxnSpPr>
        <p:spPr>
          <a:xfrm>
            <a:off x="8470085" y="2147888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6">
            <a:extLst>
              <a:ext uri="{FF2B5EF4-FFF2-40B4-BE49-F238E27FC236}">
                <a16:creationId xmlns:a16="http://schemas.microsoft.com/office/drawing/2014/main" id="{7E32E247-CDE4-408B-9A0E-98DA9FCC0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56653"/>
              </p:ext>
            </p:extLst>
          </p:nvPr>
        </p:nvGraphicFramePr>
        <p:xfrm>
          <a:off x="9167069" y="1377072"/>
          <a:ext cx="1733077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077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b="1" i="0" u="none" strike="noStrike" noProof="0" dirty="0">
                          <a:latin typeface="Calibri"/>
                        </a:rPr>
                        <a:t>RDD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 dirty="0"/>
                        <a:t>"Blade Runner"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 dirty="0"/>
                        <a:t>"Dirty Dancing"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"Blade Runner"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C2C3C58D-C422-4434-9370-660117429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55838"/>
              </p:ext>
            </p:extLst>
          </p:nvPr>
        </p:nvGraphicFramePr>
        <p:xfrm>
          <a:off x="336282" y="1371359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b="1" i="0" u="none" strike="noStrike" noProof="0" dirty="0">
                          <a:latin typeface="Calibri"/>
                        </a:rPr>
                        <a:t>RDD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user":"John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movie":"Blade</a:t>
                      </a:r>
                      <a:r>
                        <a:rPr lang="en-US" sz="1600" dirty="0"/>
                        <a:t> Runner",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user":"Louise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movie":"Dirty</a:t>
                      </a:r>
                      <a:r>
                        <a:rPr lang="en-US" sz="1600" dirty="0"/>
                        <a:t> dancing",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user":“Sam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movie":“Blade</a:t>
                      </a:r>
                      <a:r>
                        <a:rPr lang="en-US" sz="1600" dirty="0"/>
                        <a:t> Runner", "rating":3.5}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77DFDD5-8056-4687-9281-89986D1D9176}"/>
              </a:ext>
            </a:extLst>
          </p:cNvPr>
          <p:cNvSpPr/>
          <p:nvPr/>
        </p:nvSpPr>
        <p:spPr>
          <a:xfrm>
            <a:off x="6096000" y="3487130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dirty="0" err="1"/>
              <a:t>keyBy</a:t>
            </a:r>
            <a:r>
              <a:rPr lang="fr-FR" b="1" dirty="0"/>
              <a:t>(</a:t>
            </a:r>
            <a:r>
              <a:rPr lang="fr-FR" b="1" dirty="0">
                <a:ea typeface="+mn-lt"/>
                <a:cs typeface="+mn-lt"/>
              </a:rPr>
              <a:t>lambda </a:t>
            </a:r>
            <a:r>
              <a:rPr lang="fr-FR" b="1" dirty="0"/>
              <a:t>x:</a:t>
            </a:r>
            <a:r>
              <a:rPr lang="fr-FR" b="1" dirty="0">
                <a:sym typeface="Wingdings" panose="05000000000000000000" pitchFamily="2" charset="2"/>
              </a:rPr>
              <a:t> </a:t>
            </a:r>
            <a:endParaRPr lang="en-US" b="1" dirty="0">
              <a:sym typeface="Wingdings" panose="05000000000000000000" pitchFamily="2" charset="2"/>
            </a:endParaRPr>
          </a:p>
          <a:p>
            <a:pPr algn="ctr"/>
            <a:r>
              <a:rPr lang="fr-FR" b="1" dirty="0">
                <a:sym typeface="Wingdings" panose="05000000000000000000" pitchFamily="2" charset="2"/>
              </a:rPr>
              <a:t>x['user'])</a:t>
            </a:r>
            <a:endParaRPr lang="en-US" b="1" dirty="0">
              <a:cs typeface="Calibri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03DF6A-A48A-4CEE-BC88-F680CFD3BAA9}"/>
              </a:ext>
            </a:extLst>
          </p:cNvPr>
          <p:cNvCxnSpPr>
            <a:cxnSpLocks/>
          </p:cNvCxnSpPr>
          <p:nvPr/>
        </p:nvCxnSpPr>
        <p:spPr>
          <a:xfrm>
            <a:off x="5626217" y="3902691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BF4F46-7481-435C-83B6-9CC3AD15C67E}"/>
              </a:ext>
            </a:extLst>
          </p:cNvPr>
          <p:cNvCxnSpPr>
            <a:cxnSpLocks/>
          </p:cNvCxnSpPr>
          <p:nvPr/>
        </p:nvCxnSpPr>
        <p:spPr>
          <a:xfrm>
            <a:off x="8470085" y="3893996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C6121B09-0C0B-4C85-9A7F-41235AD9F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46547"/>
              </p:ext>
            </p:extLst>
          </p:nvPr>
        </p:nvGraphicFramePr>
        <p:xfrm>
          <a:off x="9167069" y="3123180"/>
          <a:ext cx="2013370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370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b="1" i="0" u="none" strike="noStrike" noProof="0" dirty="0">
                          <a:latin typeface="Calibri"/>
                        </a:rPr>
                        <a:t>RDD </a:t>
                      </a:r>
                      <a:r>
                        <a:rPr lang="fr-FR" sz="1600" b="1" i="0" u="none" strike="noStrike" noProof="0" dirty="0"/>
                        <a:t>of (K, V) pairs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 dirty="0"/>
                        <a:t>(</a:t>
                      </a:r>
                      <a:r>
                        <a:rPr lang="en-US" sz="1600" dirty="0"/>
                        <a:t>"John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"</a:t>
                      </a:r>
                      <a:r>
                        <a:rPr lang="en-US" sz="1600" dirty="0"/>
                        <a:t>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 dirty="0"/>
                        <a:t>(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"</a:t>
                      </a:r>
                      <a:r>
                        <a:rPr lang="en-US" sz="1600" dirty="0"/>
                        <a:t>Louise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"</a:t>
                      </a:r>
                      <a:r>
                        <a:rPr lang="en-US" sz="1600" dirty="0"/>
                        <a:t>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 dirty="0"/>
                        <a:t>(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"</a:t>
                      </a:r>
                      <a:r>
                        <a:rPr lang="en-US" sz="1600" dirty="0"/>
                        <a:t>Sam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"</a:t>
                      </a:r>
                      <a:r>
                        <a:rPr lang="en-US" sz="1600" dirty="0"/>
                        <a:t>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graphicFrame>
        <p:nvGraphicFramePr>
          <p:cNvPr id="30" name="Table 6">
            <a:extLst>
              <a:ext uri="{FF2B5EF4-FFF2-40B4-BE49-F238E27FC236}">
                <a16:creationId xmlns:a16="http://schemas.microsoft.com/office/drawing/2014/main" id="{2465E9A7-1FA4-4177-88D3-CA3F1AC37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043729"/>
              </p:ext>
            </p:extLst>
          </p:nvPr>
        </p:nvGraphicFramePr>
        <p:xfrm>
          <a:off x="336282" y="3117467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b="1" i="0" u="none" strike="noStrike" noProof="0" dirty="0">
                          <a:latin typeface="Calibri"/>
                        </a:rPr>
                        <a:t>RDD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user":"John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movie":"Blade</a:t>
                      </a:r>
                      <a:r>
                        <a:rPr lang="en-US" sz="1600" dirty="0"/>
                        <a:t> Runner",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user":"Louise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movie":"Dirty</a:t>
                      </a:r>
                      <a:r>
                        <a:rPr lang="en-US" sz="1600" dirty="0"/>
                        <a:t> dancing",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"</a:t>
                      </a:r>
                      <a:r>
                        <a:rPr lang="en-US" sz="1600" dirty="0" err="1"/>
                        <a:t>Sam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</a:t>
                      </a:r>
                      <a:r>
                        <a:rPr lang="en-US" sz="1600" b="0" i="0" u="none" strike="noStrike" noProof="0" dirty="0" err="1">
                          <a:latin typeface="Calibri"/>
                        </a:rPr>
                        <a:t>"</a:t>
                      </a:r>
                      <a:r>
                        <a:rPr lang="en-US" sz="1600" dirty="0" err="1"/>
                        <a:t>Blade</a:t>
                      </a:r>
                      <a:r>
                        <a:rPr lang="en-US" sz="1600" dirty="0"/>
                        <a:t> Runner", "rating":3.5}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8E491A7-C6FA-4C05-9E32-9858673245D7}"/>
              </a:ext>
            </a:extLst>
          </p:cNvPr>
          <p:cNvSpPr/>
          <p:nvPr/>
        </p:nvSpPr>
        <p:spPr>
          <a:xfrm>
            <a:off x="6096000" y="5269892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dirty="0" err="1"/>
              <a:t>mapValues</a:t>
            </a:r>
            <a:r>
              <a:rPr lang="fr-FR" b="1" dirty="0"/>
              <a:t>(</a:t>
            </a:r>
            <a:r>
              <a:rPr lang="fr-FR" b="1" dirty="0">
                <a:ea typeface="+mn-lt"/>
                <a:cs typeface="+mn-lt"/>
              </a:rPr>
              <a:t>lambda </a:t>
            </a:r>
            <a:r>
              <a:rPr lang="fr-FR" b="1" dirty="0"/>
              <a:t>x:</a:t>
            </a:r>
            <a:endParaRPr lang="en-US" b="1" dirty="0">
              <a:sym typeface="Wingdings" panose="05000000000000000000" pitchFamily="2" charset="2"/>
            </a:endParaRPr>
          </a:p>
          <a:p>
            <a:pPr algn="ctr"/>
            <a:r>
              <a:rPr lang="fr-FR" b="1" dirty="0" err="1">
                <a:sym typeface="Wingdings" panose="05000000000000000000" pitchFamily="2" charset="2"/>
              </a:rPr>
              <a:t>len</a:t>
            </a:r>
            <a:r>
              <a:rPr lang="fr-FR" b="1" dirty="0">
                <a:sym typeface="Wingdings" panose="05000000000000000000" pitchFamily="2" charset="2"/>
              </a:rPr>
              <a:t>(x[1]))</a:t>
            </a:r>
            <a:endParaRPr lang="en-US" b="1" dirty="0">
              <a:cs typeface="Calibri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B16305-C2C1-433E-936C-A9FBFC0C4E26}"/>
              </a:ext>
            </a:extLst>
          </p:cNvPr>
          <p:cNvCxnSpPr>
            <a:cxnSpLocks/>
          </p:cNvCxnSpPr>
          <p:nvPr/>
        </p:nvCxnSpPr>
        <p:spPr>
          <a:xfrm>
            <a:off x="5626217" y="5685453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1AA306-AE5E-40A5-B1AB-DAB7D784B2D3}"/>
              </a:ext>
            </a:extLst>
          </p:cNvPr>
          <p:cNvCxnSpPr>
            <a:cxnSpLocks/>
          </p:cNvCxnSpPr>
          <p:nvPr/>
        </p:nvCxnSpPr>
        <p:spPr>
          <a:xfrm>
            <a:off x="8470085" y="5676758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6">
            <a:extLst>
              <a:ext uri="{FF2B5EF4-FFF2-40B4-BE49-F238E27FC236}">
                <a16:creationId xmlns:a16="http://schemas.microsoft.com/office/drawing/2014/main" id="{19444DB7-4BF2-436A-83B3-F2AAFF8DA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594632"/>
              </p:ext>
            </p:extLst>
          </p:nvPr>
        </p:nvGraphicFramePr>
        <p:xfrm>
          <a:off x="9167069" y="4905942"/>
          <a:ext cx="2013370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370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b="1" i="0" u="none" strike="noStrike" noProof="0" dirty="0">
                          <a:latin typeface="Calibri"/>
                        </a:rPr>
                        <a:t>RDD </a:t>
                      </a:r>
                      <a:r>
                        <a:rPr lang="fr-FR" sz="1600" b="1" i="0" u="none" strike="noStrike" noProof="0" dirty="0"/>
                        <a:t> of (K, V) pairs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 dirty="0"/>
                        <a:t>(</a:t>
                      </a:r>
                      <a:r>
                        <a:rPr lang="en-US" sz="1600" dirty="0"/>
                        <a:t>"John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"</a:t>
                      </a:r>
                      <a:r>
                        <a:rPr lang="en-US" sz="1600" dirty="0"/>
                        <a:t>, 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 dirty="0"/>
                        <a:t>(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"</a:t>
                      </a:r>
                      <a:r>
                        <a:rPr lang="en-US" sz="1600" dirty="0"/>
                        <a:t>Louise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"</a:t>
                      </a:r>
                      <a:r>
                        <a:rPr lang="en-US" sz="1600" dirty="0"/>
                        <a:t>, 13)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 dirty="0"/>
                        <a:t>(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"</a:t>
                      </a:r>
                      <a:r>
                        <a:rPr lang="en-US" sz="1600" dirty="0"/>
                        <a:t>Sam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"</a:t>
                      </a:r>
                      <a:r>
                        <a:rPr lang="en-US" sz="1600" dirty="0"/>
                        <a:t>, 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graphicFrame>
        <p:nvGraphicFramePr>
          <p:cNvPr id="35" name="Table 6">
            <a:extLst>
              <a:ext uri="{FF2B5EF4-FFF2-40B4-BE49-F238E27FC236}">
                <a16:creationId xmlns:a16="http://schemas.microsoft.com/office/drawing/2014/main" id="{12F8C1AD-5936-45A4-A2DF-A52B679F3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348548"/>
              </p:ext>
            </p:extLst>
          </p:nvPr>
        </p:nvGraphicFramePr>
        <p:xfrm>
          <a:off x="336282" y="4900229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b="1" i="0" u="none" strike="noStrike" noProof="0" dirty="0">
                          <a:latin typeface="Calibri"/>
                        </a:rPr>
                        <a:t>RDD </a:t>
                      </a:r>
                      <a:r>
                        <a:rPr lang="fr-FR" sz="1600" b="1" i="0" u="none" strike="noStrike" noProof="0" dirty="0"/>
                        <a:t>of (K, V) pairs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("John", "Blade Runner")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("Louise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"</a:t>
                      </a:r>
                      <a:r>
                        <a:rPr lang="en-US" sz="1600" dirty="0"/>
                        <a:t>, "Dirty dancing")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dirty="0"/>
                        <a:t>(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"</a:t>
                      </a:r>
                      <a:r>
                        <a:rPr lang="en-US" sz="1600" dirty="0"/>
                        <a:t>Sam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",</a:t>
                      </a:r>
                      <a:r>
                        <a:rPr lang="en-US" sz="1600" dirty="0"/>
                        <a:t> 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"</a:t>
                      </a:r>
                      <a:r>
                        <a:rPr lang="en-US" sz="1600" dirty="0"/>
                        <a:t>Blade Runner")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7F20ABE9-AD04-FAC3-35CC-8A9633386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>
                <a:ea typeface="+mj-lt"/>
                <a:cs typeface="+mj-lt"/>
              </a:rPr>
              <a:t>RDD API -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3771985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920</Words>
  <Application>Microsoft Office PowerPoint</Application>
  <PresentationFormat>Widescreen</PresentationFormat>
  <Paragraphs>145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Systems, paradigms and algorithms for Big Data TD 1</vt:lpstr>
      <vt:lpstr>Why Spark ?</vt:lpstr>
      <vt:lpstr>Main Components</vt:lpstr>
      <vt:lpstr>How to run it</vt:lpstr>
      <vt:lpstr>RDD</vt:lpstr>
      <vt:lpstr>RDD as a Directed Acyclic Graph</vt:lpstr>
      <vt:lpstr>Jobs, Stages, Tasks</vt:lpstr>
      <vt:lpstr>RDD API - Actions</vt:lpstr>
      <vt:lpstr>RDD API - Transformations</vt:lpstr>
      <vt:lpstr>RDD API - Transformations</vt:lpstr>
      <vt:lpstr>RDD API – Actions</vt:lpstr>
      <vt:lpstr>Other useful functions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Diebold</dc:creator>
  <cp:lastModifiedBy>David Diebold</cp:lastModifiedBy>
  <cp:revision>178</cp:revision>
  <dcterms:created xsi:type="dcterms:W3CDTF">2020-10-05T13:23:14Z</dcterms:created>
  <dcterms:modified xsi:type="dcterms:W3CDTF">2022-12-14T12:20:14Z</dcterms:modified>
</cp:coreProperties>
</file>