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9" r:id="rId3"/>
    <p:sldId id="297" r:id="rId4"/>
    <p:sldId id="298" r:id="rId5"/>
    <p:sldId id="260" r:id="rId6"/>
    <p:sldId id="289" r:id="rId7"/>
    <p:sldId id="290" r:id="rId8"/>
    <p:sldId id="291" r:id="rId9"/>
    <p:sldId id="258" r:id="rId10"/>
    <p:sldId id="292" r:id="rId11"/>
    <p:sldId id="293" r:id="rId12"/>
    <p:sldId id="295" r:id="rId13"/>
    <p:sldId id="296" r:id="rId14"/>
    <p:sldId id="294" r:id="rId15"/>
    <p:sldId id="300" r:id="rId16"/>
    <p:sldId id="304" r:id="rId17"/>
    <p:sldId id="301" r:id="rId18"/>
    <p:sldId id="302" r:id="rId19"/>
    <p:sldId id="303" r:id="rId20"/>
    <p:sldId id="307" r:id="rId21"/>
    <p:sldId id="305" r:id="rId22"/>
    <p:sldId id="306" r:id="rId23"/>
    <p:sldId id="308" r:id="rId24"/>
    <p:sldId id="309" r:id="rId25"/>
    <p:sldId id="310" r:id="rId26"/>
    <p:sldId id="311" r:id="rId27"/>
    <p:sldId id="312" r:id="rId2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-594" y="10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2343150"/>
            <a:ext cx="6172200" cy="142077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3752492"/>
            <a:ext cx="6172200" cy="10287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50371" y="832948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469" y="3088246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4341114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3371850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676400" cy="4388644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7467600" cy="365531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171700"/>
            <a:ext cx="6172200" cy="1540193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3757613"/>
            <a:ext cx="6172200" cy="10287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8049006" y="830199"/>
            <a:ext cx="17145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534656" y="3086100"/>
            <a:ext cx="27432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51435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51435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51435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51435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51435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51435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51435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2571750"/>
            <a:ext cx="1295400" cy="97155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3650064"/>
            <a:ext cx="641424" cy="481068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4125474"/>
            <a:ext cx="137160" cy="10287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4343400"/>
            <a:ext cx="274320" cy="20574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3359916"/>
            <a:ext cx="365760" cy="27432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3696527"/>
            <a:ext cx="609600" cy="388143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200150"/>
            <a:ext cx="3657600" cy="3429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7543800" cy="85725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1771650"/>
            <a:ext cx="3657600" cy="291465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177290"/>
            <a:ext cx="3657600" cy="4937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60520" y="2343150"/>
            <a:ext cx="473202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05740"/>
            <a:ext cx="1527048" cy="373761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05740"/>
            <a:ext cx="5638800" cy="4745736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4138803" y="2343150"/>
            <a:ext cx="473202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51435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198596"/>
            <a:ext cx="1524000" cy="3717036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51435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CuadroTexto"/>
          <p:cNvSpPr txBox="1"/>
          <p:nvPr userDrawn="1"/>
        </p:nvSpPr>
        <p:spPr>
          <a:xfrm rot="20381944">
            <a:off x="1255397" y="2221358"/>
            <a:ext cx="640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>
                <a:solidFill>
                  <a:schemeClr val="bg1">
                    <a:lumMod val="85000"/>
                  </a:schemeClr>
                </a:solidFill>
              </a:rPr>
              <a:t>Antonio Martín Sierra</a:t>
            </a:r>
            <a:endParaRPr lang="es-ES" sz="4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51435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7467600" cy="85725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780" y="1005576"/>
            <a:ext cx="7467600" cy="365531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840980" y="763382"/>
            <a:ext cx="150876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7390236" y="2757210"/>
            <a:ext cx="24003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51435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51435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51435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51435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4286250"/>
            <a:ext cx="548640" cy="41148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4300538"/>
            <a:ext cx="609600" cy="390906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1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smtClean="0"/>
              <a:t>Programación con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Consumir promesas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utilizar una promesa desde otra parte de la aplicación, se llaman a los métodos </a:t>
            </a:r>
            <a:r>
              <a:rPr lang="es-ES" sz="2000" b="1" i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when</a:t>
            </a:r>
            <a:r>
              <a:rPr lang="es-ES" sz="2000" b="1" i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() 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</a:t>
            </a:r>
            <a:r>
              <a:rPr lang="es-ES" sz="2000" b="1" i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catch() 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del objeto, con las funciones a ejecutar en cada situación: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7624" y="1923678"/>
            <a:ext cx="619268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nsolas" pitchFamily="49" charset="0"/>
              </a:rPr>
              <a:t>myPromise</a:t>
            </a:r>
            <a:endParaRPr lang="en-U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.when((data)=&gt;console.log(`</a:t>
            </a:r>
            <a:r>
              <a:rPr lang="en-US" sz="1400" dirty="0" err="1" smtClean="0">
                <a:latin typeface="Consolas" pitchFamily="49" charset="0"/>
              </a:rPr>
              <a:t>Enhorabuena</a:t>
            </a:r>
            <a:r>
              <a:rPr lang="en-US" sz="1400" dirty="0" smtClean="0">
                <a:latin typeface="Consolas" pitchFamily="49" charset="0"/>
              </a:rPr>
              <a:t>, ${data}`))</a:t>
            </a:r>
            <a:endParaRPr lang="es-ES" sz="1400" dirty="0" smtClean="0">
              <a:latin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</a:rPr>
              <a:t>    .catch((err)=&gt;console.log(`Lo </a:t>
            </a:r>
            <a:r>
              <a:rPr lang="en-US" sz="1400" dirty="0" err="1" smtClean="0">
                <a:latin typeface="Consolas" pitchFamily="49" charset="0"/>
              </a:rPr>
              <a:t>siento</a:t>
            </a:r>
            <a:r>
              <a:rPr lang="en-US" sz="1400" dirty="0" smtClean="0">
                <a:latin typeface="Consolas" pitchFamily="49" charset="0"/>
              </a:rPr>
              <a:t>, ${err}`));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Paso de parámetros a promesas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promesa puede recibir parámetros para ser procesados de cara a enviar la posible respuesta a la aplicación consumidora.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ello, la promesa debe ser encerrada en otra función que es la que recibe los parámetros: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03648" y="2526355"/>
            <a:ext cx="5184576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Consolas" pitchFamily="49" charset="0"/>
              </a:rPr>
              <a:t>function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myPromise</a:t>
            </a:r>
            <a:r>
              <a:rPr lang="es-ES" sz="1200" dirty="0" smtClean="0">
                <a:latin typeface="Consolas" pitchFamily="49" charset="0"/>
              </a:rPr>
              <a:t>(data)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new </a:t>
            </a:r>
            <a:r>
              <a:rPr lang="es-ES" sz="1200" dirty="0" err="1" smtClean="0">
                <a:latin typeface="Consolas" pitchFamily="49" charset="0"/>
              </a:rPr>
              <a:t>Promise</a:t>
            </a:r>
            <a:r>
              <a:rPr lang="es-ES" sz="1200" dirty="0" smtClean="0">
                <a:latin typeface="Consolas" pitchFamily="49" charset="0"/>
              </a:rPr>
              <a:t>((</a:t>
            </a:r>
            <a:r>
              <a:rPr lang="es-ES" sz="1200" dirty="0" err="1" smtClean="0">
                <a:latin typeface="Consolas" pitchFamily="49" charset="0"/>
              </a:rPr>
              <a:t>resolve</a:t>
            </a:r>
            <a:r>
              <a:rPr lang="es-ES" sz="1200" dirty="0" smtClean="0">
                <a:latin typeface="Consolas" pitchFamily="49" charset="0"/>
              </a:rPr>
              <a:t>, </a:t>
            </a:r>
            <a:r>
              <a:rPr lang="es-ES" sz="1200" dirty="0" err="1" smtClean="0">
                <a:latin typeface="Consolas" pitchFamily="49" charset="0"/>
              </a:rPr>
              <a:t>reject</a:t>
            </a:r>
            <a:r>
              <a:rPr lang="es-ES" sz="1200" dirty="0" smtClean="0">
                <a:latin typeface="Consolas" pitchFamily="49" charset="0"/>
              </a:rPr>
              <a:t>) =&gt;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    </a:t>
            </a:r>
            <a:r>
              <a:rPr lang="es-ES" sz="1200" dirty="0" err="1" smtClean="0">
                <a:latin typeface="Consolas" pitchFamily="49" charset="0"/>
              </a:rPr>
              <a:t>if</a:t>
            </a:r>
            <a:r>
              <a:rPr lang="es-ES" sz="1200" dirty="0" smtClean="0">
                <a:latin typeface="Consolas" pitchFamily="49" charset="0"/>
              </a:rPr>
              <a:t> (data)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        </a:t>
            </a:r>
            <a:r>
              <a:rPr lang="es-ES" sz="1200" dirty="0" err="1" smtClean="0">
                <a:latin typeface="Consolas" pitchFamily="49" charset="0"/>
              </a:rPr>
              <a:t>resolve</a:t>
            </a:r>
            <a:r>
              <a:rPr lang="es-ES" sz="1200" dirty="0" smtClean="0">
                <a:latin typeface="Consolas" pitchFamily="49" charset="0"/>
              </a:rPr>
              <a:t>(`Hola, ${data} `); 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    } </a:t>
            </a:r>
            <a:r>
              <a:rPr lang="es-ES" sz="1200" dirty="0" err="1" smtClean="0">
                <a:latin typeface="Consolas" pitchFamily="49" charset="0"/>
              </a:rPr>
              <a:t>else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        </a:t>
            </a:r>
            <a:r>
              <a:rPr lang="es-ES" sz="1200" dirty="0" err="1" smtClean="0">
                <a:latin typeface="Consolas" pitchFamily="49" charset="0"/>
              </a:rPr>
              <a:t>reject</a:t>
            </a:r>
            <a:r>
              <a:rPr lang="es-ES" sz="1200" dirty="0" smtClean="0">
                <a:latin typeface="Consolas" pitchFamily="49" charset="0"/>
              </a:rPr>
              <a:t>("No se ha recibido el dato");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    }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});</a:t>
            </a:r>
          </a:p>
          <a:p>
            <a:r>
              <a:rPr lang="es-ES" sz="1200" dirty="0" smtClean="0">
                <a:latin typeface="Consolas" pitchFamily="49" charset="0"/>
              </a:rPr>
              <a:t>        }</a:t>
            </a:r>
            <a:endParaRPr lang="es-ES" sz="12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4398563"/>
            <a:ext cx="51845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Consolas" pitchFamily="49" charset="0"/>
              </a:rPr>
              <a:t>myPromise</a:t>
            </a:r>
            <a:r>
              <a:rPr lang="es-ES" sz="1200" dirty="0" smtClean="0">
                <a:latin typeface="Consolas" pitchFamily="49" charset="0"/>
              </a:rPr>
              <a:t>("profe")</a:t>
            </a:r>
          </a:p>
          <a:p>
            <a:r>
              <a:rPr lang="es-ES" sz="1200" dirty="0" smtClean="0">
                <a:latin typeface="Consolas" pitchFamily="49" charset="0"/>
              </a:rPr>
              <a:t>        .</a:t>
            </a:r>
            <a:r>
              <a:rPr lang="es-ES" sz="1200" dirty="0" err="1" smtClean="0">
                <a:latin typeface="Consolas" pitchFamily="49" charset="0"/>
              </a:rPr>
              <a:t>then</a:t>
            </a:r>
            <a:r>
              <a:rPr lang="es-ES" sz="1200" dirty="0" smtClean="0">
                <a:latin typeface="Consolas" pitchFamily="49" charset="0"/>
              </a:rPr>
              <a:t>((response) =&gt; console.log(response))  </a:t>
            </a:r>
          </a:p>
          <a:p>
            <a:r>
              <a:rPr lang="es-ES" sz="1200" dirty="0" smtClean="0">
                <a:latin typeface="Consolas" pitchFamily="49" charset="0"/>
              </a:rPr>
              <a:t>        .catch((error) =&gt; console.log(error));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Utilización de </a:t>
            </a:r>
            <a:r>
              <a:rPr lang="es-ES" dirty="0" err="1" smtClean="0"/>
              <a:t>async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utilización de </a:t>
            </a:r>
            <a:r>
              <a:rPr lang="es-ES" sz="2000" b="1" i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async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permite definir una promesa de forma más simple.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definir una función como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async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, el resultado devuelto por está estará encapsulado en una promesa: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03648" y="2283718"/>
            <a:ext cx="5184576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Consolas" pitchFamily="49" charset="0"/>
              </a:rPr>
              <a:t>async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function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myPromise</a:t>
            </a:r>
            <a:r>
              <a:rPr lang="es-ES" sz="1200" dirty="0" smtClean="0">
                <a:latin typeface="Consolas" pitchFamily="49" charset="0"/>
              </a:rPr>
              <a:t>(data) {</a:t>
            </a:r>
          </a:p>
          <a:p>
            <a:r>
              <a:rPr lang="es-ES" sz="1200" dirty="0" smtClean="0">
                <a:latin typeface="Consolas" pitchFamily="49" charset="0"/>
              </a:rPr>
              <a:t>     </a:t>
            </a:r>
            <a:r>
              <a:rPr lang="es-ES" sz="1200" dirty="0" err="1" smtClean="0">
                <a:latin typeface="Consolas" pitchFamily="49" charset="0"/>
              </a:rPr>
              <a:t>if</a:t>
            </a:r>
            <a:r>
              <a:rPr lang="es-ES" sz="1200" dirty="0" smtClean="0">
                <a:latin typeface="Consolas" pitchFamily="49" charset="0"/>
              </a:rPr>
              <a:t> (data) {</a:t>
            </a:r>
          </a:p>
          <a:p>
            <a:r>
              <a:rPr lang="es-ES" sz="1200" dirty="0" smtClean="0">
                <a:latin typeface="Consolas" pitchFamily="49" charset="0"/>
              </a:rPr>
              <a:t>        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`Hola, ${data} `; </a:t>
            </a:r>
          </a:p>
          <a:p>
            <a:r>
              <a:rPr lang="es-ES" sz="1200" dirty="0" smtClean="0">
                <a:latin typeface="Consolas" pitchFamily="49" charset="0"/>
              </a:rPr>
              <a:t>     } </a:t>
            </a:r>
            <a:r>
              <a:rPr lang="es-ES" sz="1200" dirty="0" err="1" smtClean="0">
                <a:latin typeface="Consolas" pitchFamily="49" charset="0"/>
              </a:rPr>
              <a:t>else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        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"No se ha recibido el dato";</a:t>
            </a:r>
          </a:p>
          <a:p>
            <a:r>
              <a:rPr lang="es-ES" sz="1200" dirty="0" smtClean="0">
                <a:latin typeface="Consolas" pitchFamily="49" charset="0"/>
              </a:rPr>
              <a:t>     }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  <a:endParaRPr lang="es-ES" sz="12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403648" y="3795886"/>
            <a:ext cx="5184576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Consolas" pitchFamily="49" charset="0"/>
              </a:rPr>
              <a:t>myPromise</a:t>
            </a:r>
            <a:r>
              <a:rPr lang="es-ES" sz="1200" dirty="0" smtClean="0">
                <a:latin typeface="Consolas" pitchFamily="49" charset="0"/>
              </a:rPr>
              <a:t>("profe")</a:t>
            </a:r>
          </a:p>
          <a:p>
            <a:r>
              <a:rPr lang="es-ES" sz="1200" dirty="0" smtClean="0">
                <a:latin typeface="Consolas" pitchFamily="49" charset="0"/>
              </a:rPr>
              <a:t>        .</a:t>
            </a:r>
            <a:r>
              <a:rPr lang="es-ES" sz="1200" dirty="0" err="1" smtClean="0">
                <a:latin typeface="Consolas" pitchFamily="49" charset="0"/>
              </a:rPr>
              <a:t>then</a:t>
            </a:r>
            <a:r>
              <a:rPr lang="es-ES" sz="1200" dirty="0" smtClean="0">
                <a:latin typeface="Consolas" pitchFamily="49" charset="0"/>
              </a:rPr>
              <a:t>((response) =&gt; console.log(response))  </a:t>
            </a:r>
          </a:p>
          <a:p>
            <a:r>
              <a:rPr lang="es-ES" sz="1200" dirty="0" smtClean="0">
                <a:latin typeface="Consolas" pitchFamily="49" charset="0"/>
              </a:rPr>
              <a:t>        .catch((error) =&gt; console.log(error));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Esperas mediante </a:t>
            </a:r>
            <a:r>
              <a:rPr lang="es-ES" dirty="0" err="1" smtClean="0"/>
              <a:t>await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palabra reservada </a:t>
            </a:r>
            <a:r>
              <a:rPr lang="es-ES" sz="2000" b="1" i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await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utiliza para esperar a la terminación de una promesa dentro de un programa.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 utilizar la expresión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await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promesa, el código queda bloqueado a la espera de que la promesa finalice: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03648" y="2283718"/>
            <a:ext cx="6408712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200" dirty="0" err="1" smtClean="0">
                <a:latin typeface="Consolas" pitchFamily="49" charset="0"/>
              </a:rPr>
              <a:t>function</a:t>
            </a:r>
            <a:r>
              <a:rPr lang="es-ES" sz="1200" dirty="0" smtClean="0">
                <a:latin typeface="Consolas" pitchFamily="49" charset="0"/>
              </a:rPr>
              <a:t> espera() {</a:t>
            </a:r>
          </a:p>
          <a:p>
            <a:r>
              <a:rPr lang="es-ES" sz="1200" dirty="0" smtClean="0">
                <a:latin typeface="Consolas" pitchFamily="49" charset="0"/>
              </a:rPr>
              <a:t>       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new </a:t>
            </a:r>
            <a:r>
              <a:rPr lang="es-ES" sz="1200" dirty="0" err="1" smtClean="0">
                <a:latin typeface="Consolas" pitchFamily="49" charset="0"/>
              </a:rPr>
              <a:t>Promise</a:t>
            </a:r>
            <a:r>
              <a:rPr lang="es-ES" sz="1200" dirty="0" smtClean="0">
                <a:latin typeface="Consolas" pitchFamily="49" charset="0"/>
              </a:rPr>
              <a:t>((</a:t>
            </a:r>
            <a:r>
              <a:rPr lang="es-ES" sz="1200" dirty="0" err="1" smtClean="0">
                <a:latin typeface="Consolas" pitchFamily="49" charset="0"/>
              </a:rPr>
              <a:t>resolve</a:t>
            </a:r>
            <a:r>
              <a:rPr lang="es-ES" sz="1200" dirty="0" smtClean="0">
                <a:latin typeface="Consolas" pitchFamily="49" charset="0"/>
              </a:rPr>
              <a:t>)=&gt;</a:t>
            </a:r>
            <a:r>
              <a:rPr lang="es-ES" sz="1200" dirty="0" err="1" smtClean="0">
                <a:latin typeface="Consolas" pitchFamily="49" charset="0"/>
              </a:rPr>
              <a:t>setTimeout</a:t>
            </a:r>
            <a:r>
              <a:rPr lang="es-ES" sz="1200" dirty="0" smtClean="0">
                <a:latin typeface="Consolas" pitchFamily="49" charset="0"/>
              </a:rPr>
              <a:t>((</a:t>
            </a:r>
            <a:r>
              <a:rPr lang="es-ES" sz="1200" dirty="0" err="1" smtClean="0">
                <a:latin typeface="Consolas" pitchFamily="49" charset="0"/>
              </a:rPr>
              <a:t>resolve</a:t>
            </a:r>
            <a:r>
              <a:rPr lang="es-ES" sz="1200" dirty="0" smtClean="0">
                <a:latin typeface="Consolas" pitchFamily="49" charset="0"/>
              </a:rPr>
              <a:t>), 3000));</a:t>
            </a:r>
          </a:p>
          <a:p>
            <a:r>
              <a:rPr lang="es-ES" sz="1200" dirty="0" smtClean="0">
                <a:latin typeface="Consolas" pitchFamily="49" charset="0"/>
              </a:rPr>
              <a:t>}</a:t>
            </a:r>
          </a:p>
          <a:p>
            <a:r>
              <a:rPr lang="es-ES" sz="1200" dirty="0" err="1" smtClean="0">
                <a:latin typeface="Consolas" pitchFamily="49" charset="0"/>
              </a:rPr>
              <a:t>async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function</a:t>
            </a:r>
            <a:r>
              <a:rPr lang="es-ES" sz="1200" dirty="0" smtClean="0">
                <a:latin typeface="Consolas" pitchFamily="49" charset="0"/>
              </a:rPr>
              <a:t> </a:t>
            </a:r>
            <a:r>
              <a:rPr lang="es-ES" sz="1200" dirty="0" err="1" smtClean="0">
                <a:latin typeface="Consolas" pitchFamily="49" charset="0"/>
              </a:rPr>
              <a:t>myPromise</a:t>
            </a:r>
            <a:r>
              <a:rPr lang="es-ES" sz="1200" dirty="0" smtClean="0">
                <a:latin typeface="Consolas" pitchFamily="49" charset="0"/>
              </a:rPr>
              <a:t>(data) {</a:t>
            </a:r>
          </a:p>
          <a:p>
            <a:r>
              <a:rPr lang="es-ES" sz="1200" dirty="0" smtClean="0">
                <a:latin typeface="Consolas" pitchFamily="49" charset="0"/>
              </a:rPr>
              <a:t>        </a:t>
            </a:r>
            <a:r>
              <a:rPr lang="es-ES" sz="1200" b="1" dirty="0" err="1" smtClean="0">
                <a:latin typeface="Consolas" pitchFamily="49" charset="0"/>
              </a:rPr>
              <a:t>await</a:t>
            </a:r>
            <a:r>
              <a:rPr lang="es-ES" sz="1200" b="1" dirty="0" smtClean="0">
                <a:latin typeface="Consolas" pitchFamily="49" charset="0"/>
              </a:rPr>
              <a:t> espera();</a:t>
            </a:r>
            <a:r>
              <a:rPr lang="es-ES" sz="1200" dirty="0" smtClean="0">
                <a:latin typeface="Consolas" pitchFamily="49" charset="0"/>
              </a:rPr>
              <a:t> //se bloquea 3 segundos hasta que finalice la</a:t>
            </a:r>
          </a:p>
          <a:p>
            <a:r>
              <a:rPr lang="es-ES" sz="1200" dirty="0" smtClean="0">
                <a:latin typeface="Consolas" pitchFamily="49" charset="0"/>
              </a:rPr>
              <a:t>		  //otra promesa</a:t>
            </a:r>
          </a:p>
          <a:p>
            <a:r>
              <a:rPr lang="es-ES" sz="1200" dirty="0" smtClean="0">
                <a:latin typeface="Consolas" pitchFamily="49" charset="0"/>
              </a:rPr>
              <a:t>        </a:t>
            </a:r>
            <a:r>
              <a:rPr lang="es-ES" sz="1200" dirty="0" err="1" smtClean="0">
                <a:latin typeface="Consolas" pitchFamily="49" charset="0"/>
              </a:rPr>
              <a:t>if</a:t>
            </a:r>
            <a:r>
              <a:rPr lang="es-ES" sz="1200" dirty="0" smtClean="0">
                <a:latin typeface="Consolas" pitchFamily="49" charset="0"/>
              </a:rPr>
              <a:t> (data)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`Hola, ${data} `; </a:t>
            </a:r>
          </a:p>
          <a:p>
            <a:r>
              <a:rPr lang="es-ES" sz="1200" dirty="0" smtClean="0">
                <a:latin typeface="Consolas" pitchFamily="49" charset="0"/>
              </a:rPr>
              <a:t>        } </a:t>
            </a:r>
            <a:r>
              <a:rPr lang="es-ES" sz="1200" dirty="0" err="1" smtClean="0">
                <a:latin typeface="Consolas" pitchFamily="49" charset="0"/>
              </a:rPr>
              <a:t>else</a:t>
            </a:r>
            <a:r>
              <a:rPr lang="es-ES" sz="1200" dirty="0" smtClean="0">
                <a:latin typeface="Consolas" pitchFamily="49" charset="0"/>
              </a:rPr>
              <a:t> {</a:t>
            </a:r>
          </a:p>
          <a:p>
            <a:r>
              <a:rPr lang="es-ES" sz="1200" dirty="0" smtClean="0">
                <a:latin typeface="Consolas" pitchFamily="49" charset="0"/>
              </a:rPr>
              <a:t>            </a:t>
            </a:r>
            <a:r>
              <a:rPr lang="es-ES" sz="1200" dirty="0" err="1" smtClean="0">
                <a:latin typeface="Consolas" pitchFamily="49" charset="0"/>
              </a:rPr>
              <a:t>return</a:t>
            </a:r>
            <a:r>
              <a:rPr lang="es-ES" sz="1200" dirty="0" smtClean="0">
                <a:latin typeface="Consolas" pitchFamily="49" charset="0"/>
              </a:rPr>
              <a:t> "No se proporcionó un nombre";</a:t>
            </a:r>
          </a:p>
          <a:p>
            <a:r>
              <a:rPr lang="es-ES" sz="1200" dirty="0" smtClean="0">
                <a:latin typeface="Consolas" pitchFamily="49" charset="0"/>
              </a:rPr>
              <a:t>        }</a:t>
            </a:r>
          </a:p>
          <a:p>
            <a:r>
              <a:rPr lang="es-ES" sz="1200" dirty="0" smtClean="0">
                <a:latin typeface="Consolas" pitchFamily="49" charset="0"/>
              </a:rPr>
              <a:t>     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Función </a:t>
            </a:r>
            <a:r>
              <a:rPr lang="es-ES" dirty="0" err="1" smtClean="0"/>
              <a:t>fetch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Alternativa 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XmlHttpRequest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para lanzar peticiones HTTP a recursos externos.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Recibe como parámetro la URL y un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con los datos de conexión y devuelve una promesa: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23528" y="2571750"/>
            <a:ext cx="3528392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</a:rPr>
              <a:t>fetch("</a:t>
            </a:r>
            <a:r>
              <a:rPr lang="en-US" sz="1000" dirty="0" err="1" smtClean="0">
                <a:latin typeface="Consolas" pitchFamily="49" charset="0"/>
              </a:rPr>
              <a:t>url</a:t>
            </a:r>
            <a:r>
              <a:rPr lang="en-US" sz="1000" dirty="0" smtClean="0">
                <a:latin typeface="Consolas" pitchFamily="49" charset="0"/>
              </a:rPr>
              <a:t>")</a:t>
            </a:r>
          </a:p>
          <a:p>
            <a:r>
              <a:rPr lang="en-US" sz="1000" dirty="0" smtClean="0">
                <a:latin typeface="Consolas" pitchFamily="49" charset="0"/>
              </a:rPr>
              <a:t>            .then((response)=&gt;</a:t>
            </a:r>
            <a:r>
              <a:rPr lang="en-US" sz="1000" dirty="0" err="1" smtClean="0">
                <a:latin typeface="Consolas" pitchFamily="49" charset="0"/>
              </a:rPr>
              <a:t>response.json</a:t>
            </a:r>
            <a:r>
              <a:rPr lang="en-US" sz="1000" dirty="0" smtClean="0">
                <a:latin typeface="Consolas" pitchFamily="49" charset="0"/>
              </a:rPr>
              <a:t>())</a:t>
            </a:r>
          </a:p>
          <a:p>
            <a:r>
              <a:rPr lang="en-US" sz="1000" dirty="0" smtClean="0">
                <a:latin typeface="Consolas" pitchFamily="49" charset="0"/>
              </a:rPr>
              <a:t>            .then((data)=&gt;{</a:t>
            </a:r>
          </a:p>
          <a:p>
            <a:r>
              <a:rPr lang="en-US" sz="1000" dirty="0" smtClean="0">
                <a:latin typeface="Consolas" pitchFamily="49" charset="0"/>
              </a:rPr>
              <a:t>	  :</a:t>
            </a:r>
          </a:p>
          <a:p>
            <a:r>
              <a:rPr lang="en-US" sz="1000" dirty="0" smtClean="0">
                <a:latin typeface="Consolas" pitchFamily="49" charset="0"/>
              </a:rPr>
              <a:t>	});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968" y="2571750"/>
            <a:ext cx="4032448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fetch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url</a:t>
            </a:r>
            <a:r>
              <a:rPr lang="es-ES" sz="1000" dirty="0" smtClean="0">
                <a:latin typeface="Consolas" pitchFamily="49" charset="0"/>
              </a:rPr>
              <a:t>", {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method</a:t>
            </a:r>
            <a:r>
              <a:rPr lang="es-ES" sz="1000" dirty="0" smtClean="0">
                <a:latin typeface="Consolas" pitchFamily="49" charset="0"/>
              </a:rPr>
              <a:t>: "POST", 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headers</a:t>
            </a:r>
            <a:r>
              <a:rPr lang="es-ES" sz="1000" dirty="0" smtClean="0">
                <a:latin typeface="Consolas" pitchFamily="49" charset="0"/>
              </a:rPr>
              <a:t>: {</a:t>
            </a:r>
          </a:p>
          <a:p>
            <a:r>
              <a:rPr lang="es-ES" sz="1000" dirty="0" smtClean="0">
                <a:latin typeface="Consolas" pitchFamily="49" charset="0"/>
              </a:rPr>
              <a:t>        "Content-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": "</a:t>
            </a:r>
            <a:r>
              <a:rPr lang="es-ES" sz="1000" dirty="0" err="1" smtClean="0">
                <a:latin typeface="Consolas" pitchFamily="49" charset="0"/>
              </a:rPr>
              <a:t>application</a:t>
            </a:r>
            <a:r>
              <a:rPr lang="es-ES" sz="1000" dirty="0" smtClean="0">
                <a:latin typeface="Consolas" pitchFamily="49" charset="0"/>
              </a:rPr>
              <a:t>/</a:t>
            </a:r>
            <a:r>
              <a:rPr lang="es-ES" sz="1000" dirty="0" err="1" smtClean="0">
                <a:latin typeface="Consolas" pitchFamily="49" charset="0"/>
              </a:rPr>
              <a:t>json</a:t>
            </a:r>
            <a:r>
              <a:rPr lang="es-ES" sz="1000" dirty="0" smtClean="0">
                <a:latin typeface="Consolas" pitchFamily="49" charset="0"/>
              </a:rPr>
              <a:t>"</a:t>
            </a:r>
          </a:p>
          <a:p>
            <a:r>
              <a:rPr lang="es-ES" sz="1000" dirty="0" smtClean="0">
                <a:latin typeface="Consolas" pitchFamily="49" charset="0"/>
              </a:rPr>
              <a:t>    },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body</a:t>
            </a:r>
            <a:r>
              <a:rPr lang="es-ES" sz="1000" dirty="0" smtClean="0">
                <a:latin typeface="Consolas" pitchFamily="49" charset="0"/>
              </a:rPr>
              <a:t>: </a:t>
            </a:r>
            <a:r>
              <a:rPr lang="es-ES" sz="1000" dirty="0" err="1" smtClean="0">
                <a:latin typeface="Consolas" pitchFamily="49" charset="0"/>
              </a:rPr>
              <a:t>JSON.stringify</a:t>
            </a:r>
            <a:r>
              <a:rPr lang="es-ES" sz="1000" dirty="0" smtClean="0">
                <a:latin typeface="Consolas" pitchFamily="49" charset="0"/>
              </a:rPr>
              <a:t>({ // Convertir objeto a JSON</a:t>
            </a:r>
          </a:p>
          <a:p>
            <a:r>
              <a:rPr lang="es-ES" sz="1000" dirty="0" smtClean="0">
                <a:latin typeface="Consolas" pitchFamily="49" charset="0"/>
              </a:rPr>
              <a:t>        </a:t>
            </a:r>
            <a:r>
              <a:rPr lang="es-ES" sz="1000" dirty="0" err="1" smtClean="0">
                <a:latin typeface="Consolas" pitchFamily="49" charset="0"/>
              </a:rPr>
              <a:t>name</a:t>
            </a:r>
            <a:r>
              <a:rPr lang="es-ES" sz="1000" dirty="0" smtClean="0">
                <a:latin typeface="Consolas" pitchFamily="49" charset="0"/>
              </a:rPr>
              <a:t>: "Prueba",</a:t>
            </a:r>
          </a:p>
          <a:p>
            <a:r>
              <a:rPr lang="es-ES" sz="1000" dirty="0" smtClean="0">
                <a:latin typeface="Consolas" pitchFamily="49" charset="0"/>
              </a:rPr>
              <a:t>        </a:t>
            </a:r>
            <a:r>
              <a:rPr lang="es-ES" sz="1000" dirty="0" err="1" smtClean="0">
                <a:latin typeface="Consolas" pitchFamily="49" charset="0"/>
              </a:rPr>
              <a:t>age</a:t>
            </a:r>
            <a:r>
              <a:rPr lang="es-ES" sz="1000" dirty="0" smtClean="0">
                <a:latin typeface="Consolas" pitchFamily="49" charset="0"/>
              </a:rPr>
              <a:t>: 45,</a:t>
            </a:r>
          </a:p>
          <a:p>
            <a:r>
              <a:rPr lang="es-ES" sz="1000" dirty="0" smtClean="0">
                <a:latin typeface="Consolas" pitchFamily="49" charset="0"/>
              </a:rPr>
              <a:t>        email: "prueb@gmail.com"</a:t>
            </a:r>
          </a:p>
          <a:p>
            <a:r>
              <a:rPr lang="es-ES" sz="1000" dirty="0" smtClean="0">
                <a:latin typeface="Consolas" pitchFamily="49" charset="0"/>
              </a:rPr>
              <a:t>    })</a:t>
            </a:r>
          </a:p>
          <a:p>
            <a:r>
              <a:rPr lang="es-ES" sz="1000" dirty="0" smtClean="0">
                <a:latin typeface="Consolas" pitchFamily="49" charset="0"/>
              </a:rPr>
              <a:t>})</a:t>
            </a:r>
          </a:p>
          <a:p>
            <a:r>
              <a:rPr lang="es-ES" sz="1000" dirty="0" smtClean="0">
                <a:latin typeface="Consolas" pitchFamily="49" charset="0"/>
              </a:rPr>
              <a:t>.</a:t>
            </a:r>
            <a:r>
              <a:rPr lang="es-ES" sz="1000" dirty="0" err="1" smtClean="0">
                <a:latin typeface="Consolas" pitchFamily="49" charset="0"/>
              </a:rPr>
              <a:t>then</a:t>
            </a:r>
            <a:r>
              <a:rPr lang="es-ES" sz="1000" dirty="0" smtClean="0">
                <a:latin typeface="Consolas" pitchFamily="49" charset="0"/>
              </a:rPr>
              <a:t>(response =&gt; </a:t>
            </a:r>
            <a:r>
              <a:rPr lang="es-ES" sz="1000" dirty="0" err="1" smtClean="0">
                <a:latin typeface="Consolas" pitchFamily="49" charset="0"/>
              </a:rPr>
              <a:t>response.json</a:t>
            </a:r>
            <a:r>
              <a:rPr lang="es-ES" sz="1000" dirty="0" smtClean="0">
                <a:latin typeface="Consolas" pitchFamily="49" charset="0"/>
              </a:rPr>
              <a:t>())</a:t>
            </a:r>
          </a:p>
          <a:p>
            <a:r>
              <a:rPr lang="es-ES" sz="1000" dirty="0" smtClean="0">
                <a:latin typeface="Consolas" pitchFamily="49" charset="0"/>
              </a:rPr>
              <a:t>.</a:t>
            </a:r>
            <a:r>
              <a:rPr lang="es-ES" sz="1000" dirty="0" err="1" smtClean="0">
                <a:latin typeface="Consolas" pitchFamily="49" charset="0"/>
              </a:rPr>
              <a:t>then</a:t>
            </a:r>
            <a:r>
              <a:rPr lang="es-ES" sz="1000" dirty="0" smtClean="0">
                <a:latin typeface="Consolas" pitchFamily="49" charset="0"/>
              </a:rPr>
              <a:t>(data =&gt; {…});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5536" y="2283718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Petición GET simple</a:t>
            </a:r>
            <a:endParaRPr lang="es-ES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2283718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Petición POST</a:t>
            </a:r>
            <a:endParaRPr lang="es-E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Clases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 definir una clase utilizamos la palabra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class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clase incluye constructor y métodos: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5536" y="2067694"/>
            <a:ext cx="3528392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Calculadora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constructor(num1,num2){</a:t>
            </a:r>
          </a:p>
          <a:p>
            <a:r>
              <a:rPr lang="en-US" sz="1000" dirty="0" smtClean="0">
                <a:latin typeface="Consolas" pitchFamily="49" charset="0"/>
              </a:rPr>
              <a:t>        this.num1=num1;</a:t>
            </a:r>
          </a:p>
          <a:p>
            <a:r>
              <a:rPr lang="en-US" sz="1000" dirty="0" smtClean="0">
                <a:latin typeface="Consolas" pitchFamily="49" charset="0"/>
              </a:rPr>
              <a:t>        this.num2=num2;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sumar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num1+num2;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multiplicar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num1*num2;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static factorial(n){</a:t>
            </a:r>
          </a:p>
          <a:p>
            <a:r>
              <a:rPr lang="en-US" sz="1000" dirty="0" smtClean="0">
                <a:latin typeface="Consolas" pitchFamily="49" charset="0"/>
              </a:rPr>
              <a:t>       let r=1;</a:t>
            </a:r>
          </a:p>
          <a:p>
            <a:r>
              <a:rPr lang="en-US" sz="1000" dirty="0" smtClean="0">
                <a:latin typeface="Consolas" pitchFamily="49" charset="0"/>
              </a:rPr>
              <a:t>       for(</a:t>
            </a:r>
            <a:r>
              <a:rPr lang="en-US" sz="1000" dirty="0" err="1" smtClean="0">
                <a:latin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</a:rPr>
              <a:t>=2;i&lt;=</a:t>
            </a:r>
            <a:r>
              <a:rPr lang="en-US" sz="1000" dirty="0" err="1" smtClean="0">
                <a:latin typeface="Consolas" pitchFamily="49" charset="0"/>
              </a:rPr>
              <a:t>n;i</a:t>
            </a:r>
            <a:r>
              <a:rPr lang="en-US" sz="1000" dirty="0" smtClean="0">
                <a:latin typeface="Consolas" pitchFamily="49" charset="0"/>
              </a:rPr>
              <a:t>++){</a:t>
            </a:r>
          </a:p>
          <a:p>
            <a:r>
              <a:rPr lang="en-US" sz="1000" dirty="0" smtClean="0">
                <a:latin typeface="Consolas" pitchFamily="49" charset="0"/>
              </a:rPr>
              <a:t>	r*=</a:t>
            </a:r>
            <a:r>
              <a:rPr lang="en-US" sz="1000" dirty="0" err="1" smtClean="0">
                <a:latin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}</a:t>
            </a:r>
          </a:p>
          <a:p>
            <a:r>
              <a:rPr lang="en-US" sz="1000" dirty="0" smtClean="0">
                <a:latin typeface="Consolas" pitchFamily="49" charset="0"/>
              </a:rPr>
              <a:t>       return r;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968" y="2139702"/>
            <a:ext cx="403244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calc</a:t>
            </a:r>
            <a:r>
              <a:rPr lang="es-ES" sz="1000" dirty="0" smtClean="0">
                <a:latin typeface="Consolas" pitchFamily="49" charset="0"/>
              </a:rPr>
              <a:t>=new Calculadora(3,9);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calc.sumar</a:t>
            </a:r>
            <a:r>
              <a:rPr lang="es-ES" sz="1000" dirty="0" smtClean="0">
                <a:latin typeface="Consolas" pitchFamily="49" charset="0"/>
              </a:rPr>
              <a:t>());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calc.multiplicar</a:t>
            </a:r>
            <a:r>
              <a:rPr lang="es-ES" sz="1000" dirty="0" smtClean="0">
                <a:latin typeface="Consolas" pitchFamily="49" charset="0"/>
              </a:rPr>
              <a:t>());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calc.factorial</a:t>
            </a:r>
            <a:r>
              <a:rPr lang="es-ES" sz="1000" dirty="0" smtClean="0">
                <a:latin typeface="Consolas" pitchFamily="49" charset="0"/>
              </a:rPr>
              <a:t>(5));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7544" y="1779662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Definición clase Calculadora</a:t>
            </a:r>
            <a:endParaRPr lang="es-ES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851670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Utilización de la clase</a:t>
            </a:r>
            <a:endParaRPr lang="es-E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Añadir métodos dinámicamente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vez creada la clase, se pueden añadir nuevos métodos a posteriori dinámicamente: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39552" y="1563638"/>
            <a:ext cx="3528392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Calculadora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constructor(num1,num2){</a:t>
            </a:r>
          </a:p>
          <a:p>
            <a:r>
              <a:rPr lang="en-US" sz="1000" dirty="0" smtClean="0">
                <a:latin typeface="Consolas" pitchFamily="49" charset="0"/>
              </a:rPr>
              <a:t>        this.num1=num1;</a:t>
            </a:r>
          </a:p>
          <a:p>
            <a:r>
              <a:rPr lang="en-US" sz="1000" dirty="0" smtClean="0">
                <a:latin typeface="Consolas" pitchFamily="49" charset="0"/>
              </a:rPr>
              <a:t>        this.num2=num2;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sumar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num1+num2;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multiplicar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num1*num2;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static factorial(n){</a:t>
            </a:r>
          </a:p>
          <a:p>
            <a:r>
              <a:rPr lang="en-US" sz="1000" dirty="0" smtClean="0">
                <a:latin typeface="Consolas" pitchFamily="49" charset="0"/>
              </a:rPr>
              <a:t>       let r=1;</a:t>
            </a:r>
          </a:p>
          <a:p>
            <a:r>
              <a:rPr lang="en-US" sz="1000" dirty="0" smtClean="0">
                <a:latin typeface="Consolas" pitchFamily="49" charset="0"/>
              </a:rPr>
              <a:t>       for(</a:t>
            </a:r>
            <a:r>
              <a:rPr lang="en-US" sz="1000" dirty="0" err="1" smtClean="0">
                <a:latin typeface="Consolas" pitchFamily="49" charset="0"/>
              </a:rPr>
              <a:t>var</a:t>
            </a:r>
            <a:r>
              <a:rPr lang="en-US" sz="1000" dirty="0" smtClean="0">
                <a:latin typeface="Consolas" pitchFamily="49" charset="0"/>
              </a:rPr>
              <a:t> </a:t>
            </a:r>
            <a:r>
              <a:rPr lang="en-US" sz="1000" dirty="0" err="1" smtClean="0">
                <a:latin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</a:rPr>
              <a:t>=2;i&lt;=</a:t>
            </a:r>
            <a:r>
              <a:rPr lang="en-US" sz="1000" dirty="0" err="1" smtClean="0">
                <a:latin typeface="Consolas" pitchFamily="49" charset="0"/>
              </a:rPr>
              <a:t>n;i</a:t>
            </a:r>
            <a:r>
              <a:rPr lang="en-US" sz="1000" dirty="0" smtClean="0">
                <a:latin typeface="Consolas" pitchFamily="49" charset="0"/>
              </a:rPr>
              <a:t>++){</a:t>
            </a:r>
          </a:p>
          <a:p>
            <a:r>
              <a:rPr lang="en-US" sz="1000" dirty="0" smtClean="0">
                <a:latin typeface="Consolas" pitchFamily="49" charset="0"/>
              </a:rPr>
              <a:t>	r*=</a:t>
            </a:r>
            <a:r>
              <a:rPr lang="en-US" sz="1000" dirty="0" err="1" smtClean="0">
                <a:latin typeface="Consolas" pitchFamily="49" charset="0"/>
              </a:rPr>
              <a:t>i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}</a:t>
            </a:r>
          </a:p>
          <a:p>
            <a:r>
              <a:rPr lang="en-US" sz="1000" dirty="0" smtClean="0">
                <a:latin typeface="Consolas" pitchFamily="49" charset="0"/>
              </a:rPr>
              <a:t>       return r;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55976" y="1563638"/>
            <a:ext cx="4032448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calc</a:t>
            </a:r>
            <a:r>
              <a:rPr lang="es-ES" sz="1000" dirty="0" smtClean="0">
                <a:latin typeface="Consolas" pitchFamily="49" charset="0"/>
              </a:rPr>
              <a:t>=new Calculadora(3,9);</a:t>
            </a:r>
          </a:p>
          <a:p>
            <a:r>
              <a:rPr lang="es-ES" sz="1000" b="1" dirty="0" err="1" smtClean="0">
                <a:latin typeface="Consolas" pitchFamily="49" charset="0"/>
              </a:rPr>
              <a:t>calc.dividir</a:t>
            </a:r>
            <a:r>
              <a:rPr lang="es-ES" sz="1000" b="1" dirty="0" smtClean="0">
                <a:latin typeface="Consolas" pitchFamily="49" charset="0"/>
              </a:rPr>
              <a:t>=</a:t>
            </a:r>
            <a:r>
              <a:rPr lang="es-ES" sz="1000" b="1" dirty="0" smtClean="0"/>
              <a:t> </a:t>
            </a:r>
            <a:r>
              <a:rPr lang="es-ES" sz="1000" b="1" dirty="0" err="1" smtClean="0">
                <a:latin typeface="Consolas" pitchFamily="49" charset="0"/>
              </a:rPr>
              <a:t>function</a:t>
            </a:r>
            <a:r>
              <a:rPr lang="es-ES" sz="1000" b="1" dirty="0" smtClean="0">
                <a:latin typeface="Consolas" pitchFamily="49" charset="0"/>
              </a:rPr>
              <a:t>(){</a:t>
            </a:r>
          </a:p>
          <a:p>
            <a:r>
              <a:rPr lang="es-ES" sz="1000" b="1" dirty="0" smtClean="0">
                <a:latin typeface="Consolas" pitchFamily="49" charset="0"/>
              </a:rPr>
              <a:t>     </a:t>
            </a:r>
            <a:r>
              <a:rPr lang="es-ES" sz="1000" b="1" dirty="0" err="1" smtClean="0">
                <a:latin typeface="Consolas" pitchFamily="49" charset="0"/>
              </a:rPr>
              <a:t>return</a:t>
            </a:r>
            <a:r>
              <a:rPr lang="es-ES" sz="1000" b="1" dirty="0" smtClean="0">
                <a:latin typeface="Consolas" pitchFamily="49" charset="0"/>
              </a:rPr>
              <a:t> this.num1/this.num2;</a:t>
            </a:r>
          </a:p>
          <a:p>
            <a:r>
              <a:rPr lang="es-ES" sz="1000" b="1" dirty="0" smtClean="0">
                <a:latin typeface="Consolas" pitchFamily="49" charset="0"/>
              </a:rPr>
              <a:t>};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calc.sumar</a:t>
            </a:r>
            <a:r>
              <a:rPr lang="es-ES" sz="1000" dirty="0" smtClean="0">
                <a:latin typeface="Consolas" pitchFamily="49" charset="0"/>
              </a:rPr>
              <a:t>()); //12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calc.multiplicar</a:t>
            </a:r>
            <a:r>
              <a:rPr lang="es-ES" sz="1000" dirty="0" smtClean="0">
                <a:latin typeface="Consolas" pitchFamily="49" charset="0"/>
              </a:rPr>
              <a:t>()); //27</a:t>
            </a:r>
          </a:p>
          <a:p>
            <a:r>
              <a:rPr lang="es-ES" sz="1000" dirty="0" smtClean="0">
                <a:latin typeface="Consolas" pitchFamily="49" charset="0"/>
              </a:rPr>
              <a:t>console.log(</a:t>
            </a:r>
            <a:r>
              <a:rPr lang="es-ES" sz="1000" dirty="0" err="1" smtClean="0">
                <a:latin typeface="Consolas" pitchFamily="49" charset="0"/>
              </a:rPr>
              <a:t>calc.factorial</a:t>
            </a:r>
            <a:r>
              <a:rPr lang="es-ES" sz="1000" dirty="0" smtClean="0">
                <a:latin typeface="Consolas" pitchFamily="49" charset="0"/>
              </a:rPr>
              <a:t>(5)); //120</a:t>
            </a:r>
          </a:p>
          <a:p>
            <a:r>
              <a:rPr lang="es-ES" sz="1000" b="1" dirty="0" smtClean="0">
                <a:latin typeface="Consolas" pitchFamily="49" charset="0"/>
              </a:rPr>
              <a:t>console.log(</a:t>
            </a:r>
            <a:r>
              <a:rPr lang="es-ES" sz="1000" b="1" dirty="0" err="1" smtClean="0">
                <a:latin typeface="Consolas" pitchFamily="49" charset="0"/>
              </a:rPr>
              <a:t>calc.dividir</a:t>
            </a:r>
            <a:r>
              <a:rPr lang="es-ES" sz="1000" b="1" dirty="0" smtClean="0">
                <a:latin typeface="Consolas" pitchFamily="49" charset="0"/>
              </a:rPr>
              <a:t>());  </a:t>
            </a:r>
            <a:r>
              <a:rPr lang="es-ES" sz="1000" dirty="0" smtClean="0">
                <a:latin typeface="Consolas" pitchFamily="49" charset="0"/>
              </a:rPr>
              <a:t>/0.3333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Herencia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27534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una clase puede heredar otra ya existente.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 nueva clase adquiere los métodos de la existente y puede definir métodos propios: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95536" y="2067694"/>
            <a:ext cx="3528392" cy="3016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Cuenta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this.codigo</a:t>
            </a:r>
            <a:r>
              <a:rPr lang="en-US" sz="1000" dirty="0" smtClean="0">
                <a:latin typeface="Consolas" pitchFamily="49" charset="0"/>
              </a:rPr>
              <a:t>=</a:t>
            </a:r>
            <a:r>
              <a:rPr lang="en-US" sz="1000" dirty="0" err="1" smtClean="0">
                <a:latin typeface="Consolas" pitchFamily="49" charset="0"/>
              </a:rPr>
              <a:t>codigo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=</a:t>
            </a:r>
            <a:r>
              <a:rPr lang="en-US" sz="1000" dirty="0" err="1" smtClean="0">
                <a:latin typeface="Consolas" pitchFamily="49" charset="0"/>
              </a:rPr>
              <a:t>saldo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extraer</a:t>
            </a:r>
            <a:r>
              <a:rPr lang="en-US" sz="1000" dirty="0" smtClean="0">
                <a:latin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</a:rPr>
              <a:t>cantidad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-=</a:t>
            </a:r>
            <a:r>
              <a:rPr lang="en-US" sz="1000" dirty="0" err="1" smtClean="0">
                <a:latin typeface="Consolas" pitchFamily="49" charset="0"/>
              </a:rPr>
              <a:t>cantidad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 return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</a:p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CuentaMovimientos</a:t>
            </a:r>
            <a:r>
              <a:rPr lang="en-US" sz="1000" dirty="0" smtClean="0">
                <a:latin typeface="Consolas" pitchFamily="49" charset="0"/>
              </a:rPr>
              <a:t> extends </a:t>
            </a:r>
            <a:r>
              <a:rPr lang="en-US" sz="1000" dirty="0" err="1" smtClean="0">
                <a:latin typeface="Consolas" pitchFamily="49" charset="0"/>
              </a:rPr>
              <a:t>Cuenta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super(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this.movs</a:t>
            </a:r>
            <a:r>
              <a:rPr lang="en-US" sz="1000" dirty="0" smtClean="0">
                <a:latin typeface="Consolas" pitchFamily="49" charset="0"/>
              </a:rPr>
              <a:t>=[];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movimientos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</a:t>
            </a:r>
            <a:r>
              <a:rPr lang="en-US" sz="1000" dirty="0" err="1" smtClean="0">
                <a:latin typeface="Consolas" pitchFamily="49" charset="0"/>
              </a:rPr>
              <a:t>this.movs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968" y="2139702"/>
            <a:ext cx="4032448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cuentaM</a:t>
            </a:r>
            <a:r>
              <a:rPr lang="es-ES" sz="1000" dirty="0" smtClean="0">
                <a:latin typeface="Consolas" pitchFamily="49" charset="0"/>
              </a:rPr>
              <a:t>=new </a:t>
            </a:r>
            <a:r>
              <a:rPr lang="es-ES" sz="1000" dirty="0" err="1" smtClean="0">
                <a:latin typeface="Consolas" pitchFamily="49" charset="0"/>
              </a:rPr>
              <a:t>CuentaMovimientos</a:t>
            </a:r>
            <a:r>
              <a:rPr lang="es-ES" sz="1000" dirty="0" smtClean="0">
                <a:latin typeface="Consolas" pitchFamily="49" charset="0"/>
              </a:rPr>
              <a:t>(1111,500);</a:t>
            </a:r>
          </a:p>
          <a:p>
            <a:r>
              <a:rPr lang="es-ES" sz="1000" dirty="0" smtClean="0">
                <a:latin typeface="Consolas" pitchFamily="49" charset="0"/>
              </a:rPr>
              <a:t>console.log("Saldo: "+</a:t>
            </a:r>
            <a:r>
              <a:rPr lang="es-ES" sz="1000" dirty="0" err="1" smtClean="0">
                <a:latin typeface="Consolas" pitchFamily="49" charset="0"/>
              </a:rPr>
              <a:t>cuentaM.extraer</a:t>
            </a:r>
            <a:r>
              <a:rPr lang="es-ES" sz="1000" dirty="0" smtClean="0">
                <a:latin typeface="Consolas" pitchFamily="49" charset="0"/>
              </a:rPr>
              <a:t>(30));</a:t>
            </a:r>
          </a:p>
          <a:p>
            <a:r>
              <a:rPr lang="es-ES" sz="1000" dirty="0" err="1" smtClean="0">
                <a:latin typeface="Consolas" pitchFamily="49" charset="0"/>
              </a:rPr>
              <a:t>cuentaM.movimientos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dirty="0" err="1" smtClean="0">
                <a:latin typeface="Consolas" pitchFamily="49" charset="0"/>
              </a:rPr>
              <a:t>forEach</a:t>
            </a:r>
            <a:r>
              <a:rPr lang="es-ES" sz="1000" dirty="0" smtClean="0">
                <a:latin typeface="Consolas" pitchFamily="49" charset="0"/>
              </a:rPr>
              <a:t>(m=&gt;console.log(m));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7544" y="1779662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Definición de clases</a:t>
            </a:r>
            <a:endParaRPr lang="es-ES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851670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Utilización de la clase</a:t>
            </a:r>
            <a:endParaRPr lang="es-ES" sz="9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1043608" y="2427734"/>
            <a:ext cx="144016" cy="15121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Sobrescritura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27534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clase puede redefinir métodos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herdados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1275606"/>
            <a:ext cx="4320480" cy="37856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Cuenta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this.codigo</a:t>
            </a:r>
            <a:r>
              <a:rPr lang="en-US" sz="1000" dirty="0" smtClean="0">
                <a:latin typeface="Consolas" pitchFamily="49" charset="0"/>
              </a:rPr>
              <a:t>=</a:t>
            </a:r>
            <a:r>
              <a:rPr lang="en-US" sz="1000" dirty="0" err="1" smtClean="0">
                <a:latin typeface="Consolas" pitchFamily="49" charset="0"/>
              </a:rPr>
              <a:t>codigo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=</a:t>
            </a:r>
            <a:r>
              <a:rPr lang="en-US" sz="1000" dirty="0" err="1" smtClean="0">
                <a:latin typeface="Consolas" pitchFamily="49" charset="0"/>
              </a:rPr>
              <a:t>saldo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extraer</a:t>
            </a:r>
            <a:r>
              <a:rPr lang="en-US" sz="1000" dirty="0" smtClean="0">
                <a:latin typeface="Consolas" pitchFamily="49" charset="0"/>
              </a:rPr>
              <a:t>(</a:t>
            </a:r>
            <a:r>
              <a:rPr lang="en-US" sz="1000" dirty="0" err="1" smtClean="0">
                <a:latin typeface="Consolas" pitchFamily="49" charset="0"/>
              </a:rPr>
              <a:t>cantidad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-=</a:t>
            </a:r>
            <a:r>
              <a:rPr lang="en-US" sz="1000" dirty="0" err="1" smtClean="0">
                <a:latin typeface="Consolas" pitchFamily="49" charset="0"/>
              </a:rPr>
              <a:t>cantidad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    return </a:t>
            </a:r>
            <a:r>
              <a:rPr lang="en-US" sz="1000" dirty="0" err="1" smtClean="0">
                <a:latin typeface="Consolas" pitchFamily="49" charset="0"/>
              </a:rPr>
              <a:t>this.saldo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</a:p>
          <a:p>
            <a:r>
              <a:rPr lang="en-US" sz="1000" dirty="0" smtClean="0">
                <a:latin typeface="Consolas" pitchFamily="49" charset="0"/>
              </a:rPr>
              <a:t>class </a:t>
            </a:r>
            <a:r>
              <a:rPr lang="en-US" sz="1000" dirty="0" err="1" smtClean="0">
                <a:latin typeface="Consolas" pitchFamily="49" charset="0"/>
              </a:rPr>
              <a:t>CuentaMovimientos</a:t>
            </a:r>
            <a:r>
              <a:rPr lang="en-US" sz="1000" dirty="0" smtClean="0">
                <a:latin typeface="Consolas" pitchFamily="49" charset="0"/>
              </a:rPr>
              <a:t> extends </a:t>
            </a:r>
            <a:r>
              <a:rPr lang="en-US" sz="1000" dirty="0" err="1" smtClean="0">
                <a:latin typeface="Consolas" pitchFamily="49" charset="0"/>
              </a:rPr>
              <a:t>Cuenta</a:t>
            </a:r>
            <a:r>
              <a:rPr lang="en-US" sz="1000" dirty="0" smtClean="0">
                <a:latin typeface="Consolas" pitchFamily="49" charset="0"/>
              </a:rPr>
              <a:t>{</a:t>
            </a:r>
          </a:p>
          <a:p>
            <a:r>
              <a:rPr lang="en-US" sz="1000" dirty="0" smtClean="0">
                <a:latin typeface="Consolas" pitchFamily="49" charset="0"/>
              </a:rPr>
              <a:t>    constructor(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super(</a:t>
            </a:r>
            <a:r>
              <a:rPr lang="en-US" sz="1000" dirty="0" err="1" smtClean="0">
                <a:latin typeface="Consolas" pitchFamily="49" charset="0"/>
              </a:rPr>
              <a:t>codigo,saldo</a:t>
            </a:r>
            <a:r>
              <a:rPr lang="en-US" sz="1000" dirty="0" smtClean="0">
                <a:latin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this.movs</a:t>
            </a:r>
            <a:r>
              <a:rPr lang="en-US" sz="1000" dirty="0" smtClean="0">
                <a:latin typeface="Consolas" pitchFamily="49" charset="0"/>
              </a:rPr>
              <a:t>=[];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dirty="0" err="1" smtClean="0">
                <a:latin typeface="Consolas" pitchFamily="49" charset="0"/>
              </a:rPr>
              <a:t>movimientos</a:t>
            </a:r>
            <a:r>
              <a:rPr lang="en-US" sz="1000" dirty="0" smtClean="0">
                <a:latin typeface="Consolas" pitchFamily="49" charset="0"/>
              </a:rPr>
              <a:t>(){</a:t>
            </a:r>
          </a:p>
          <a:p>
            <a:r>
              <a:rPr lang="en-US" sz="1000" dirty="0" smtClean="0">
                <a:latin typeface="Consolas" pitchFamily="49" charset="0"/>
              </a:rPr>
              <a:t>        return </a:t>
            </a:r>
            <a:r>
              <a:rPr lang="en-US" sz="1000" dirty="0" err="1" smtClean="0">
                <a:latin typeface="Consolas" pitchFamily="49" charset="0"/>
              </a:rPr>
              <a:t>this.movs</a:t>
            </a:r>
            <a:r>
              <a:rPr lang="en-US" sz="1000" dirty="0" smtClean="0">
                <a:latin typeface="Consolas" pitchFamily="49" charset="0"/>
              </a:rPr>
              <a:t>;</a:t>
            </a:r>
          </a:p>
          <a:p>
            <a:r>
              <a:rPr lang="en-US" sz="1000" dirty="0" smtClean="0">
                <a:latin typeface="Consolas" pitchFamily="49" charset="0"/>
              </a:rPr>
              <a:t>    }</a:t>
            </a:r>
          </a:p>
          <a:p>
            <a:r>
              <a:rPr lang="en-US" sz="1000" dirty="0" smtClean="0">
                <a:latin typeface="Consolas" pitchFamily="49" charset="0"/>
              </a:rPr>
              <a:t>    //</a:t>
            </a:r>
            <a:r>
              <a:rPr lang="en-US" sz="1000" dirty="0" err="1" smtClean="0">
                <a:latin typeface="Consolas" pitchFamily="49" charset="0"/>
              </a:rPr>
              <a:t>sobrescritura</a:t>
            </a:r>
            <a:r>
              <a:rPr lang="en-US" sz="1000" dirty="0" smtClean="0">
                <a:latin typeface="Consolas" pitchFamily="49" charset="0"/>
              </a:rPr>
              <a:t> de </a:t>
            </a:r>
            <a:r>
              <a:rPr lang="en-US" sz="1000" dirty="0" err="1" smtClean="0">
                <a:latin typeface="Consolas" pitchFamily="49" charset="0"/>
              </a:rPr>
              <a:t>extraer</a:t>
            </a:r>
            <a:r>
              <a:rPr lang="en-US" sz="1000" dirty="0" smtClean="0">
                <a:latin typeface="Consolas" pitchFamily="49" charset="0"/>
              </a:rPr>
              <a:t>()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b="1" dirty="0" err="1" smtClean="0">
                <a:latin typeface="Consolas" pitchFamily="49" charset="0"/>
              </a:rPr>
              <a:t>extraer</a:t>
            </a:r>
            <a:r>
              <a:rPr lang="en-US" sz="1000" b="1" dirty="0" smtClean="0">
                <a:latin typeface="Consolas" pitchFamily="49" charset="0"/>
              </a:rPr>
              <a:t>(</a:t>
            </a:r>
            <a:r>
              <a:rPr lang="en-US" sz="1000" b="1" dirty="0" err="1" smtClean="0">
                <a:latin typeface="Consolas" pitchFamily="49" charset="0"/>
              </a:rPr>
              <a:t>cantidad</a:t>
            </a:r>
            <a:r>
              <a:rPr lang="en-US" sz="1000" b="1" dirty="0" smtClean="0">
                <a:latin typeface="Consolas" pitchFamily="49" charset="0"/>
              </a:rPr>
              <a:t>){</a:t>
            </a:r>
          </a:p>
          <a:p>
            <a:r>
              <a:rPr lang="en-US" sz="1000" dirty="0" smtClean="0">
                <a:latin typeface="Consolas" pitchFamily="49" charset="0"/>
              </a:rPr>
              <a:t>        </a:t>
            </a:r>
            <a:r>
              <a:rPr lang="en-US" sz="1000" dirty="0" err="1" smtClean="0">
                <a:latin typeface="Consolas" pitchFamily="49" charset="0"/>
              </a:rPr>
              <a:t>this.movs.push</a:t>
            </a:r>
            <a:r>
              <a:rPr lang="en-US" sz="1000" dirty="0" smtClean="0">
                <a:latin typeface="Consolas" pitchFamily="49" charset="0"/>
              </a:rPr>
              <a:t>({"</a:t>
            </a:r>
            <a:r>
              <a:rPr lang="en-US" sz="1000" dirty="0" err="1" smtClean="0">
                <a:latin typeface="Consolas" pitchFamily="49" charset="0"/>
              </a:rPr>
              <a:t>tipo</a:t>
            </a:r>
            <a:r>
              <a:rPr lang="en-US" sz="1000" dirty="0" smtClean="0">
                <a:latin typeface="Consolas" pitchFamily="49" charset="0"/>
              </a:rPr>
              <a:t>":"</a:t>
            </a:r>
            <a:r>
              <a:rPr lang="en-US" sz="1000" dirty="0" err="1" smtClean="0">
                <a:latin typeface="Consolas" pitchFamily="49" charset="0"/>
              </a:rPr>
              <a:t>extraer","cant</a:t>
            </a:r>
            <a:r>
              <a:rPr lang="en-US" sz="1000" dirty="0" smtClean="0">
                <a:latin typeface="Consolas" pitchFamily="49" charset="0"/>
              </a:rPr>
              <a:t>":</a:t>
            </a:r>
            <a:r>
              <a:rPr lang="en-US" sz="1000" dirty="0" err="1" smtClean="0">
                <a:latin typeface="Consolas" pitchFamily="49" charset="0"/>
              </a:rPr>
              <a:t>cantidad</a:t>
            </a:r>
            <a:r>
              <a:rPr lang="en-US" sz="1000" dirty="0" smtClean="0">
                <a:latin typeface="Consolas" pitchFamily="49" charset="0"/>
              </a:rPr>
              <a:t>});</a:t>
            </a:r>
          </a:p>
          <a:p>
            <a:r>
              <a:rPr lang="en-US" sz="1000" dirty="0" smtClean="0">
                <a:latin typeface="Consolas" pitchFamily="49" charset="0"/>
              </a:rPr>
              <a:t>        return </a:t>
            </a:r>
            <a:r>
              <a:rPr lang="en-US" sz="1000" b="1" dirty="0" err="1" smtClean="0">
                <a:latin typeface="Consolas" pitchFamily="49" charset="0"/>
              </a:rPr>
              <a:t>super.extraer</a:t>
            </a:r>
            <a:r>
              <a:rPr lang="en-US" sz="1000" b="1" dirty="0" smtClean="0">
                <a:latin typeface="Consolas" pitchFamily="49" charset="0"/>
              </a:rPr>
              <a:t>(</a:t>
            </a:r>
            <a:r>
              <a:rPr lang="en-US" sz="1000" b="1" dirty="0" err="1" smtClean="0">
                <a:latin typeface="Consolas" pitchFamily="49" charset="0"/>
              </a:rPr>
              <a:t>cantidad</a:t>
            </a:r>
            <a:r>
              <a:rPr lang="en-US" sz="1000" b="1" dirty="0" smtClean="0">
                <a:latin typeface="Consolas" pitchFamily="49" charset="0"/>
              </a:rPr>
              <a:t>);</a:t>
            </a:r>
          </a:p>
          <a:p>
            <a:r>
              <a:rPr lang="en-US" sz="1000" dirty="0" smtClean="0">
                <a:latin typeface="Consolas" pitchFamily="49" charset="0"/>
              </a:rPr>
              <a:t>    </a:t>
            </a:r>
            <a:r>
              <a:rPr lang="en-US" sz="1000" b="1" dirty="0" smtClean="0">
                <a:latin typeface="Consolas" pitchFamily="49" charset="0"/>
              </a:rPr>
              <a:t>}</a:t>
            </a:r>
          </a:p>
          <a:p>
            <a:r>
              <a:rPr lang="en-US" sz="1000" dirty="0" smtClean="0">
                <a:latin typeface="Consolas" pitchFamily="49" charset="0"/>
              </a:rPr>
              <a:t>}</a:t>
            </a:r>
            <a:endParaRPr lang="en-U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1779662"/>
            <a:ext cx="4032448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cuentaM</a:t>
            </a:r>
            <a:r>
              <a:rPr lang="es-ES" sz="1000" dirty="0" smtClean="0">
                <a:latin typeface="Consolas" pitchFamily="49" charset="0"/>
              </a:rPr>
              <a:t>=new </a:t>
            </a:r>
            <a:r>
              <a:rPr lang="es-ES" sz="1000" dirty="0" err="1" smtClean="0">
                <a:latin typeface="Consolas" pitchFamily="49" charset="0"/>
              </a:rPr>
              <a:t>CuentaMovimientos</a:t>
            </a:r>
            <a:r>
              <a:rPr lang="es-ES" sz="1000" dirty="0" smtClean="0">
                <a:latin typeface="Consolas" pitchFamily="49" charset="0"/>
              </a:rPr>
              <a:t>(1111,500);</a:t>
            </a:r>
          </a:p>
          <a:p>
            <a:r>
              <a:rPr lang="es-ES" sz="1000" dirty="0" smtClean="0">
                <a:latin typeface="Consolas" pitchFamily="49" charset="0"/>
              </a:rPr>
              <a:t>//llama a la nueva versión del método</a:t>
            </a:r>
          </a:p>
          <a:p>
            <a:r>
              <a:rPr lang="es-ES" sz="1000" dirty="0" smtClean="0">
                <a:latin typeface="Consolas" pitchFamily="49" charset="0"/>
              </a:rPr>
              <a:t>console.log("Saldo: "+</a:t>
            </a:r>
            <a:r>
              <a:rPr lang="es-ES" sz="1000" dirty="0" err="1" smtClean="0">
                <a:latin typeface="Consolas" pitchFamily="49" charset="0"/>
              </a:rPr>
              <a:t>cuentaM.extraer</a:t>
            </a:r>
            <a:r>
              <a:rPr lang="es-ES" sz="1000" dirty="0" smtClean="0">
                <a:latin typeface="Consolas" pitchFamily="49" charset="0"/>
              </a:rPr>
              <a:t>(30));</a:t>
            </a:r>
          </a:p>
          <a:p>
            <a:r>
              <a:rPr lang="es-ES" sz="1000" dirty="0" err="1" smtClean="0">
                <a:latin typeface="Consolas" pitchFamily="49" charset="0"/>
              </a:rPr>
              <a:t>cuentaM.movimientos</a:t>
            </a:r>
            <a:r>
              <a:rPr lang="es-ES" sz="1000" dirty="0" smtClean="0">
                <a:latin typeface="Consolas" pitchFamily="49" charset="0"/>
              </a:rPr>
              <a:t>().</a:t>
            </a:r>
            <a:r>
              <a:rPr lang="es-ES" sz="1000" dirty="0" err="1" smtClean="0">
                <a:latin typeface="Consolas" pitchFamily="49" charset="0"/>
              </a:rPr>
              <a:t>forEach</a:t>
            </a:r>
            <a:r>
              <a:rPr lang="es-ES" sz="1000" dirty="0" smtClean="0">
                <a:latin typeface="Consolas" pitchFamily="49" charset="0"/>
              </a:rPr>
              <a:t>(m=&gt;console.log(m));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467544" y="1059582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Definición de clases</a:t>
            </a:r>
            <a:endParaRPr lang="es-ES" sz="9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644008" y="1491630"/>
            <a:ext cx="2160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smtClean="0"/>
              <a:t>Utilización de la clase</a:t>
            </a:r>
            <a:endParaRPr lang="es-ES" sz="9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 flipV="1">
            <a:off x="2987824" y="4627557"/>
            <a:ext cx="2088232" cy="2160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5050116" y="4652824"/>
            <a:ext cx="180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Llamada al extraer de la superclase</a:t>
            </a:r>
            <a:endParaRPr lang="es-ES" sz="1000" dirty="0"/>
          </a:p>
        </p:txBody>
      </p:sp>
      <p:cxnSp>
        <p:nvCxnSpPr>
          <p:cNvPr id="13" name="12 Conector recto de flecha"/>
          <p:cNvCxnSpPr/>
          <p:nvPr/>
        </p:nvCxnSpPr>
        <p:spPr>
          <a:xfrm flipH="1" flipV="1">
            <a:off x="683568" y="2211710"/>
            <a:ext cx="864096" cy="23762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Sobrecarga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27534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En </a:t>
            </a:r>
            <a:r>
              <a:rPr lang="es-ES" sz="2000" b="1" noProof="0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JavaScript</a:t>
            </a: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no existe la sobrecarga de métodos y constructores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 simulada utilizando número variable de argumentos en la llamada: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11560" y="2211710"/>
            <a:ext cx="3131840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class</a:t>
            </a:r>
            <a:r>
              <a:rPr lang="es-ES" sz="1000" dirty="0" smtClean="0">
                <a:latin typeface="Consolas" pitchFamily="49" charset="0"/>
              </a:rPr>
              <a:t> Prueba{</a:t>
            </a:r>
          </a:p>
          <a:p>
            <a:r>
              <a:rPr lang="es-ES" sz="1000" dirty="0" smtClean="0">
                <a:latin typeface="Consolas" pitchFamily="49" charset="0"/>
              </a:rPr>
              <a:t>    metodo1(</a:t>
            </a:r>
            <a:r>
              <a:rPr lang="es-ES" sz="1000" dirty="0" err="1" smtClean="0">
                <a:latin typeface="Consolas" pitchFamily="49" charset="0"/>
              </a:rPr>
              <a:t>a,b,c</a:t>
            </a:r>
            <a:r>
              <a:rPr lang="es-ES" sz="1000" dirty="0" smtClean="0">
                <a:latin typeface="Consolas" pitchFamily="49" charset="0"/>
              </a:rPr>
              <a:t>){</a:t>
            </a:r>
          </a:p>
          <a:p>
            <a:r>
              <a:rPr lang="es-ES" sz="1000" dirty="0" smtClean="0">
                <a:latin typeface="Consolas" pitchFamily="49" charset="0"/>
              </a:rPr>
              <a:t>        </a:t>
            </a:r>
            <a:r>
              <a:rPr lang="es-ES" sz="1000" dirty="0" err="1" smtClean="0">
                <a:latin typeface="Consolas" pitchFamily="49" charset="0"/>
              </a:rPr>
              <a:t>if</a:t>
            </a:r>
            <a:r>
              <a:rPr lang="es-ES" sz="1000" dirty="0" smtClean="0">
                <a:latin typeface="Consolas" pitchFamily="49" charset="0"/>
              </a:rPr>
              <a:t>(a){</a:t>
            </a:r>
          </a:p>
          <a:p>
            <a:r>
              <a:rPr lang="es-ES" sz="1000" dirty="0" smtClean="0">
                <a:latin typeface="Consolas" pitchFamily="49" charset="0"/>
              </a:rPr>
              <a:t>            console.log("a vale "+a);</a:t>
            </a:r>
          </a:p>
          <a:p>
            <a:r>
              <a:rPr lang="es-ES" sz="1000" dirty="0" smtClean="0">
                <a:latin typeface="Consolas" pitchFamily="49" charset="0"/>
              </a:rPr>
              <a:t>        }</a:t>
            </a:r>
          </a:p>
          <a:p>
            <a:r>
              <a:rPr lang="es-ES" sz="1000" dirty="0" smtClean="0">
                <a:latin typeface="Consolas" pitchFamily="49" charset="0"/>
              </a:rPr>
              <a:t>        </a:t>
            </a:r>
            <a:r>
              <a:rPr lang="es-ES" sz="1000" dirty="0" err="1" smtClean="0">
                <a:latin typeface="Consolas" pitchFamily="49" charset="0"/>
              </a:rPr>
              <a:t>if</a:t>
            </a:r>
            <a:r>
              <a:rPr lang="es-ES" sz="1000" dirty="0" smtClean="0">
                <a:latin typeface="Consolas" pitchFamily="49" charset="0"/>
              </a:rPr>
              <a:t>(b){</a:t>
            </a:r>
          </a:p>
          <a:p>
            <a:r>
              <a:rPr lang="es-ES" sz="1000" dirty="0" smtClean="0">
                <a:latin typeface="Consolas" pitchFamily="49" charset="0"/>
              </a:rPr>
              <a:t>            console.log("b vale "+b);</a:t>
            </a:r>
          </a:p>
          <a:p>
            <a:r>
              <a:rPr lang="es-ES" sz="1000" dirty="0" smtClean="0">
                <a:latin typeface="Consolas" pitchFamily="49" charset="0"/>
              </a:rPr>
              <a:t>        }</a:t>
            </a:r>
          </a:p>
          <a:p>
            <a:r>
              <a:rPr lang="es-ES" sz="1000" dirty="0" smtClean="0">
                <a:latin typeface="Consolas" pitchFamily="49" charset="0"/>
              </a:rPr>
              <a:t>        </a:t>
            </a:r>
            <a:r>
              <a:rPr lang="es-ES" sz="1000" dirty="0" err="1" smtClean="0">
                <a:latin typeface="Consolas" pitchFamily="49" charset="0"/>
              </a:rPr>
              <a:t>if</a:t>
            </a:r>
            <a:r>
              <a:rPr lang="es-ES" sz="1000" dirty="0" smtClean="0">
                <a:latin typeface="Consolas" pitchFamily="49" charset="0"/>
              </a:rPr>
              <a:t>(c){</a:t>
            </a:r>
          </a:p>
          <a:p>
            <a:r>
              <a:rPr lang="es-ES" sz="1000" dirty="0" smtClean="0">
                <a:latin typeface="Consolas" pitchFamily="49" charset="0"/>
              </a:rPr>
              <a:t>            console.log("c vale "+c);</a:t>
            </a:r>
          </a:p>
          <a:p>
            <a:r>
              <a:rPr lang="es-ES" sz="1000" dirty="0" smtClean="0">
                <a:latin typeface="Consolas" pitchFamily="49" charset="0"/>
              </a:rPr>
              <a:t>        }</a:t>
            </a:r>
          </a:p>
          <a:p>
            <a:r>
              <a:rPr lang="es-ES" sz="1000" dirty="0" smtClean="0">
                <a:latin typeface="Consolas" pitchFamily="49" charset="0"/>
              </a:rPr>
              <a:t>    }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499992" y="2211710"/>
            <a:ext cx="266429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p = new Prueba();</a:t>
            </a:r>
          </a:p>
          <a:p>
            <a:r>
              <a:rPr lang="es-ES" sz="1000" dirty="0" smtClean="0">
                <a:latin typeface="Consolas" pitchFamily="49" charset="0"/>
              </a:rPr>
              <a:t>p.metodo1(1,2,3);</a:t>
            </a:r>
          </a:p>
          <a:p>
            <a:r>
              <a:rPr lang="es-ES" sz="1000" dirty="0" smtClean="0">
                <a:latin typeface="Consolas" pitchFamily="49" charset="0"/>
              </a:rPr>
              <a:t>p.metodo1(4,5);</a:t>
            </a:r>
          </a:p>
          <a:p>
            <a:r>
              <a:rPr lang="es-ES" sz="1000" dirty="0" smtClean="0">
                <a:latin typeface="Consolas" pitchFamily="49" charset="0"/>
              </a:rPr>
              <a:t>p.metodo1(6);</a:t>
            </a:r>
          </a:p>
          <a:p>
            <a:r>
              <a:rPr lang="es-ES" sz="1000" dirty="0" smtClean="0">
                <a:latin typeface="Consolas" pitchFamily="49" charset="0"/>
              </a:rPr>
              <a:t>/*</a:t>
            </a:r>
          </a:p>
          <a:p>
            <a:r>
              <a:rPr lang="es-ES" sz="1000" dirty="0" smtClean="0">
                <a:latin typeface="Consolas" pitchFamily="49" charset="0"/>
              </a:rPr>
              <a:t>a vale 1</a:t>
            </a:r>
          </a:p>
          <a:p>
            <a:r>
              <a:rPr lang="es-ES" sz="1000" dirty="0" smtClean="0">
                <a:latin typeface="Consolas" pitchFamily="49" charset="0"/>
              </a:rPr>
              <a:t>b vale 2</a:t>
            </a:r>
          </a:p>
          <a:p>
            <a:r>
              <a:rPr lang="es-ES" sz="1000" dirty="0" smtClean="0">
                <a:latin typeface="Consolas" pitchFamily="49" charset="0"/>
              </a:rPr>
              <a:t>c vale 3</a:t>
            </a:r>
          </a:p>
          <a:p>
            <a:r>
              <a:rPr lang="es-ES" sz="1000" dirty="0" smtClean="0">
                <a:latin typeface="Consolas" pitchFamily="49" charset="0"/>
              </a:rPr>
              <a:t>a vale 4</a:t>
            </a:r>
          </a:p>
          <a:p>
            <a:r>
              <a:rPr lang="es-ES" sz="1000" dirty="0" smtClean="0">
                <a:latin typeface="Consolas" pitchFamily="49" charset="0"/>
              </a:rPr>
              <a:t>b vale 5</a:t>
            </a:r>
          </a:p>
          <a:p>
            <a:r>
              <a:rPr lang="es-ES" sz="1000" dirty="0" smtClean="0">
                <a:latin typeface="Consolas" pitchFamily="49" charset="0"/>
              </a:rPr>
              <a:t>a vale 6</a:t>
            </a:r>
          </a:p>
          <a:p>
            <a:r>
              <a:rPr lang="es-ES" sz="1000" dirty="0" smtClean="0">
                <a:latin typeface="Consolas" pitchFamily="49" charset="0"/>
              </a:rPr>
              <a:t>*/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Eventos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Sucesos que pueden tener lugar sobre la interfaz de usuario (etiquetas HTML) y a los que se les puede asociar una función de respuesta.</a:t>
            </a: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 asociar desde la propia etiqueta: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 directamente desde código: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043608" y="2211710"/>
            <a:ext cx="4536504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button</a:t>
            </a:r>
            <a:r>
              <a:rPr lang="es-ES" sz="1000" dirty="0" smtClean="0">
                <a:latin typeface="Consolas" pitchFamily="49" charset="0"/>
              </a:rPr>
              <a:t>" </a:t>
            </a:r>
            <a:r>
              <a:rPr lang="es-ES" sz="1000" dirty="0" err="1" smtClean="0">
                <a:latin typeface="Consolas" pitchFamily="49" charset="0"/>
              </a:rPr>
              <a:t>onclick</a:t>
            </a:r>
            <a:r>
              <a:rPr lang="es-ES" sz="1000" dirty="0" smtClean="0">
                <a:latin typeface="Consolas" pitchFamily="49" charset="0"/>
              </a:rPr>
              <a:t>="respuesta();" </a:t>
            </a:r>
            <a:r>
              <a:rPr lang="es-ES" sz="1000" dirty="0" err="1" smtClean="0">
                <a:latin typeface="Consolas" pitchFamily="49" charset="0"/>
              </a:rPr>
              <a:t>value</a:t>
            </a:r>
            <a:r>
              <a:rPr lang="es-ES" sz="1000" dirty="0" smtClean="0">
                <a:latin typeface="Consolas" pitchFamily="49" charset="0"/>
              </a:rPr>
              <a:t>="Pulsar"&gt;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err="1" smtClean="0">
                <a:latin typeface="Consolas" pitchFamily="49" charset="0"/>
              </a:rPr>
              <a:t>function</a:t>
            </a:r>
            <a:r>
              <a:rPr lang="es-ES" sz="1000" dirty="0" smtClean="0">
                <a:latin typeface="Consolas" pitchFamily="49" charset="0"/>
              </a:rPr>
              <a:t> respuesta(){</a:t>
            </a:r>
          </a:p>
          <a:p>
            <a:r>
              <a:rPr lang="es-ES" sz="1000" dirty="0" smtClean="0">
                <a:latin typeface="Consolas" pitchFamily="49" charset="0"/>
              </a:rPr>
              <a:t>  //</a:t>
            </a:r>
            <a:r>
              <a:rPr lang="es-ES" sz="1000" dirty="0" err="1" smtClean="0">
                <a:latin typeface="Consolas" pitchFamily="49" charset="0"/>
              </a:rPr>
              <a:t>codigo</a:t>
            </a:r>
            <a:r>
              <a:rPr lang="es-ES" sz="1000" dirty="0" smtClean="0">
                <a:latin typeface="Consolas" pitchFamily="49" charset="0"/>
              </a:rPr>
              <a:t> de respuesta al evento 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endParaRPr lang="es-ES" sz="1000" dirty="0" smtClean="0">
              <a:latin typeface="Consolas" pitchFamily="49" charset="0"/>
            </a:endParaRP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475656" y="3867894"/>
            <a:ext cx="374441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button</a:t>
            </a:r>
            <a:r>
              <a:rPr lang="es-ES" sz="1000" dirty="0" smtClean="0">
                <a:latin typeface="Consolas" pitchFamily="49" charset="0"/>
              </a:rPr>
              <a:t>" id="</a:t>
            </a:r>
            <a:r>
              <a:rPr lang="es-ES" sz="1000" dirty="0" err="1" smtClean="0">
                <a:latin typeface="Consolas" pitchFamily="49" charset="0"/>
              </a:rPr>
              <a:t>mybutton</a:t>
            </a:r>
            <a:r>
              <a:rPr lang="es-ES" sz="1000" dirty="0" smtClean="0">
                <a:latin typeface="Consolas" pitchFamily="49" charset="0"/>
              </a:rPr>
              <a:t>" </a:t>
            </a:r>
            <a:r>
              <a:rPr lang="es-ES" sz="1000" dirty="0" err="1" smtClean="0">
                <a:latin typeface="Consolas" pitchFamily="49" charset="0"/>
              </a:rPr>
              <a:t>value</a:t>
            </a:r>
            <a:r>
              <a:rPr lang="es-ES" sz="1000" dirty="0" smtClean="0">
                <a:latin typeface="Consolas" pitchFamily="49" charset="0"/>
              </a:rPr>
              <a:t>="Pulsar"&gt;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 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bt</a:t>
            </a:r>
            <a:r>
              <a:rPr lang="es-ES" sz="1000" dirty="0" smtClean="0">
                <a:latin typeface="Consolas" pitchFamily="49" charset="0"/>
              </a:rPr>
              <a:t>= </a:t>
            </a:r>
            <a:r>
              <a:rPr lang="es-ES" sz="1000" dirty="0" err="1" smtClean="0">
                <a:latin typeface="Consolas" pitchFamily="49" charset="0"/>
              </a:rPr>
              <a:t>document.querySelector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button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err="1" smtClean="0">
                <a:latin typeface="Consolas" pitchFamily="49" charset="0"/>
              </a:rPr>
              <a:t>bt.addEventListener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",()=&gt;{</a:t>
            </a:r>
          </a:p>
          <a:p>
            <a:r>
              <a:rPr lang="es-ES" sz="1000" dirty="0" smtClean="0">
                <a:latin typeface="Consolas" pitchFamily="49" charset="0"/>
              </a:rPr>
              <a:t>     //código de respuesta al evento 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483768" y="2427734"/>
            <a:ext cx="576064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467544" y="627534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Es un mecanismo, anterior a la existencia de las clases, que permite asignar métodos y propiedades a un tipo de objeto.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Todos los objetos de ese tipo adquieren los métodos </a:t>
            </a:r>
            <a:r>
              <a:rPr lang="es-ES" sz="2000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y propiedades.</a:t>
            </a:r>
            <a:endParaRPr lang="es-ES" sz="2000" b="1" noProof="0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331640" y="2427734"/>
            <a:ext cx="5040560" cy="2400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function</a:t>
            </a:r>
            <a:r>
              <a:rPr lang="es-ES" sz="1000" dirty="0" smtClean="0">
                <a:latin typeface="Consolas" pitchFamily="49" charset="0"/>
              </a:rPr>
              <a:t> Empleado(nombre){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this.nombre</a:t>
            </a:r>
            <a:r>
              <a:rPr lang="es-ES" sz="1000" dirty="0" smtClean="0">
                <a:latin typeface="Consolas" pitchFamily="49" charset="0"/>
              </a:rPr>
              <a:t>=nombre;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e1=new Empleado("Ana");</a:t>
            </a:r>
          </a:p>
          <a:p>
            <a:r>
              <a:rPr lang="es-ES" sz="1000" dirty="0" smtClean="0">
                <a:latin typeface="Consolas" pitchFamily="49" charset="0"/>
              </a:rPr>
              <a:t>//añade propiedades y métodos al prototipo</a:t>
            </a:r>
          </a:p>
          <a:p>
            <a:r>
              <a:rPr lang="es-ES" sz="1000" b="1" dirty="0" err="1" smtClean="0">
                <a:latin typeface="Consolas" pitchFamily="49" charset="0"/>
              </a:rPr>
              <a:t>Empleado.prototype.salario</a:t>
            </a:r>
            <a:r>
              <a:rPr lang="es-ES" sz="1000" b="1" dirty="0" smtClean="0">
                <a:latin typeface="Consolas" pitchFamily="49" charset="0"/>
              </a:rPr>
              <a:t>=0;</a:t>
            </a:r>
          </a:p>
          <a:p>
            <a:r>
              <a:rPr lang="es-ES" sz="1000" b="1" dirty="0" err="1" smtClean="0">
                <a:latin typeface="Consolas" pitchFamily="49" charset="0"/>
              </a:rPr>
              <a:t>Empleado.prototype.calcularSalario</a:t>
            </a:r>
            <a:r>
              <a:rPr lang="es-ES" sz="1000" b="1" dirty="0" smtClean="0">
                <a:latin typeface="Consolas" pitchFamily="49" charset="0"/>
              </a:rPr>
              <a:t>=</a:t>
            </a:r>
            <a:r>
              <a:rPr lang="es-ES" sz="1000" b="1" dirty="0" err="1" smtClean="0">
                <a:latin typeface="Consolas" pitchFamily="49" charset="0"/>
              </a:rPr>
              <a:t>function</a:t>
            </a:r>
            <a:r>
              <a:rPr lang="es-ES" sz="1000" b="1" dirty="0" smtClean="0">
                <a:latin typeface="Consolas" pitchFamily="49" charset="0"/>
              </a:rPr>
              <a:t>(){</a:t>
            </a:r>
          </a:p>
          <a:p>
            <a:r>
              <a:rPr lang="es-ES" sz="1000" b="1" dirty="0" smtClean="0">
                <a:latin typeface="Consolas" pitchFamily="49" charset="0"/>
              </a:rPr>
              <a:t>    </a:t>
            </a:r>
            <a:r>
              <a:rPr lang="es-ES" sz="1000" b="1" dirty="0" err="1" smtClean="0">
                <a:latin typeface="Consolas" pitchFamily="49" charset="0"/>
              </a:rPr>
              <a:t>return</a:t>
            </a:r>
            <a:r>
              <a:rPr lang="es-ES" sz="1000" b="1" dirty="0" smtClean="0">
                <a:latin typeface="Consolas" pitchFamily="49" charset="0"/>
              </a:rPr>
              <a:t> this.salario+1000;</a:t>
            </a:r>
          </a:p>
          <a:p>
            <a:r>
              <a:rPr lang="es-ES" sz="1000" b="1" dirty="0" smtClean="0">
                <a:latin typeface="Consolas" pitchFamily="49" charset="0"/>
              </a:rPr>
              <a:t>};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e2=new Empleado("Juan");</a:t>
            </a:r>
          </a:p>
          <a:p>
            <a:r>
              <a:rPr lang="es-ES" sz="1000" dirty="0" smtClean="0">
                <a:latin typeface="Consolas" pitchFamily="49" charset="0"/>
              </a:rPr>
              <a:t>e2.salario=1000;</a:t>
            </a:r>
          </a:p>
          <a:p>
            <a:r>
              <a:rPr lang="es-ES" sz="1000" dirty="0" smtClean="0">
                <a:latin typeface="Consolas" pitchFamily="49" charset="0"/>
              </a:rPr>
              <a:t>//nuevo objetos y antiguos adquieren métodos y propiedades del //prototipo</a:t>
            </a:r>
          </a:p>
          <a:p>
            <a:r>
              <a:rPr lang="es-ES" sz="1000" dirty="0" smtClean="0">
                <a:latin typeface="Consolas" pitchFamily="49" charset="0"/>
              </a:rPr>
              <a:t>console.log(e2.calcularSalario());  //2000</a:t>
            </a:r>
          </a:p>
          <a:p>
            <a:r>
              <a:rPr lang="es-ES" sz="1000" dirty="0" smtClean="0">
                <a:latin typeface="Consolas" pitchFamily="49" charset="0"/>
              </a:rPr>
              <a:t>console.log(e1.calcularSalario());  //1000</a:t>
            </a:r>
            <a:endParaRPr lang="es-ES" sz="1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475656" y="1275606"/>
            <a:ext cx="7406640" cy="1104138"/>
          </a:xfrm>
        </p:spPr>
        <p:txBody>
          <a:bodyPr>
            <a:noAutofit/>
          </a:bodyPr>
          <a:lstStyle/>
          <a:p>
            <a:pPr algn="ctr"/>
            <a:r>
              <a:rPr lang="es-ES" sz="4800" dirty="0" err="1" smtClean="0"/>
              <a:t>JQuery</a:t>
            </a:r>
            <a:endParaRPr lang="es-E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Fundamentos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Framework para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que proporciona funciones para la realización de tareas habituales, simplificando el código de las aplicaciones.</a:t>
            </a:r>
          </a:p>
          <a:p>
            <a:pPr lvl="0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utilizarlo en una página, se debe incluir la siguiente referencia al script: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27584" y="2643758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&lt;script </a:t>
            </a:r>
            <a:r>
              <a:rPr lang="es-ES" dirty="0" err="1" smtClean="0"/>
              <a:t>src</a:t>
            </a:r>
            <a:r>
              <a:rPr lang="es-ES" dirty="0" smtClean="0"/>
              <a:t>="https://code.jquery.com/jquery-3.6.0.min.js"&gt;&lt;/script&gt;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Selectores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Funciones especiales que permiten obtener una referencia a elementos HTML de la página.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Entre los más importantes: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$("#id").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Obtiene una referencia al elemento por su id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$("tipo").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Obtiene una colección de elementos de un tipo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$(".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class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").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Referencia a los elementos que pertenezcan a una clase de estilo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$("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tipo:first</a:t>
            </a:r>
            <a:r>
              <a:rPr lang="es-ES" b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"). 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Referencia al primer elemento de un tipo</a:t>
            </a: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$("*"). Referencia a todos los elementos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Contenido de un elemento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recuperar y modificar el contenido de un elemento HTML se utilizan los siguientes métodos: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html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Equivale a la propiedad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innerHTML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JavaScript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val(). Accede al valor de un campo de formulario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923678"/>
            <a:ext cx="504056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 id="resultado"&gt;&lt;/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$("#resultado").</a:t>
            </a:r>
            <a:r>
              <a:rPr lang="es-ES" sz="1000" dirty="0" err="1" smtClean="0">
                <a:latin typeface="Consolas" pitchFamily="49" charset="0"/>
              </a:rPr>
              <a:t>html</a:t>
            </a:r>
            <a:r>
              <a:rPr lang="es-ES" sz="1000" dirty="0" smtClean="0">
                <a:latin typeface="Consolas" pitchFamily="49" charset="0"/>
              </a:rPr>
              <a:t>("&lt;b&gt;No existe&lt;/b&gt;");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31640" y="3507854"/>
            <a:ext cx="50405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text</a:t>
            </a:r>
            <a:r>
              <a:rPr lang="es-ES" sz="1000" dirty="0" smtClean="0">
                <a:latin typeface="Consolas" pitchFamily="49" charset="0"/>
              </a:rPr>
              <a:t>" id="</a:t>
            </a:r>
            <a:r>
              <a:rPr lang="es-ES" sz="1000" dirty="0" err="1" smtClean="0">
                <a:latin typeface="Consolas" pitchFamily="49" charset="0"/>
              </a:rPr>
              <a:t>name</a:t>
            </a:r>
            <a:r>
              <a:rPr lang="es-ES" sz="1000" dirty="0" smtClean="0">
                <a:latin typeface="Consolas" pitchFamily="49" charset="0"/>
              </a:rPr>
              <a:t>"&gt;</a:t>
            </a:r>
          </a:p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text</a:t>
            </a:r>
            <a:r>
              <a:rPr lang="es-ES" sz="1000" dirty="0" smtClean="0">
                <a:latin typeface="Consolas" pitchFamily="49" charset="0"/>
              </a:rPr>
              <a:t>" id="res"&gt;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if</a:t>
            </a:r>
            <a:r>
              <a:rPr lang="es-ES" sz="1000" dirty="0" smtClean="0">
                <a:latin typeface="Consolas" pitchFamily="49" charset="0"/>
              </a:rPr>
              <a:t>($("#</a:t>
            </a:r>
            <a:r>
              <a:rPr lang="es-ES" sz="1000" dirty="0" err="1" smtClean="0">
                <a:latin typeface="Consolas" pitchFamily="49" charset="0"/>
              </a:rPr>
              <a:t>name</a:t>
            </a:r>
            <a:r>
              <a:rPr lang="es-ES" sz="1000" dirty="0" smtClean="0">
                <a:latin typeface="Consolas" pitchFamily="49" charset="0"/>
              </a:rPr>
              <a:t>").val()==""){</a:t>
            </a:r>
          </a:p>
          <a:p>
            <a:r>
              <a:rPr lang="es-ES" sz="1000" dirty="0" smtClean="0">
                <a:latin typeface="Consolas" pitchFamily="49" charset="0"/>
              </a:rPr>
              <a:t>        $("#res").val("vacío");</a:t>
            </a:r>
          </a:p>
          <a:p>
            <a:r>
              <a:rPr lang="es-ES" sz="1000" dirty="0" smtClean="0">
                <a:latin typeface="Consolas" pitchFamily="49" charset="0"/>
              </a:rPr>
              <a:t>    }</a:t>
            </a: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Ocultar/mostrar elementos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mostrar/ocultar etiquetas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JQuery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ofrece los siguientes métodos a aplicar sobre los objetos: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hide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Oculta el elemento/elementos: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show(). Muestra el elemento/elementos: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923678"/>
            <a:ext cx="504056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 id="resultado"&gt;Resultado de la operación&lt;/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$("#resultado").</a:t>
            </a:r>
            <a:r>
              <a:rPr lang="es-ES" sz="1000" dirty="0" err="1" smtClean="0">
                <a:latin typeface="Consolas" pitchFamily="49" charset="0"/>
              </a:rPr>
              <a:t>hide</a:t>
            </a:r>
            <a:r>
              <a:rPr lang="es-ES" sz="1000" dirty="0" smtClean="0">
                <a:latin typeface="Consolas" pitchFamily="49" charset="0"/>
              </a:rPr>
              <a:t>();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31640" y="3507854"/>
            <a:ext cx="5040560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text</a:t>
            </a:r>
            <a:r>
              <a:rPr lang="es-ES" sz="1000" dirty="0" smtClean="0">
                <a:latin typeface="Consolas" pitchFamily="49" charset="0"/>
              </a:rPr>
              <a:t>" id="</a:t>
            </a:r>
            <a:r>
              <a:rPr lang="es-ES" sz="1000" dirty="0" err="1" smtClean="0">
                <a:latin typeface="Consolas" pitchFamily="49" charset="0"/>
              </a:rPr>
              <a:t>name</a:t>
            </a:r>
            <a:r>
              <a:rPr lang="es-ES" sz="1000" dirty="0" smtClean="0">
                <a:latin typeface="Consolas" pitchFamily="49" charset="0"/>
              </a:rPr>
              <a:t>"&gt;</a:t>
            </a:r>
          </a:p>
          <a:p>
            <a:r>
              <a:rPr lang="es-ES" sz="1000" dirty="0" smtClean="0">
                <a:latin typeface="Consolas" pitchFamily="49" charset="0"/>
              </a:rPr>
              <a:t>&lt;input </a:t>
            </a:r>
            <a:r>
              <a:rPr lang="es-ES" sz="1000" dirty="0" err="1" smtClean="0">
                <a:latin typeface="Consolas" pitchFamily="49" charset="0"/>
              </a:rPr>
              <a:t>type</a:t>
            </a:r>
            <a:r>
              <a:rPr lang="es-ES" sz="1000" dirty="0" smtClean="0">
                <a:latin typeface="Consolas" pitchFamily="49" charset="0"/>
              </a:rPr>
              <a:t>="</a:t>
            </a:r>
            <a:r>
              <a:rPr lang="es-ES" sz="1000" dirty="0" err="1" smtClean="0">
                <a:latin typeface="Consolas" pitchFamily="49" charset="0"/>
              </a:rPr>
              <a:t>text</a:t>
            </a:r>
            <a:r>
              <a:rPr lang="es-ES" sz="1000" dirty="0" smtClean="0">
                <a:latin typeface="Consolas" pitchFamily="49" charset="0"/>
              </a:rPr>
              <a:t>" id="res"&gt;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$("input").show(); //muestra todas las etiquetas</a:t>
            </a: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Añadir eliminar elementos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Para añadir/eliminar elementos,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JQuery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ofrece los siguientes métodos a aplicar sobre los objetos: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append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Añade un nuevo elemento como hijo: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remove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Elimina el elemento y sus descendientes: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1923678"/>
            <a:ext cx="504056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select</a:t>
            </a:r>
            <a:r>
              <a:rPr lang="es-ES" sz="1000" dirty="0" smtClean="0">
                <a:latin typeface="Consolas" pitchFamily="49" charset="0"/>
              </a:rPr>
              <a:t> id="datos"&gt;&lt;/</a:t>
            </a:r>
            <a:r>
              <a:rPr lang="es-ES" sz="1000" dirty="0" err="1" smtClean="0">
                <a:latin typeface="Consolas" pitchFamily="49" charset="0"/>
              </a:rPr>
              <a:t>select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</a:t>
            </a:r>
            <a:r>
              <a:rPr lang="es-ES" sz="1000" dirty="0" err="1" smtClean="0">
                <a:latin typeface="Consolas" pitchFamily="49" charset="0"/>
              </a:rPr>
              <a:t>const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select</a:t>
            </a:r>
            <a:r>
              <a:rPr lang="es-ES" sz="1000" dirty="0" smtClean="0">
                <a:latin typeface="Consolas" pitchFamily="49" charset="0"/>
              </a:rPr>
              <a:t> = $('#datos');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select.append</a:t>
            </a:r>
            <a:r>
              <a:rPr lang="es-ES" sz="1000" dirty="0" smtClean="0">
                <a:latin typeface="Consolas" pitchFamily="49" charset="0"/>
              </a:rPr>
              <a:t>('&lt;</a:t>
            </a:r>
            <a:r>
              <a:rPr lang="es-ES" sz="1000" dirty="0" err="1" smtClean="0">
                <a:latin typeface="Consolas" pitchFamily="49" charset="0"/>
              </a:rPr>
              <a:t>option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value</a:t>
            </a:r>
            <a:r>
              <a:rPr lang="es-ES" sz="1000" dirty="0" smtClean="0">
                <a:latin typeface="Consolas" pitchFamily="49" charset="0"/>
              </a:rPr>
              <a:t>=""&gt;Seleccione un curso&lt;/</a:t>
            </a:r>
            <a:r>
              <a:rPr lang="es-ES" sz="1000" dirty="0" err="1" smtClean="0">
                <a:latin typeface="Consolas" pitchFamily="49" charset="0"/>
              </a:rPr>
              <a:t>option</a:t>
            </a:r>
            <a:r>
              <a:rPr lang="es-ES" sz="1000" dirty="0" smtClean="0">
                <a:latin typeface="Consolas" pitchFamily="49" charset="0"/>
              </a:rPr>
              <a:t>&gt;');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59632" y="3795886"/>
            <a:ext cx="5040560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smtClean="0">
                <a:latin typeface="Consolas" pitchFamily="49" charset="0"/>
              </a:rPr>
              <a:t>&lt;script&gt;</a:t>
            </a:r>
          </a:p>
          <a:p>
            <a:r>
              <a:rPr lang="es-ES" sz="1000" dirty="0" smtClean="0">
                <a:latin typeface="Consolas" pitchFamily="49" charset="0"/>
              </a:rPr>
              <a:t>    $("datos").</a:t>
            </a:r>
            <a:r>
              <a:rPr lang="es-ES" sz="1000" dirty="0" err="1" smtClean="0">
                <a:latin typeface="Consolas" pitchFamily="49" charset="0"/>
              </a:rPr>
              <a:t>remove</a:t>
            </a:r>
            <a:r>
              <a:rPr lang="es-ES" sz="1000" dirty="0" smtClean="0">
                <a:latin typeface="Consolas" pitchFamily="49" charset="0"/>
              </a:rPr>
              <a:t>(); </a:t>
            </a:r>
          </a:p>
          <a:p>
            <a:r>
              <a:rPr lang="es-ES" sz="1000" dirty="0" smtClean="0">
                <a:latin typeface="Consolas" pitchFamily="49" charset="0"/>
              </a:rPr>
              <a:t>&lt;/script&gt;</a:t>
            </a:r>
            <a:endParaRPr lang="es-ES" sz="1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AJAX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Permiten realizar peticiones HTTP a recursos remotos de forma sencilla: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$.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ajax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Se le proporciona un JSON con los datos de la petición y devuelve una promesa: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spcAft>
                <a:spcPts val="1800"/>
              </a:spcAft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  <a:buFont typeface="Wingdings" pitchFamily="2" charset="2"/>
              <a:buChar char="§"/>
              <a:defRPr/>
            </a:pP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1"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$.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(). Específicamente pensada para peticiones </a:t>
            </a:r>
            <a:r>
              <a:rPr lang="es-ES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get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259632" y="2139702"/>
            <a:ext cx="50405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altaAlumno</a:t>
            </a:r>
            <a:r>
              <a:rPr lang="es-ES" sz="1000" dirty="0" smtClean="0">
                <a:latin typeface="Consolas" pitchFamily="49" charset="0"/>
              </a:rPr>
              <a:t>(alumno) {</a:t>
            </a:r>
          </a:p>
          <a:p>
            <a:r>
              <a:rPr lang="es-ES" sz="1000" dirty="0" smtClean="0">
                <a:latin typeface="Consolas" pitchFamily="49" charset="0"/>
              </a:rPr>
              <a:t>  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$.</a:t>
            </a:r>
            <a:r>
              <a:rPr lang="es-ES" sz="1000" dirty="0" err="1" smtClean="0">
                <a:latin typeface="Consolas" pitchFamily="49" charset="0"/>
              </a:rPr>
              <a:t>ajax</a:t>
            </a:r>
            <a:r>
              <a:rPr lang="es-ES" sz="1000" dirty="0" smtClean="0">
                <a:latin typeface="Consolas" pitchFamily="49" charset="0"/>
              </a:rPr>
              <a:t>({</a:t>
            </a:r>
          </a:p>
          <a:p>
            <a:r>
              <a:rPr lang="es-ES" sz="1000" dirty="0" smtClean="0">
                <a:latin typeface="Consolas" pitchFamily="49" charset="0"/>
              </a:rPr>
              <a:t>            </a:t>
            </a:r>
            <a:r>
              <a:rPr lang="es-ES" sz="1000" dirty="0" err="1" smtClean="0">
                <a:latin typeface="Consolas" pitchFamily="49" charset="0"/>
              </a:rPr>
              <a:t>url</a:t>
            </a:r>
            <a:r>
              <a:rPr lang="es-ES" sz="1000" dirty="0" smtClean="0">
                <a:latin typeface="Consolas" pitchFamily="49" charset="0"/>
              </a:rPr>
              <a:t>: `${</a:t>
            </a:r>
            <a:r>
              <a:rPr lang="es-ES" sz="1000" dirty="0" err="1" smtClean="0">
                <a:latin typeface="Consolas" pitchFamily="49" charset="0"/>
              </a:rPr>
              <a:t>this.baseUrl</a:t>
            </a:r>
            <a:r>
              <a:rPr lang="es-ES" sz="1000" dirty="0" smtClean="0">
                <a:latin typeface="Consolas" pitchFamily="49" charset="0"/>
              </a:rPr>
              <a:t>}/alta`,</a:t>
            </a:r>
          </a:p>
          <a:p>
            <a:r>
              <a:rPr lang="es-ES" sz="1000" dirty="0" smtClean="0">
                <a:latin typeface="Consolas" pitchFamily="49" charset="0"/>
              </a:rPr>
              <a:t>            </a:t>
            </a:r>
            <a:r>
              <a:rPr lang="es-ES" sz="1000" dirty="0" err="1" smtClean="0">
                <a:latin typeface="Consolas" pitchFamily="49" charset="0"/>
              </a:rPr>
              <a:t>method</a:t>
            </a:r>
            <a:r>
              <a:rPr lang="es-ES" sz="1000" dirty="0" smtClean="0">
                <a:latin typeface="Consolas" pitchFamily="49" charset="0"/>
              </a:rPr>
              <a:t>: 'POST',</a:t>
            </a:r>
          </a:p>
          <a:p>
            <a:r>
              <a:rPr lang="es-ES" sz="1000" dirty="0" smtClean="0">
                <a:latin typeface="Consolas" pitchFamily="49" charset="0"/>
              </a:rPr>
              <a:t>            </a:t>
            </a:r>
            <a:r>
              <a:rPr lang="es-ES" sz="1000" dirty="0" err="1" smtClean="0">
                <a:latin typeface="Consolas" pitchFamily="49" charset="0"/>
              </a:rPr>
              <a:t>contentType</a:t>
            </a:r>
            <a:r>
              <a:rPr lang="es-ES" sz="1000" dirty="0" smtClean="0">
                <a:latin typeface="Consolas" pitchFamily="49" charset="0"/>
              </a:rPr>
              <a:t>: '</a:t>
            </a:r>
            <a:r>
              <a:rPr lang="es-ES" sz="1000" dirty="0" err="1" smtClean="0">
                <a:latin typeface="Consolas" pitchFamily="49" charset="0"/>
              </a:rPr>
              <a:t>application</a:t>
            </a:r>
            <a:r>
              <a:rPr lang="es-ES" sz="1000" dirty="0" smtClean="0">
                <a:latin typeface="Consolas" pitchFamily="49" charset="0"/>
              </a:rPr>
              <a:t>/</a:t>
            </a:r>
            <a:r>
              <a:rPr lang="es-ES" sz="1000" dirty="0" err="1" smtClean="0">
                <a:latin typeface="Consolas" pitchFamily="49" charset="0"/>
              </a:rPr>
              <a:t>json</a:t>
            </a:r>
            <a:r>
              <a:rPr lang="es-ES" sz="1000" dirty="0" smtClean="0">
                <a:latin typeface="Consolas" pitchFamily="49" charset="0"/>
              </a:rPr>
              <a:t>',</a:t>
            </a:r>
          </a:p>
          <a:p>
            <a:r>
              <a:rPr lang="es-ES" sz="1000" dirty="0" smtClean="0">
                <a:latin typeface="Consolas" pitchFamily="49" charset="0"/>
              </a:rPr>
              <a:t>            data: </a:t>
            </a:r>
            <a:r>
              <a:rPr lang="es-ES" sz="1000" dirty="0" err="1" smtClean="0">
                <a:latin typeface="Consolas" pitchFamily="49" charset="0"/>
              </a:rPr>
              <a:t>JSON.stringify</a:t>
            </a:r>
            <a:r>
              <a:rPr lang="es-ES" sz="1000" dirty="0" smtClean="0">
                <a:latin typeface="Consolas" pitchFamily="49" charset="0"/>
              </a:rPr>
              <a:t>(alumno)</a:t>
            </a:r>
          </a:p>
          <a:p>
            <a:r>
              <a:rPr lang="es-ES" sz="1000" dirty="0" smtClean="0">
                <a:latin typeface="Consolas" pitchFamily="49" charset="0"/>
              </a:rPr>
              <a:t>      }).</a:t>
            </a:r>
            <a:r>
              <a:rPr lang="es-ES" sz="1000" dirty="0" err="1" smtClean="0">
                <a:latin typeface="Consolas" pitchFamily="49" charset="0"/>
              </a:rPr>
              <a:t>then</a:t>
            </a:r>
            <a:r>
              <a:rPr lang="es-ES" sz="1000" dirty="0" smtClean="0">
                <a:latin typeface="Consolas" pitchFamily="49" charset="0"/>
              </a:rPr>
              <a:t>(() =&gt; true)</a:t>
            </a:r>
          </a:p>
          <a:p>
            <a:r>
              <a:rPr lang="es-ES" sz="1000" smtClean="0">
                <a:latin typeface="Consolas" pitchFamily="49" charset="0"/>
              </a:rPr>
              <a:t>        .</a:t>
            </a:r>
            <a:r>
              <a:rPr lang="es-ES" sz="1000" dirty="0" smtClean="0">
                <a:latin typeface="Consolas" pitchFamily="49" charset="0"/>
              </a:rPr>
              <a:t>catch(() =&gt; false);</a:t>
            </a:r>
          </a:p>
          <a:p>
            <a:r>
              <a:rPr lang="es-ES" sz="1000" dirty="0" smtClean="0">
                <a:latin typeface="Consolas" pitchFamily="49" charset="0"/>
              </a:rPr>
              <a:t>}</a:t>
            </a:r>
            <a:endParaRPr lang="es-ES" sz="10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259632" y="4083918"/>
            <a:ext cx="6696744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err="1" smtClean="0">
                <a:latin typeface="Consolas" pitchFamily="49" charset="0"/>
              </a:rPr>
              <a:t>buscarAlumno</a:t>
            </a:r>
            <a:r>
              <a:rPr lang="es-ES" sz="1000" dirty="0" smtClean="0">
                <a:latin typeface="Consolas" pitchFamily="49" charset="0"/>
              </a:rPr>
              <a:t>(email) {</a:t>
            </a:r>
          </a:p>
          <a:p>
            <a:r>
              <a:rPr lang="es-ES" sz="1000" dirty="0" smtClean="0">
                <a:latin typeface="Consolas" pitchFamily="49" charset="0"/>
              </a:rPr>
              <a:t>      </a:t>
            </a:r>
            <a:r>
              <a:rPr lang="es-ES" sz="1000" dirty="0" err="1" smtClean="0">
                <a:latin typeface="Consolas" pitchFamily="49" charset="0"/>
              </a:rPr>
              <a:t>return</a:t>
            </a:r>
            <a:r>
              <a:rPr lang="es-ES" sz="1000" dirty="0" smtClean="0">
                <a:latin typeface="Consolas" pitchFamily="49" charset="0"/>
              </a:rPr>
              <a:t> $.</a:t>
            </a:r>
            <a:r>
              <a:rPr lang="es-ES" sz="1000" dirty="0" err="1" smtClean="0">
                <a:latin typeface="Consolas" pitchFamily="49" charset="0"/>
              </a:rPr>
              <a:t>get</a:t>
            </a:r>
            <a:r>
              <a:rPr lang="es-ES" sz="1000" dirty="0" smtClean="0">
                <a:latin typeface="Consolas" pitchFamily="49" charset="0"/>
              </a:rPr>
              <a:t>(`${</a:t>
            </a:r>
            <a:r>
              <a:rPr lang="es-ES" sz="1000" dirty="0" err="1" smtClean="0">
                <a:latin typeface="Consolas" pitchFamily="49" charset="0"/>
              </a:rPr>
              <a:t>this.baseUrl</a:t>
            </a:r>
            <a:r>
              <a:rPr lang="es-ES" sz="1000" dirty="0" smtClean="0">
                <a:latin typeface="Consolas" pitchFamily="49" charset="0"/>
              </a:rPr>
              <a:t>}/buscar/${email}`)</a:t>
            </a:r>
          </a:p>
          <a:p>
            <a:r>
              <a:rPr lang="es-ES" sz="1000" dirty="0" smtClean="0">
                <a:latin typeface="Consolas" pitchFamily="49" charset="0"/>
              </a:rPr>
              <a:t>          .</a:t>
            </a:r>
            <a:r>
              <a:rPr lang="es-ES" sz="1000" dirty="0" err="1" smtClean="0">
                <a:latin typeface="Consolas" pitchFamily="49" charset="0"/>
              </a:rPr>
              <a:t>then</a:t>
            </a:r>
            <a:r>
              <a:rPr lang="es-ES" sz="1000" dirty="0" smtClean="0">
                <a:latin typeface="Consolas" pitchFamily="49" charset="0"/>
              </a:rPr>
              <a:t>((data) =&gt; data || </a:t>
            </a:r>
            <a:r>
              <a:rPr lang="es-ES" sz="1000" dirty="0" err="1" smtClean="0">
                <a:latin typeface="Consolas" pitchFamily="49" charset="0"/>
              </a:rPr>
              <a:t>null</a:t>
            </a:r>
            <a:r>
              <a:rPr lang="es-ES" sz="1000" dirty="0" smtClean="0">
                <a:latin typeface="Consolas" pitchFamily="49" charset="0"/>
              </a:rPr>
              <a:t>)</a:t>
            </a:r>
          </a:p>
          <a:p>
            <a:r>
              <a:rPr lang="es-ES" sz="1000" dirty="0" smtClean="0">
                <a:latin typeface="Consolas" pitchFamily="49" charset="0"/>
              </a:rPr>
              <a:t>          .catch(() =&gt; </a:t>
            </a:r>
            <a:r>
              <a:rPr lang="es-ES" sz="1000" dirty="0" err="1" smtClean="0">
                <a:latin typeface="Consolas" pitchFamily="49" charset="0"/>
              </a:rPr>
              <a:t>null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 }</a:t>
            </a:r>
            <a:endParaRPr lang="es-ES" sz="10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Bubbling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Los eventos que se producen en objetos hijos son propagados hacia los objetos padre que los contienen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 llegar a detener mediante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stopPropagation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() del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Event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2355726"/>
            <a:ext cx="3816424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1&lt;/p&gt;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2&lt;/p&gt;</a:t>
            </a:r>
          </a:p>
          <a:p>
            <a:r>
              <a:rPr lang="es-ES" sz="1000" dirty="0" smtClean="0">
                <a:latin typeface="Consolas" pitchFamily="49" charset="0"/>
              </a:rPr>
              <a:t>&lt;/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document.querySelector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err="1" smtClean="0">
                <a:latin typeface="Consolas" pitchFamily="49" charset="0"/>
              </a:rPr>
              <a:t>div.addEventListener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",()=&gt;{</a:t>
            </a:r>
          </a:p>
          <a:p>
            <a:r>
              <a:rPr lang="es-ES" sz="1000" dirty="0" smtClean="0">
                <a:latin typeface="Consolas" pitchFamily="49" charset="0"/>
              </a:rPr>
              <a:t>     console.log("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ps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document.querySelectorAll</a:t>
            </a:r>
            <a:r>
              <a:rPr lang="es-ES" sz="1000" dirty="0" smtClean="0">
                <a:latin typeface="Consolas" pitchFamily="49" charset="0"/>
              </a:rPr>
              <a:t>("p");</a:t>
            </a:r>
          </a:p>
          <a:p>
            <a:r>
              <a:rPr lang="es-ES" sz="1000" dirty="0" err="1" smtClean="0">
                <a:latin typeface="Consolas" pitchFamily="49" charset="0"/>
              </a:rPr>
              <a:t>ps.forEach</a:t>
            </a:r>
            <a:r>
              <a:rPr lang="es-ES" sz="1000" dirty="0" smtClean="0">
                <a:latin typeface="Consolas" pitchFamily="49" charset="0"/>
              </a:rPr>
              <a:t>((p)=&gt;{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p.addEventListener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",(e)=&gt;{</a:t>
            </a:r>
          </a:p>
          <a:p>
            <a:r>
              <a:rPr lang="es-ES" sz="1000" dirty="0" smtClean="0">
                <a:latin typeface="Consolas" pitchFamily="49" charset="0"/>
              </a:rPr>
              <a:t>         console.log("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p "+</a:t>
            </a:r>
            <a:r>
              <a:rPr lang="es-ES" sz="1000" dirty="0" err="1" smtClean="0">
                <a:latin typeface="Consolas" pitchFamily="49" charset="0"/>
              </a:rPr>
              <a:t>p.textContent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    });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  <a:p>
            <a:r>
              <a:rPr lang="es-ES" sz="1000" dirty="0" smtClean="0">
                <a:latin typeface="Consolas" pitchFamily="49" charset="0"/>
              </a:rPr>
              <a:t>//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p párrafo1</a:t>
            </a:r>
          </a:p>
          <a:p>
            <a:r>
              <a:rPr lang="es-ES" sz="1000" dirty="0" smtClean="0">
                <a:latin typeface="Consolas" pitchFamily="49" charset="0"/>
              </a:rPr>
              <a:t>//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endParaRPr lang="es-ES" sz="1000" dirty="0" smtClean="0">
              <a:latin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283968" y="2355726"/>
            <a:ext cx="3744416" cy="2708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1&lt;/p&gt;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2&lt;/p&gt;</a:t>
            </a:r>
          </a:p>
          <a:p>
            <a:r>
              <a:rPr lang="es-ES" sz="1000" dirty="0" smtClean="0">
                <a:latin typeface="Consolas" pitchFamily="49" charset="0"/>
              </a:rPr>
              <a:t>&lt;/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document.querySelector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err="1" smtClean="0">
                <a:latin typeface="Consolas" pitchFamily="49" charset="0"/>
              </a:rPr>
              <a:t>div.addEventListener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",()=&gt;{</a:t>
            </a:r>
          </a:p>
          <a:p>
            <a:r>
              <a:rPr lang="es-ES" sz="1000" dirty="0" smtClean="0">
                <a:latin typeface="Consolas" pitchFamily="49" charset="0"/>
              </a:rPr>
              <a:t>     console.log("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ps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document.querySelectorAll</a:t>
            </a:r>
            <a:r>
              <a:rPr lang="es-ES" sz="1000" dirty="0" smtClean="0">
                <a:latin typeface="Consolas" pitchFamily="49" charset="0"/>
              </a:rPr>
              <a:t>("p");</a:t>
            </a:r>
          </a:p>
          <a:p>
            <a:r>
              <a:rPr lang="es-ES" sz="1000" dirty="0" err="1" smtClean="0">
                <a:latin typeface="Consolas" pitchFamily="49" charset="0"/>
              </a:rPr>
              <a:t>ps.forEach</a:t>
            </a:r>
            <a:r>
              <a:rPr lang="es-ES" sz="1000" dirty="0" smtClean="0">
                <a:latin typeface="Consolas" pitchFamily="49" charset="0"/>
              </a:rPr>
              <a:t>((p)=&gt;{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p.addEventListener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",(e)=&gt;{</a:t>
            </a:r>
          </a:p>
          <a:p>
            <a:r>
              <a:rPr lang="es-ES" sz="1000" dirty="0" smtClean="0">
                <a:latin typeface="Consolas" pitchFamily="49" charset="0"/>
              </a:rPr>
              <a:t>         console.log("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p "+</a:t>
            </a:r>
            <a:r>
              <a:rPr lang="es-ES" sz="1000" dirty="0" err="1" smtClean="0">
                <a:latin typeface="Consolas" pitchFamily="49" charset="0"/>
              </a:rPr>
              <a:t>p.textContent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         </a:t>
            </a:r>
            <a:r>
              <a:rPr lang="es-ES" sz="1000" b="1" dirty="0" err="1" smtClean="0">
                <a:latin typeface="Consolas" pitchFamily="49" charset="0"/>
              </a:rPr>
              <a:t>e.stopPropagation</a:t>
            </a:r>
            <a:r>
              <a:rPr lang="es-ES" sz="1000" b="1" dirty="0" smtClean="0">
                <a:latin typeface="Consolas" pitchFamily="49" charset="0"/>
              </a:rPr>
              <a:t>();</a:t>
            </a:r>
          </a:p>
          <a:p>
            <a:r>
              <a:rPr lang="es-ES" sz="1000" dirty="0" smtClean="0">
                <a:latin typeface="Consolas" pitchFamily="49" charset="0"/>
              </a:rPr>
              <a:t>    });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  <a:p>
            <a:r>
              <a:rPr lang="es-ES" sz="1000" dirty="0" smtClean="0">
                <a:latin typeface="Consolas" pitchFamily="49" charset="0"/>
              </a:rPr>
              <a:t>//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p párrafo1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Event</a:t>
            </a:r>
            <a:r>
              <a:rPr lang="es-ES" dirty="0" smtClean="0"/>
              <a:t> </a:t>
            </a:r>
            <a:r>
              <a:rPr lang="es-ES" dirty="0" err="1" smtClean="0"/>
              <a:t>Delegation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395536" y="627534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Consiste en delegar el manejo de eventos al elemento padre en lugar de cada hijo.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Si se añade dinámicamente un hijo, también se capturará el evento sobre él de manera automática: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5696" y="2283718"/>
            <a:ext cx="4536504" cy="20928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 smtClean="0">
                <a:latin typeface="Consolas" pitchFamily="49" charset="0"/>
              </a:rPr>
              <a:t>&lt;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1&lt;/p&gt;</a:t>
            </a:r>
          </a:p>
          <a:p>
            <a:r>
              <a:rPr lang="es-ES" sz="1000" dirty="0" smtClean="0">
                <a:latin typeface="Consolas" pitchFamily="49" charset="0"/>
              </a:rPr>
              <a:t>    &lt;p&gt;Párrafo 2&lt;/p&gt;</a:t>
            </a:r>
          </a:p>
          <a:p>
            <a:r>
              <a:rPr lang="es-ES" sz="1000" dirty="0" smtClean="0">
                <a:latin typeface="Consolas" pitchFamily="49" charset="0"/>
              </a:rPr>
              <a:t>&lt;/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&gt;</a:t>
            </a:r>
          </a:p>
          <a:p>
            <a:r>
              <a:rPr lang="es-ES" sz="1000" dirty="0" smtClean="0">
                <a:latin typeface="Consolas" pitchFamily="49" charset="0"/>
              </a:rPr>
              <a:t>:</a:t>
            </a:r>
          </a:p>
          <a:p>
            <a:r>
              <a:rPr lang="es-ES" sz="1000" dirty="0" err="1" smtClean="0">
                <a:latin typeface="Consolas" pitchFamily="49" charset="0"/>
              </a:rPr>
              <a:t>let</a:t>
            </a:r>
            <a:r>
              <a:rPr lang="es-ES" sz="1000" dirty="0" smtClean="0">
                <a:latin typeface="Consolas" pitchFamily="49" charset="0"/>
              </a:rPr>
              <a:t> 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 = </a:t>
            </a:r>
            <a:r>
              <a:rPr lang="es-ES" sz="1000" dirty="0" err="1" smtClean="0">
                <a:latin typeface="Consolas" pitchFamily="49" charset="0"/>
              </a:rPr>
              <a:t>document.querySelector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div</a:t>
            </a:r>
            <a:r>
              <a:rPr lang="es-ES" sz="1000" dirty="0" smtClean="0">
                <a:latin typeface="Consolas" pitchFamily="49" charset="0"/>
              </a:rPr>
              <a:t>");</a:t>
            </a:r>
          </a:p>
          <a:p>
            <a:r>
              <a:rPr lang="es-ES" sz="1000" dirty="0" err="1" smtClean="0">
                <a:latin typeface="Consolas" pitchFamily="49" charset="0"/>
              </a:rPr>
              <a:t>div.addEventListener</a:t>
            </a:r>
            <a:r>
              <a:rPr lang="es-ES" sz="1000" dirty="0" smtClean="0">
                <a:latin typeface="Consolas" pitchFamily="49" charset="0"/>
              </a:rPr>
              <a:t>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",(e)=&gt;{</a:t>
            </a:r>
          </a:p>
          <a:p>
            <a:r>
              <a:rPr lang="es-ES" sz="1000" dirty="0" smtClean="0">
                <a:latin typeface="Consolas" pitchFamily="49" charset="0"/>
              </a:rPr>
              <a:t>    </a:t>
            </a:r>
            <a:r>
              <a:rPr lang="es-ES" sz="1000" dirty="0" err="1" smtClean="0">
                <a:latin typeface="Consolas" pitchFamily="49" charset="0"/>
              </a:rPr>
              <a:t>if</a:t>
            </a:r>
            <a:r>
              <a:rPr lang="es-ES" sz="1000" dirty="0" smtClean="0">
                <a:latin typeface="Consolas" pitchFamily="49" charset="0"/>
              </a:rPr>
              <a:t>(</a:t>
            </a:r>
            <a:r>
              <a:rPr lang="es-ES" sz="1000" dirty="0" err="1" smtClean="0">
                <a:latin typeface="Consolas" pitchFamily="49" charset="0"/>
              </a:rPr>
              <a:t>e.target.tagName</a:t>
            </a:r>
            <a:r>
              <a:rPr lang="es-ES" sz="1000" dirty="0" smtClean="0">
                <a:latin typeface="Consolas" pitchFamily="49" charset="0"/>
              </a:rPr>
              <a:t> == "P"){</a:t>
            </a:r>
          </a:p>
          <a:p>
            <a:r>
              <a:rPr lang="es-ES" sz="1000" dirty="0" smtClean="0">
                <a:latin typeface="Consolas" pitchFamily="49" charset="0"/>
              </a:rPr>
              <a:t>        console.log("</a:t>
            </a:r>
            <a:r>
              <a:rPr lang="es-ES" sz="1000" dirty="0" err="1" smtClean="0">
                <a:latin typeface="Consolas" pitchFamily="49" charset="0"/>
              </a:rPr>
              <a:t>click</a:t>
            </a:r>
            <a:r>
              <a:rPr lang="es-ES" sz="1000" dirty="0" smtClean="0">
                <a:latin typeface="Consolas" pitchFamily="49" charset="0"/>
              </a:rPr>
              <a:t> en p "+</a:t>
            </a:r>
            <a:r>
              <a:rPr lang="es-ES" sz="1000" dirty="0" err="1" smtClean="0">
                <a:latin typeface="Consolas" pitchFamily="49" charset="0"/>
              </a:rPr>
              <a:t>e.target.textContent</a:t>
            </a:r>
            <a:r>
              <a:rPr lang="es-ES" sz="1000" dirty="0" smtClean="0">
                <a:latin typeface="Consolas" pitchFamily="49" charset="0"/>
              </a:rPr>
              <a:t>);</a:t>
            </a:r>
          </a:p>
          <a:p>
            <a:r>
              <a:rPr lang="es-ES" sz="1000" dirty="0" smtClean="0">
                <a:latin typeface="Consolas" pitchFamily="49" charset="0"/>
              </a:rPr>
              <a:t>    }</a:t>
            </a:r>
          </a:p>
          <a:p>
            <a:r>
              <a:rPr lang="es-ES" sz="1000" dirty="0" smtClean="0">
                <a:latin typeface="Consolas" pitchFamily="49" charset="0"/>
              </a:rPr>
              <a:t>});</a:t>
            </a:r>
          </a:p>
          <a:p>
            <a:endParaRPr lang="es-ES" sz="1000" dirty="0" smtClean="0">
              <a:latin typeface="Consolas" pitchFamily="49" charset="0"/>
            </a:endParaRPr>
          </a:p>
          <a:p>
            <a:r>
              <a:rPr lang="es-ES" sz="1000" dirty="0" smtClean="0">
                <a:latin typeface="Consolas" pitchFamily="49" charset="0"/>
              </a:rPr>
              <a:t>//el padre captura los eventos sobre los hijos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</a:t>
            </a:r>
            <a:r>
              <a:rPr lang="es-ES" dirty="0" err="1" smtClean="0"/>
              <a:t>autoinvocadas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Funciones que se ejecutan de forma inmediata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No tienen nombre, se definen entre paréntesis y se invocan indicando la lista de argumentos a continuación: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Ejemplos: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691680" y="2049110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function</a:t>
            </a:r>
            <a:r>
              <a:rPr lang="es-ES" sz="1400" dirty="0" smtClean="0">
                <a:latin typeface="Consolas" pitchFamily="49" charset="0"/>
              </a:rPr>
              <a:t>(){</a:t>
            </a:r>
          </a:p>
          <a:p>
            <a:r>
              <a:rPr lang="es-ES" sz="1400" dirty="0" smtClean="0">
                <a:latin typeface="Consolas" pitchFamily="49" charset="0"/>
              </a:rPr>
              <a:t>	//</a:t>
            </a:r>
            <a:r>
              <a:rPr lang="es-ES" sz="1400" dirty="0" err="1" smtClean="0">
                <a:latin typeface="Consolas" pitchFamily="49" charset="0"/>
              </a:rPr>
              <a:t>codigo</a:t>
            </a:r>
            <a:r>
              <a:rPr lang="es-ES" sz="1400" dirty="0" smtClean="0">
                <a:latin typeface="Consolas" pitchFamily="49" charset="0"/>
              </a:rPr>
              <a:t> función</a:t>
            </a:r>
          </a:p>
          <a:p>
            <a:r>
              <a:rPr lang="es-ES" sz="1400" dirty="0" smtClean="0">
                <a:latin typeface="Consolas" pitchFamily="49" charset="0"/>
              </a:rPr>
              <a:t>})();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7544" y="3363838"/>
            <a:ext cx="403244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function</a:t>
            </a:r>
            <a:r>
              <a:rPr lang="es-ES" sz="1400" dirty="0" smtClean="0">
                <a:latin typeface="Consolas" pitchFamily="49" charset="0"/>
              </a:rPr>
              <a:t>(){</a:t>
            </a:r>
          </a:p>
          <a:p>
            <a:r>
              <a:rPr lang="es-ES" sz="1400" dirty="0" smtClean="0">
                <a:latin typeface="Consolas" pitchFamily="49" charset="0"/>
              </a:rPr>
              <a:t>     console.log("</a:t>
            </a:r>
            <a:r>
              <a:rPr lang="es-ES" sz="1400" dirty="0" err="1" smtClean="0">
                <a:latin typeface="Consolas" pitchFamily="49" charset="0"/>
              </a:rPr>
              <a:t>autoinvocada</a:t>
            </a:r>
            <a:r>
              <a:rPr lang="es-ES" sz="1400" dirty="0" smtClean="0">
                <a:latin typeface="Consolas" pitchFamily="49" charset="0"/>
              </a:rPr>
              <a:t>!!!!");</a:t>
            </a:r>
          </a:p>
          <a:p>
            <a:r>
              <a:rPr lang="es-ES" sz="1400" dirty="0" smtClean="0">
                <a:latin typeface="Consolas" pitchFamily="49" charset="0"/>
              </a:rPr>
              <a:t> })();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716016" y="3363838"/>
            <a:ext cx="403244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(()=&gt;{</a:t>
            </a:r>
          </a:p>
          <a:p>
            <a:r>
              <a:rPr lang="es-ES" sz="1400" dirty="0" smtClean="0">
                <a:latin typeface="Consolas" pitchFamily="49" charset="0"/>
              </a:rPr>
              <a:t>  console.log("otra </a:t>
            </a:r>
            <a:r>
              <a:rPr lang="es-ES" sz="1400" dirty="0" err="1" smtClean="0">
                <a:latin typeface="Consolas" pitchFamily="49" charset="0"/>
              </a:rPr>
              <a:t>autoinvocada</a:t>
            </a:r>
            <a:r>
              <a:rPr lang="es-ES" sz="1400" dirty="0" smtClean="0">
                <a:latin typeface="Consolas" pitchFamily="49" charset="0"/>
              </a:rPr>
              <a:t>!!!!");</a:t>
            </a:r>
          </a:p>
          <a:p>
            <a:r>
              <a:rPr lang="es-ES" sz="1400" dirty="0" smtClean="0">
                <a:latin typeface="Consolas" pitchFamily="49" charset="0"/>
              </a:rPr>
              <a:t>})();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1979712" y="4209350"/>
            <a:ext cx="403244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smtClean="0">
                <a:latin typeface="Consolas" pitchFamily="49" charset="0"/>
              </a:rPr>
              <a:t>((n)=&gt;{</a:t>
            </a:r>
          </a:p>
          <a:p>
            <a:r>
              <a:rPr lang="es-ES" sz="1400" dirty="0" smtClean="0">
                <a:latin typeface="Consolas" pitchFamily="49" charset="0"/>
              </a:rPr>
              <a:t>  console.log("con parámetro "+n);</a:t>
            </a:r>
          </a:p>
          <a:p>
            <a:r>
              <a:rPr lang="es-ES" sz="1400" dirty="0" smtClean="0">
                <a:latin typeface="Consolas" pitchFamily="49" charset="0"/>
              </a:rPr>
              <a:t>})("test");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Funciones anónimas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Funciones que no tienen nombre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les puede asignar a una variable e invocarlas a través de la variable: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Se pueden enviar como parámetros a funciones que requieren otra función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403648" y="2067694"/>
            <a:ext cx="5688632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var</a:t>
            </a:r>
            <a:r>
              <a:rPr lang="es-ES" sz="1400" dirty="0" smtClean="0">
                <a:latin typeface="Consolas" pitchFamily="49" charset="0"/>
              </a:rPr>
              <a:t> </a:t>
            </a:r>
            <a:r>
              <a:rPr lang="es-ES" sz="1400" dirty="0" err="1" smtClean="0">
                <a:latin typeface="Consolas" pitchFamily="49" charset="0"/>
              </a:rPr>
              <a:t>anonima</a:t>
            </a:r>
            <a:r>
              <a:rPr lang="es-ES" sz="1400" dirty="0" smtClean="0">
                <a:latin typeface="Consolas" pitchFamily="49" charset="0"/>
              </a:rPr>
              <a:t>=</a:t>
            </a:r>
            <a:r>
              <a:rPr lang="es-ES" sz="1400" dirty="0" err="1" smtClean="0">
                <a:latin typeface="Consolas" pitchFamily="49" charset="0"/>
              </a:rPr>
              <a:t>function</a:t>
            </a:r>
            <a:r>
              <a:rPr lang="es-ES" sz="1400" dirty="0" smtClean="0">
                <a:latin typeface="Consolas" pitchFamily="49" charset="0"/>
              </a:rPr>
              <a:t>(){</a:t>
            </a:r>
          </a:p>
          <a:p>
            <a:r>
              <a:rPr lang="es-ES" sz="1400" dirty="0" smtClean="0">
                <a:latin typeface="Consolas" pitchFamily="49" charset="0"/>
              </a:rPr>
              <a:t>     console.log("función anónima!!!!");</a:t>
            </a:r>
          </a:p>
          <a:p>
            <a:r>
              <a:rPr lang="es-ES" sz="1400" dirty="0" smtClean="0">
                <a:latin typeface="Consolas" pitchFamily="49" charset="0"/>
              </a:rPr>
              <a:t>};</a:t>
            </a:r>
          </a:p>
          <a:p>
            <a:r>
              <a:rPr lang="es-ES" sz="1400" dirty="0" err="1" smtClean="0">
                <a:latin typeface="Consolas" pitchFamily="49" charset="0"/>
              </a:rPr>
              <a:t>anonima</a:t>
            </a:r>
            <a:r>
              <a:rPr lang="es-ES" sz="1400" dirty="0" smtClean="0">
                <a:latin typeface="Consolas" pitchFamily="49" charset="0"/>
              </a:rPr>
              <a:t>();</a:t>
            </a:r>
            <a:endParaRPr lang="es-ES" sz="1400" dirty="0">
              <a:latin typeface="Consolas" pitchFamily="49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979712" y="4209350"/>
            <a:ext cx="4032448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400" dirty="0" err="1" smtClean="0">
                <a:latin typeface="Consolas" pitchFamily="49" charset="0"/>
              </a:rPr>
              <a:t>setTimeout</a:t>
            </a:r>
            <a:r>
              <a:rPr lang="es-ES" sz="1400" dirty="0" smtClean="0">
                <a:latin typeface="Consolas" pitchFamily="49" charset="0"/>
              </a:rPr>
              <a:t>((n)=&gt;{</a:t>
            </a:r>
          </a:p>
          <a:p>
            <a:r>
              <a:rPr lang="es-ES" sz="1400" dirty="0" smtClean="0">
                <a:latin typeface="Consolas" pitchFamily="49" charset="0"/>
              </a:rPr>
              <a:t>  console.log("temporizador");</a:t>
            </a:r>
          </a:p>
          <a:p>
            <a:r>
              <a:rPr lang="es-ES" sz="1400" dirty="0" smtClean="0">
                <a:latin typeface="Consolas" pitchFamily="49" charset="0"/>
              </a:rPr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Closures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Funciones que permiten mantener el estado de variables internas, una vez que se han ejecutado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Devuelven una función interna, desde la que se puede acceder al estado: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55576" y="2427734"/>
            <a:ext cx="2664296" cy="224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function </a:t>
            </a:r>
            <a:r>
              <a:rPr lang="en-US" sz="1400" dirty="0" err="1" smtClean="0">
                <a:latin typeface="Consolas" pitchFamily="49" charset="0"/>
              </a:rPr>
              <a:t>contador</a:t>
            </a:r>
            <a:r>
              <a:rPr lang="en-US" sz="1400" dirty="0" smtClean="0">
                <a:latin typeface="Consolas" pitchFamily="49" charset="0"/>
              </a:rPr>
              <a:t>(){</a:t>
            </a:r>
          </a:p>
          <a:p>
            <a:r>
              <a:rPr lang="en-US" sz="1400" dirty="0" smtClean="0">
                <a:latin typeface="Consolas" pitchFamily="49" charset="0"/>
              </a:rPr>
              <a:t>    let count = 0;</a:t>
            </a:r>
          </a:p>
          <a:p>
            <a:r>
              <a:rPr lang="en-US" sz="1400" dirty="0" smtClean="0">
                <a:latin typeface="Consolas" pitchFamily="49" charset="0"/>
              </a:rPr>
              <a:t>    return function (){</a:t>
            </a:r>
          </a:p>
          <a:p>
            <a:r>
              <a:rPr lang="en-US" sz="1400" dirty="0" smtClean="0">
                <a:latin typeface="Consolas" pitchFamily="49" charset="0"/>
              </a:rPr>
              <a:t>        count++;</a:t>
            </a:r>
          </a:p>
          <a:p>
            <a:r>
              <a:rPr lang="en-US" sz="1400" dirty="0" smtClean="0">
                <a:latin typeface="Consolas" pitchFamily="49" charset="0"/>
              </a:rPr>
              <a:t>        return count;</a:t>
            </a:r>
          </a:p>
          <a:p>
            <a:r>
              <a:rPr lang="en-US" sz="1400" dirty="0" smtClean="0">
                <a:latin typeface="Consolas" pitchFamily="49" charset="0"/>
              </a:rPr>
              <a:t>    }</a:t>
            </a:r>
          </a:p>
          <a:p>
            <a:r>
              <a:rPr lang="en-US" sz="1400" dirty="0" smtClean="0">
                <a:latin typeface="Consolas" pitchFamily="49" charset="0"/>
              </a:rPr>
              <a:t>};</a:t>
            </a:r>
          </a:p>
          <a:p>
            <a:r>
              <a:rPr lang="en-US" sz="1400" dirty="0" smtClean="0">
                <a:latin typeface="Consolas" pitchFamily="49" charset="0"/>
              </a:rPr>
              <a:t>let c = </a:t>
            </a:r>
            <a:r>
              <a:rPr lang="en-US" sz="1400" dirty="0" err="1" smtClean="0">
                <a:latin typeface="Consolas" pitchFamily="49" charset="0"/>
              </a:rPr>
              <a:t>contador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console.log(c());//1</a:t>
            </a:r>
          </a:p>
          <a:p>
            <a:r>
              <a:rPr lang="en-US" sz="1400" dirty="0" smtClean="0">
                <a:latin typeface="Consolas" pitchFamily="49" charset="0"/>
              </a:rPr>
              <a:t>console.log(c());//2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148064" y="2571750"/>
            <a:ext cx="3240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let c=(function </a:t>
            </a:r>
            <a:r>
              <a:rPr lang="en-US" sz="1400" dirty="0" err="1" smtClean="0">
                <a:latin typeface="Consolas" pitchFamily="49" charset="0"/>
              </a:rPr>
              <a:t>contador</a:t>
            </a:r>
            <a:r>
              <a:rPr lang="en-US" sz="1400" dirty="0" smtClean="0">
                <a:latin typeface="Consolas" pitchFamily="49" charset="0"/>
              </a:rPr>
              <a:t>(){</a:t>
            </a:r>
          </a:p>
          <a:p>
            <a:r>
              <a:rPr lang="en-US" sz="1400" dirty="0" smtClean="0">
                <a:latin typeface="Consolas" pitchFamily="49" charset="0"/>
              </a:rPr>
              <a:t>    let count = 0;</a:t>
            </a:r>
          </a:p>
          <a:p>
            <a:r>
              <a:rPr lang="en-US" sz="1400" dirty="0" smtClean="0">
                <a:latin typeface="Consolas" pitchFamily="49" charset="0"/>
              </a:rPr>
              <a:t>    return function (){</a:t>
            </a:r>
          </a:p>
          <a:p>
            <a:r>
              <a:rPr lang="en-US" sz="1400" dirty="0" smtClean="0">
                <a:latin typeface="Consolas" pitchFamily="49" charset="0"/>
              </a:rPr>
              <a:t>        count++;</a:t>
            </a:r>
          </a:p>
          <a:p>
            <a:r>
              <a:rPr lang="en-US" sz="1400" dirty="0" smtClean="0">
                <a:latin typeface="Consolas" pitchFamily="49" charset="0"/>
              </a:rPr>
              <a:t>        return count;</a:t>
            </a:r>
          </a:p>
          <a:p>
            <a:r>
              <a:rPr lang="en-US" sz="1400" dirty="0" smtClean="0">
                <a:latin typeface="Consolas" pitchFamily="49" charset="0"/>
              </a:rPr>
              <a:t>    }</a:t>
            </a:r>
          </a:p>
          <a:p>
            <a:r>
              <a:rPr lang="en-US" sz="1400" dirty="0" smtClean="0">
                <a:latin typeface="Consolas" pitchFamily="49" charset="0"/>
              </a:rPr>
              <a:t>})();</a:t>
            </a:r>
          </a:p>
          <a:p>
            <a:r>
              <a:rPr lang="en-US" sz="1400" dirty="0" smtClean="0">
                <a:latin typeface="Consolas" pitchFamily="49" charset="0"/>
              </a:rPr>
              <a:t>console.log(c());//1</a:t>
            </a:r>
          </a:p>
          <a:p>
            <a:r>
              <a:rPr lang="en-US" sz="1400" dirty="0" smtClean="0">
                <a:latin typeface="Consolas" pitchFamily="49" charset="0"/>
              </a:rPr>
              <a:t>console.log(c());//2</a:t>
            </a:r>
            <a:endParaRPr lang="en-US" sz="1400" dirty="0">
              <a:latin typeface="Consolas" pitchFamily="49" charset="0"/>
            </a:endParaRPr>
          </a:p>
        </p:txBody>
      </p:sp>
      <p:sp>
        <p:nvSpPr>
          <p:cNvPr id="7" name="6 Flecha derecha"/>
          <p:cNvSpPr/>
          <p:nvPr/>
        </p:nvSpPr>
        <p:spPr>
          <a:xfrm>
            <a:off x="3563888" y="3363838"/>
            <a:ext cx="1512168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635896" y="27877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Mismo ejemplo con </a:t>
            </a:r>
            <a:r>
              <a:rPr lang="es-ES" sz="1200" dirty="0" err="1" smtClean="0"/>
              <a:t>autoinvocadas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err="1" smtClean="0"/>
              <a:t>Callbacks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771550"/>
            <a:ext cx="7992888" cy="86409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Son funciones que se pasan como parámetro a otras funciones.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callback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 se puede ejecutar síncrona o asíncronamente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Pueden acceder a la variables locales de la función a la que se pasa como parámetro</a:t>
            </a: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  <a:p>
            <a:pPr lvl="0">
              <a:spcBef>
                <a:spcPts val="600"/>
              </a:spcBef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87624" y="3291830"/>
            <a:ext cx="4824536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function process(</a:t>
            </a:r>
            <a:r>
              <a:rPr lang="en-US" sz="1400" dirty="0" err="1" smtClean="0">
                <a:latin typeface="Consolas" pitchFamily="49" charset="0"/>
              </a:rPr>
              <a:t>data,funcallback</a:t>
            </a:r>
            <a:r>
              <a:rPr lang="en-US" sz="1400" dirty="0" smtClean="0">
                <a:latin typeface="Consolas" pitchFamily="49" charset="0"/>
              </a:rPr>
              <a:t>){</a:t>
            </a:r>
          </a:p>
          <a:p>
            <a:r>
              <a:rPr lang="en-US" sz="1400" dirty="0" smtClean="0">
                <a:latin typeface="Consolas" pitchFamily="49" charset="0"/>
              </a:rPr>
              <a:t>    console.log("se </a:t>
            </a:r>
            <a:r>
              <a:rPr lang="en-US" sz="1400" dirty="0" err="1" smtClean="0">
                <a:latin typeface="Consolas" pitchFamily="49" charset="0"/>
              </a:rPr>
              <a:t>recibe</a:t>
            </a:r>
            <a:r>
              <a:rPr lang="en-US" sz="1400" dirty="0" smtClean="0">
                <a:latin typeface="Consolas" pitchFamily="49" charset="0"/>
              </a:rPr>
              <a:t> "+data);</a:t>
            </a:r>
          </a:p>
          <a:p>
            <a:r>
              <a:rPr lang="en-US" sz="1400" dirty="0" smtClean="0">
                <a:latin typeface="Consolas" pitchFamily="49" charset="0"/>
              </a:rPr>
              <a:t>    </a:t>
            </a:r>
            <a:r>
              <a:rPr lang="en-US" sz="1400" dirty="0" err="1" smtClean="0">
                <a:latin typeface="Consolas" pitchFamily="49" charset="0"/>
              </a:rPr>
              <a:t>funcallback</a:t>
            </a:r>
            <a:r>
              <a:rPr lang="en-US" sz="1400" dirty="0" smtClean="0">
                <a:latin typeface="Consolas" pitchFamily="49" charset="0"/>
              </a:rPr>
              <a:t>();</a:t>
            </a:r>
          </a:p>
          <a:p>
            <a:r>
              <a:rPr lang="en-US" sz="1400" dirty="0" smtClean="0">
                <a:latin typeface="Consolas" pitchFamily="49" charset="0"/>
              </a:rPr>
              <a:t>};</a:t>
            </a:r>
          </a:p>
          <a:p>
            <a:r>
              <a:rPr lang="en-US" sz="1400" dirty="0" smtClean="0">
                <a:latin typeface="Consolas" pitchFamily="49" charset="0"/>
              </a:rPr>
              <a:t>process("hello",()=&gt;console.log("callback"));</a:t>
            </a:r>
            <a:endParaRPr lang="en-US" sz="1400" dirty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123478"/>
            <a:ext cx="8136904" cy="857250"/>
          </a:xfrm>
        </p:spPr>
        <p:txBody>
          <a:bodyPr>
            <a:normAutofit/>
          </a:bodyPr>
          <a:lstStyle/>
          <a:p>
            <a:r>
              <a:rPr lang="es-ES" dirty="0" smtClean="0"/>
              <a:t>Promesas</a:t>
            </a:r>
            <a:endParaRPr lang="es-ES" dirty="0"/>
          </a:p>
        </p:txBody>
      </p:sp>
      <p:sp>
        <p:nvSpPr>
          <p:cNvPr id="3" name="1 Título"/>
          <p:cNvSpPr txBox="1">
            <a:spLocks/>
          </p:cNvSpPr>
          <p:nvPr/>
        </p:nvSpPr>
        <p:spPr>
          <a:xfrm>
            <a:off x="539552" y="699542"/>
            <a:ext cx="7992888" cy="864096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promesa es un objeto que proporciona un resultado que puede ser consumido en otra parte del código.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 una llamada a la parte del código que va a consumir el resultado, tanto en una situación normal como en una situación de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s-ES" sz="2000" b="1" noProof="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Utilizado en operaciones asíncronas, como peticiones a un API: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123728" y="3147814"/>
            <a:ext cx="482453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</a:rPr>
              <a:t>const </a:t>
            </a:r>
            <a:r>
              <a:rPr lang="en-US" sz="1400" dirty="0" err="1" smtClean="0">
                <a:latin typeface="Consolas" pitchFamily="49" charset="0"/>
              </a:rPr>
              <a:t>myPromise</a:t>
            </a:r>
            <a:r>
              <a:rPr lang="en-US" sz="1400" dirty="0" smtClean="0">
                <a:latin typeface="Consolas" pitchFamily="49" charset="0"/>
              </a:rPr>
              <a:t>=new Promise(</a:t>
            </a:r>
            <a:r>
              <a:rPr lang="en-US" sz="1400" dirty="0" err="1" smtClean="0">
                <a:latin typeface="Consolas" pitchFamily="49" charset="0"/>
              </a:rPr>
              <a:t>resolve,reject</a:t>
            </a:r>
            <a:r>
              <a:rPr lang="en-US" sz="1400" dirty="0" smtClean="0">
                <a:latin typeface="Consolas" pitchFamily="49" charset="0"/>
              </a:rPr>
              <a:t>)=&gt;{ </a:t>
            </a:r>
          </a:p>
          <a:p>
            <a:r>
              <a:rPr lang="es-ES" sz="1400" dirty="0" smtClean="0">
                <a:latin typeface="Consolas" pitchFamily="49" charset="0"/>
              </a:rPr>
              <a:t>    </a:t>
            </a:r>
            <a:r>
              <a:rPr lang="es-ES" sz="1400" dirty="0" err="1" smtClean="0">
                <a:latin typeface="Consolas" pitchFamily="49" charset="0"/>
              </a:rPr>
              <a:t>let</a:t>
            </a:r>
            <a:r>
              <a:rPr lang="es-ES" sz="1400" dirty="0" smtClean="0">
                <a:latin typeface="Consolas" pitchFamily="49" charset="0"/>
              </a:rPr>
              <a:t> x = </a:t>
            </a:r>
            <a:r>
              <a:rPr lang="es-ES" sz="1400" dirty="0" err="1" smtClean="0">
                <a:latin typeface="Consolas" pitchFamily="49" charset="0"/>
              </a:rPr>
              <a:t>Math.floor</a:t>
            </a:r>
            <a:r>
              <a:rPr lang="es-ES" sz="1400" dirty="0" smtClean="0">
                <a:latin typeface="Consolas" pitchFamily="49" charset="0"/>
              </a:rPr>
              <a:t>(</a:t>
            </a:r>
            <a:r>
              <a:rPr lang="es-ES" sz="1400" dirty="0" err="1" smtClean="0">
                <a:latin typeface="Consolas" pitchFamily="49" charset="0"/>
              </a:rPr>
              <a:t>Math.random</a:t>
            </a:r>
            <a:r>
              <a:rPr lang="es-ES" sz="1400" dirty="0" smtClean="0">
                <a:latin typeface="Consolas" pitchFamily="49" charset="0"/>
              </a:rPr>
              <a:t>()*10);</a:t>
            </a:r>
          </a:p>
          <a:p>
            <a:r>
              <a:rPr lang="es-ES" sz="1400" dirty="0" smtClean="0">
                <a:latin typeface="Consolas" pitchFamily="49" charset="0"/>
              </a:rPr>
              <a:t>    </a:t>
            </a:r>
            <a:r>
              <a:rPr lang="es-ES" sz="1400" dirty="0" err="1" smtClean="0">
                <a:latin typeface="Consolas" pitchFamily="49" charset="0"/>
              </a:rPr>
              <a:t>if</a:t>
            </a:r>
            <a:r>
              <a:rPr lang="es-ES" sz="1400" dirty="0" smtClean="0">
                <a:latin typeface="Consolas" pitchFamily="49" charset="0"/>
              </a:rPr>
              <a:t>(x&gt;5){</a:t>
            </a:r>
          </a:p>
          <a:p>
            <a:r>
              <a:rPr lang="es-ES" sz="1400" dirty="0" smtClean="0">
                <a:latin typeface="Consolas" pitchFamily="49" charset="0"/>
              </a:rPr>
              <a:t>         </a:t>
            </a:r>
            <a:r>
              <a:rPr lang="es-ES" sz="1400" dirty="0" err="1" smtClean="0">
                <a:latin typeface="Consolas" pitchFamily="49" charset="0"/>
              </a:rPr>
              <a:t>resolve</a:t>
            </a:r>
            <a:r>
              <a:rPr lang="es-ES" sz="1400" dirty="0" smtClean="0">
                <a:latin typeface="Consolas" pitchFamily="49" charset="0"/>
              </a:rPr>
              <a:t>("superado");</a:t>
            </a:r>
          </a:p>
          <a:p>
            <a:r>
              <a:rPr lang="es-ES" sz="1400" dirty="0" smtClean="0">
                <a:latin typeface="Consolas" pitchFamily="49" charset="0"/>
              </a:rPr>
              <a:t>    }</a:t>
            </a:r>
            <a:r>
              <a:rPr lang="es-ES" sz="1400" dirty="0" err="1" smtClean="0">
                <a:latin typeface="Consolas" pitchFamily="49" charset="0"/>
              </a:rPr>
              <a:t>else</a:t>
            </a:r>
            <a:r>
              <a:rPr lang="es-ES" sz="1400" dirty="0" smtClean="0">
                <a:latin typeface="Consolas" pitchFamily="49" charset="0"/>
              </a:rPr>
              <a:t>{</a:t>
            </a:r>
          </a:p>
          <a:p>
            <a:r>
              <a:rPr lang="es-ES" sz="1400" dirty="0" smtClean="0">
                <a:latin typeface="Consolas" pitchFamily="49" charset="0"/>
              </a:rPr>
              <a:t>         </a:t>
            </a:r>
            <a:r>
              <a:rPr lang="es-ES" sz="1400" dirty="0" err="1" smtClean="0">
                <a:latin typeface="Consolas" pitchFamily="49" charset="0"/>
              </a:rPr>
              <a:t>reject</a:t>
            </a:r>
            <a:r>
              <a:rPr lang="es-ES" sz="1400" dirty="0" smtClean="0">
                <a:latin typeface="Consolas" pitchFamily="49" charset="0"/>
              </a:rPr>
              <a:t>("suspenso");</a:t>
            </a:r>
          </a:p>
          <a:p>
            <a:r>
              <a:rPr lang="es-ES" sz="1400" dirty="0" smtClean="0">
                <a:latin typeface="Consolas" pitchFamily="49" charset="0"/>
              </a:rPr>
              <a:t>    }</a:t>
            </a:r>
          </a:p>
          <a:p>
            <a:r>
              <a:rPr lang="es-ES" sz="1400" dirty="0" smtClean="0">
                <a:latin typeface="Consolas" pitchFamily="49" charset="0"/>
              </a:rPr>
              <a:t> });</a:t>
            </a:r>
            <a:endParaRPr lang="en-US" sz="1400" dirty="0" smtClean="0"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16771</TotalTime>
  <Words>1861</Words>
  <Application>Microsoft Office PowerPoint</Application>
  <PresentationFormat>Presentación en pantalla (16:9)</PresentationFormat>
  <Paragraphs>505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Mirador</vt:lpstr>
      <vt:lpstr>Programación con JavaScript</vt:lpstr>
      <vt:lpstr>Eventos</vt:lpstr>
      <vt:lpstr>Event Bubbling</vt:lpstr>
      <vt:lpstr>Event Delegation</vt:lpstr>
      <vt:lpstr>Funciones autoinvocadas</vt:lpstr>
      <vt:lpstr>Funciones anónimas</vt:lpstr>
      <vt:lpstr>Closures</vt:lpstr>
      <vt:lpstr>Callbacks</vt:lpstr>
      <vt:lpstr>Promesas</vt:lpstr>
      <vt:lpstr>Consumir promesas</vt:lpstr>
      <vt:lpstr>Paso de parámetros a promesas</vt:lpstr>
      <vt:lpstr>Utilización de async</vt:lpstr>
      <vt:lpstr>Esperas mediante await</vt:lpstr>
      <vt:lpstr>Función fetch</vt:lpstr>
      <vt:lpstr>Clases</vt:lpstr>
      <vt:lpstr>Añadir métodos dinámicamente</vt:lpstr>
      <vt:lpstr>Herencia</vt:lpstr>
      <vt:lpstr>Sobrescritura</vt:lpstr>
      <vt:lpstr>Sobrecarga</vt:lpstr>
      <vt:lpstr>Prototipos</vt:lpstr>
      <vt:lpstr>JQuery</vt:lpstr>
      <vt:lpstr>Fundamentos</vt:lpstr>
      <vt:lpstr>Selectores</vt:lpstr>
      <vt:lpstr>Contenido de un elemento</vt:lpstr>
      <vt:lpstr>Ocultar/mostrar elementos</vt:lpstr>
      <vt:lpstr>Añadir eliminar elementos</vt:lpstr>
      <vt:lpstr>Funciones AJAX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Lección 1. Fundamentos de Java</dc:title>
  <dc:creator>antonio martin</dc:creator>
  <cp:lastModifiedBy>Antonio</cp:lastModifiedBy>
  <cp:revision>78</cp:revision>
  <dcterms:created xsi:type="dcterms:W3CDTF">2017-04-22T22:25:01Z</dcterms:created>
  <dcterms:modified xsi:type="dcterms:W3CDTF">2025-04-03T19:56:11Z</dcterms:modified>
</cp:coreProperties>
</file>