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6"/>
  </p:notesMasterIdLst>
  <p:handoutMasterIdLst>
    <p:handoutMasterId r:id="rId27"/>
  </p:handoutMasterIdLst>
  <p:sldIdLst>
    <p:sldId id="324" r:id="rId5"/>
    <p:sldId id="460" r:id="rId6"/>
    <p:sldId id="461" r:id="rId7"/>
    <p:sldId id="462" r:id="rId8"/>
    <p:sldId id="463" r:id="rId9"/>
    <p:sldId id="465" r:id="rId10"/>
    <p:sldId id="466" r:id="rId11"/>
    <p:sldId id="468" r:id="rId12"/>
    <p:sldId id="469" r:id="rId13"/>
    <p:sldId id="459" r:id="rId14"/>
    <p:sldId id="395" r:id="rId15"/>
    <p:sldId id="436" r:id="rId16"/>
    <p:sldId id="437" r:id="rId17"/>
    <p:sldId id="442" r:id="rId18"/>
    <p:sldId id="443" r:id="rId19"/>
    <p:sldId id="439" r:id="rId20"/>
    <p:sldId id="470" r:id="rId21"/>
    <p:sldId id="471" r:id="rId22"/>
    <p:sldId id="472" r:id="rId23"/>
    <p:sldId id="473" r:id="rId24"/>
    <p:sldId id="457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B7D3"/>
    <a:srgbClr val="0F3C52"/>
    <a:srgbClr val="EF969A"/>
    <a:srgbClr val="11A0A0"/>
    <a:srgbClr val="37204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979" autoAdjust="0"/>
    <p:restoredTop sz="87820" autoAdjust="0"/>
  </p:normalViewPr>
  <p:slideViewPr>
    <p:cSldViewPr snapToGrid="0" snapToObjects="1">
      <p:cViewPr>
        <p:scale>
          <a:sx n="110" d="100"/>
          <a:sy n="110" d="100"/>
        </p:scale>
        <p:origin x="-1854" y="-396"/>
      </p:cViewPr>
      <p:guideLst>
        <p:guide orient="horz" pos="1654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3834-C992-874A-999B-F34948573571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82C-9912-8E4D-BE02-601DCFABFDC6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741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CB8CD-03A1-B843-8A46-D4867E69E605}" type="datetimeFigureOut">
              <a:rPr lang="en-US" smtClean="0"/>
              <a:pPr/>
              <a:t>1/24/2022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982C5-7E37-5C4D-97D7-010A44D02F0B}" type="slidenum">
              <a:rPr lang="sv-SE" smtClean="0"/>
              <a:pPr/>
              <a:t>‹N›</a:t>
            </a:fld>
            <a:endParaRPr lang="sv-SE"/>
          </a:p>
        </p:txBody>
      </p:sp>
    </p:spTree>
    <p:extLst>
      <p:ext uri="{BB962C8B-B14F-4D97-AF65-F5344CB8AC3E}">
        <p14:creationId xmlns="" xmlns:p14="http://schemas.microsoft.com/office/powerpoint/2010/main" val="643078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F982C5-7E37-5C4D-97D7-010A44D02F0B}" type="slidenum">
              <a:rPr lang="sv-SE" smtClean="0"/>
              <a:pPr/>
              <a:t>16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lj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239000" cy="5143500"/>
          </a:xfrm>
          <a:noFill/>
        </p:spPr>
        <p:txBody>
          <a:bodyPr lIns="1524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200" b="0">
                <a:solidFill>
                  <a:srgbClr val="DF2351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rgbClr val="DF2351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rgbClr val="DF2351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rgbClr val="DF2351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rgbClr val="DF2351"/>
                </a:solidFill>
              </a:defRPr>
            </a:lvl5pPr>
          </a:lstStyle>
          <a:p>
            <a:pPr lvl="0"/>
            <a:r>
              <a:rPr lang="sv-SE" noProof="0" dirty="0" err="1"/>
              <a:t>Click</a:t>
            </a:r>
            <a:r>
              <a:rPr lang="sv-SE" noProof="0" dirty="0"/>
              <a:t> </a:t>
            </a:r>
            <a:r>
              <a:rPr lang="sv-SE" noProof="0" dirty="0" err="1"/>
              <a:t>to</a:t>
            </a:r>
            <a:r>
              <a:rPr lang="sv-SE" noProof="0" dirty="0"/>
              <a:t> </a:t>
            </a:r>
            <a:r>
              <a:rPr lang="sv-SE" noProof="0" dirty="0" err="1"/>
              <a:t>edit</a:t>
            </a:r>
            <a:r>
              <a:rPr lang="sv-SE" noProof="0" dirty="0"/>
              <a:t> Master text </a:t>
            </a:r>
            <a:r>
              <a:rPr lang="sv-SE" noProof="0" dirty="0" err="1"/>
              <a:t>styles</a:t>
            </a:r>
            <a:endParaRPr lang="sv-SE" noProof="0" dirty="0"/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3"/>
            <a:r>
              <a:rPr lang="sv-SE" noProof="0" dirty="0" err="1"/>
              <a:t>Fourth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4"/>
            <a:r>
              <a:rPr lang="sv-SE" noProof="0" dirty="0" err="1"/>
              <a:t>Fifth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245651015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graf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2286000" cy="7810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1714500"/>
            <a:ext cx="2286000" cy="259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800"/>
              </a:spcBef>
              <a:defRPr sz="1400"/>
            </a:lvl1pPr>
            <a:lvl2pPr>
              <a:lnSpc>
                <a:spcPct val="110000"/>
              </a:lnSpc>
              <a:spcBef>
                <a:spcPts val="800"/>
              </a:spcBef>
              <a:defRPr sz="1400"/>
            </a:lvl2pPr>
            <a:lvl3pPr>
              <a:lnSpc>
                <a:spcPct val="110000"/>
              </a:lnSpc>
              <a:spcBef>
                <a:spcPts val="800"/>
              </a:spcBef>
              <a:defRPr sz="1200"/>
            </a:lvl3pPr>
            <a:lvl4pPr>
              <a:lnSpc>
                <a:spcPct val="110000"/>
              </a:lnSpc>
              <a:spcBef>
                <a:spcPts val="800"/>
              </a:spcBef>
              <a:defRPr sz="1200"/>
            </a:lvl4pPr>
            <a:lvl5pPr>
              <a:lnSpc>
                <a:spcPct val="110000"/>
              </a:lnSpc>
              <a:spcBef>
                <a:spcPts val="800"/>
              </a:spcBef>
              <a:defRPr sz="1000"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 smtClean="0"/>
              <a:t>RISE — Mallpresentation</a:t>
            </a:r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pPr/>
              <a:t>‹N›</a:t>
            </a:fld>
            <a:endParaRPr lang="sv-SE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3810000" y="762000"/>
            <a:ext cx="4572000" cy="3543300"/>
          </a:xfrm>
        </p:spPr>
        <p:txBody>
          <a:bodyPr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</p:spTree>
    <p:extLst>
      <p:ext uri="{BB962C8B-B14F-4D97-AF65-F5344CB8AC3E}">
        <p14:creationId xmlns="" xmlns:p14="http://schemas.microsoft.com/office/powerpoint/2010/main" val="390995265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graf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762000"/>
            <a:ext cx="2286000" cy="7810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0" y="1714500"/>
            <a:ext cx="2286000" cy="2590800"/>
          </a:xfrm>
        </p:spPr>
        <p:txBody>
          <a:bodyPr/>
          <a:lstStyle>
            <a:lvl1pPr>
              <a:lnSpc>
                <a:spcPct val="110000"/>
              </a:lnSpc>
              <a:spcBef>
                <a:spcPts val="800"/>
              </a:spcBef>
              <a:defRPr sz="1400"/>
            </a:lvl1pPr>
            <a:lvl2pPr>
              <a:lnSpc>
                <a:spcPct val="110000"/>
              </a:lnSpc>
              <a:spcBef>
                <a:spcPts val="800"/>
              </a:spcBef>
              <a:defRPr sz="1400"/>
            </a:lvl2pPr>
            <a:lvl3pPr>
              <a:lnSpc>
                <a:spcPct val="110000"/>
              </a:lnSpc>
              <a:spcBef>
                <a:spcPts val="800"/>
              </a:spcBef>
              <a:defRPr sz="1200"/>
            </a:lvl3pPr>
            <a:lvl4pPr>
              <a:lnSpc>
                <a:spcPct val="110000"/>
              </a:lnSpc>
              <a:spcBef>
                <a:spcPts val="800"/>
              </a:spcBef>
              <a:defRPr sz="1200"/>
            </a:lvl4pPr>
            <a:lvl5pPr>
              <a:lnSpc>
                <a:spcPct val="110000"/>
              </a:lnSpc>
              <a:spcBef>
                <a:spcPts val="800"/>
              </a:spcBef>
              <a:defRPr sz="1000"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 smtClean="0"/>
              <a:t>RISE — Mallpresentation</a:t>
            </a:r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pPr/>
              <a:t>‹N›</a:t>
            </a:fld>
            <a:endParaRPr lang="sv-SE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762000" y="762000"/>
            <a:ext cx="4572000" cy="3543300"/>
          </a:xfrm>
        </p:spPr>
        <p:txBody>
          <a:bodyPr/>
          <a:lstStyle>
            <a:lvl1pPr>
              <a:lnSpc>
                <a:spcPct val="110000"/>
              </a:lnSpc>
              <a:spcBef>
                <a:spcPts val="1200"/>
              </a:spcBef>
              <a:defRPr/>
            </a:lvl1pPr>
            <a:lvl2pPr>
              <a:lnSpc>
                <a:spcPct val="110000"/>
              </a:lnSpc>
              <a:spcBef>
                <a:spcPts val="1200"/>
              </a:spcBef>
              <a:defRPr/>
            </a:lvl2pPr>
            <a:lvl3pPr>
              <a:lnSpc>
                <a:spcPct val="110000"/>
              </a:lnSpc>
              <a:spcBef>
                <a:spcPts val="1200"/>
              </a:spcBef>
              <a:defRPr/>
            </a:lvl3pPr>
            <a:lvl4pPr>
              <a:lnSpc>
                <a:spcPct val="110000"/>
              </a:lnSpc>
              <a:spcBef>
                <a:spcPts val="1200"/>
              </a:spcBef>
              <a:defRPr/>
            </a:lvl4pPr>
            <a:lvl5pPr>
              <a:lnSpc>
                <a:spcPct val="110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453961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, lj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16000" y="762000"/>
            <a:ext cx="7112000" cy="3619500"/>
          </a:xfrm>
        </p:spPr>
        <p:txBody>
          <a:bodyPr bIns="0" anchor="ctr" anchorCtr="0"/>
          <a:lstStyle>
            <a:lvl1pPr marL="0" indent="0" algn="l">
              <a:lnSpc>
                <a:spcPct val="80000"/>
              </a:lnSpc>
              <a:spcBef>
                <a:spcPts val="800"/>
              </a:spcBef>
              <a:buNone/>
              <a:defRPr sz="6000" b="0">
                <a:solidFill>
                  <a:schemeClr val="accent2"/>
                </a:solidFill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160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2pPr>
            <a:lvl3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chemeClr val="accent2"/>
                </a:solidFill>
              </a:defRPr>
            </a:lvl3pPr>
            <a:lvl4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chemeClr val="accent2"/>
                </a:solidFill>
              </a:defRPr>
            </a:lvl4pPr>
            <a:lvl5pPr marL="0" indent="0" algn="l">
              <a:lnSpc>
                <a:spcPct val="120000"/>
              </a:lnSpc>
              <a:spcBef>
                <a:spcPts val="1600"/>
              </a:spcBef>
              <a:buNone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</p:txBody>
      </p:sp>
    </p:spTree>
    <p:extLst>
      <p:ext uri="{BB962C8B-B14F-4D97-AF65-F5344CB8AC3E}">
        <p14:creationId xmlns="" xmlns:p14="http://schemas.microsoft.com/office/powerpoint/2010/main" val="491862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, 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16000" y="762000"/>
            <a:ext cx="7112000" cy="3619500"/>
          </a:xfrm>
        </p:spPr>
        <p:txBody>
          <a:bodyPr bIns="0" anchor="ctr" anchorCtr="0"/>
          <a:lstStyle>
            <a:lvl1pPr marL="0" indent="0" algn="l">
              <a:lnSpc>
                <a:spcPct val="80000"/>
              </a:lnSpc>
              <a:spcBef>
                <a:spcPts val="800"/>
              </a:spcBef>
              <a:buNone/>
              <a:defRPr sz="6000" b="0">
                <a:solidFill>
                  <a:srgbClr val="FFF0B0"/>
                </a:solidFill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1600"/>
              </a:spcBef>
              <a:buNone/>
              <a:defRPr sz="1800">
                <a:solidFill>
                  <a:srgbClr val="FFF0B0"/>
                </a:solidFill>
                <a:latin typeface="+mj-lt"/>
              </a:defRPr>
            </a:lvl2pPr>
            <a:lvl3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rgbClr val="FFF0B0"/>
                </a:solidFill>
              </a:defRPr>
            </a:lvl3pPr>
            <a:lvl4pPr marL="0" indent="0" algn="l">
              <a:lnSpc>
                <a:spcPct val="120000"/>
              </a:lnSpc>
              <a:spcBef>
                <a:spcPts val="1600"/>
              </a:spcBef>
              <a:buNone/>
              <a:defRPr sz="1400">
                <a:solidFill>
                  <a:srgbClr val="FFF0B0"/>
                </a:solidFill>
              </a:defRPr>
            </a:lvl4pPr>
            <a:lvl5pPr marL="0" indent="0" algn="l">
              <a:lnSpc>
                <a:spcPct val="120000"/>
              </a:lnSpc>
              <a:spcBef>
                <a:spcPts val="1600"/>
              </a:spcBef>
              <a:buNone/>
              <a:defRPr sz="1200">
                <a:solidFill>
                  <a:srgbClr val="FFF0B0"/>
                </a:solidFill>
              </a:defRPr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3467803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noProof="0" dirty="0"/>
              <a:t>Addera rubrik</a:t>
            </a:r>
            <a:br>
              <a:rPr lang="sv-SE" noProof="0" dirty="0"/>
            </a:br>
            <a:endParaRPr lang="sv-S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 smtClean="0"/>
              <a:t>RISE — Mallpresentation</a:t>
            </a:r>
            <a:endParaRPr lang="sv-SE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pPr/>
              <a:t>‹N›</a:t>
            </a:fld>
            <a:endParaRPr lang="sv-SE" noProof="0"/>
          </a:p>
        </p:txBody>
      </p:sp>
    </p:spTree>
    <p:extLst>
      <p:ext uri="{BB962C8B-B14F-4D97-AF65-F5344CB8AC3E}">
        <p14:creationId xmlns="" xmlns:p14="http://schemas.microsoft.com/office/powerpoint/2010/main" val="108471299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8"/>
          </p:nvPr>
        </p:nvSpPr>
        <p:spPr>
          <a:xfrm>
            <a:off x="762000" y="762000"/>
            <a:ext cx="7620000" cy="3543300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 smtClean="0"/>
              <a:t>RISE — Mallpresentation</a:t>
            </a:r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pPr/>
              <a:t>‹N›</a:t>
            </a:fld>
            <a:endParaRPr lang="sv-SE" noProof="0"/>
          </a:p>
        </p:txBody>
      </p:sp>
    </p:spTree>
    <p:extLst>
      <p:ext uri="{BB962C8B-B14F-4D97-AF65-F5344CB8AC3E}">
        <p14:creationId xmlns="" xmlns:p14="http://schemas.microsoft.com/office/powerpoint/2010/main" val="248878835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49224671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 smtClean="0"/>
              <a:t>RISE — Mallpresentation</a:t>
            </a:r>
            <a:endParaRPr lang="sv-SE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pPr/>
              <a:t>‹N›</a:t>
            </a:fld>
            <a:endParaRPr lang="sv-SE" noProof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762000" y="3028952"/>
            <a:ext cx="2438400" cy="2133917"/>
          </a:xfrm>
          <a:solidFill>
            <a:srgbClr val="FFFFFF"/>
          </a:solidFill>
        </p:spPr>
        <p:txBody>
          <a:bodyPr wrap="square" lIns="330200" tIns="228600" rIns="330200" bIns="279400">
            <a:spAutoFit/>
          </a:bodyPr>
          <a:lstStyle>
            <a:lvl1pPr marL="0" indent="0">
              <a:spcBef>
                <a:spcPts val="0"/>
              </a:spcBef>
              <a:buNone/>
              <a:defRPr sz="1600" b="0"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600" b="0"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600" b="0"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600" b="0"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600" b="0">
                <a:latin typeface="+mj-lt"/>
              </a:defRPr>
            </a:lvl5pPr>
          </a:lstStyle>
          <a:p>
            <a:pPr lvl="0"/>
            <a:r>
              <a:rPr lang="sv-SE" noProof="0" dirty="0" err="1"/>
              <a:t>Click</a:t>
            </a:r>
            <a:r>
              <a:rPr lang="sv-SE" noProof="0" dirty="0"/>
              <a:t> </a:t>
            </a:r>
            <a:r>
              <a:rPr lang="sv-SE" noProof="0" dirty="0" err="1"/>
              <a:t>to</a:t>
            </a:r>
            <a:r>
              <a:rPr lang="sv-SE" noProof="0" dirty="0"/>
              <a:t> </a:t>
            </a:r>
            <a:r>
              <a:rPr lang="sv-SE" noProof="0" dirty="0" err="1"/>
              <a:t>edit</a:t>
            </a:r>
            <a:r>
              <a:rPr lang="sv-SE" noProof="0" dirty="0"/>
              <a:t> Master text </a:t>
            </a:r>
            <a:r>
              <a:rPr lang="sv-SE" noProof="0" dirty="0" err="1"/>
              <a:t>styles</a:t>
            </a:r>
            <a:endParaRPr lang="sv-SE" noProof="0" dirty="0"/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3"/>
            <a:r>
              <a:rPr lang="sv-SE" noProof="0" dirty="0" err="1"/>
              <a:t>Fourth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4"/>
            <a:r>
              <a:rPr lang="sv-SE" noProof="0" dirty="0" err="1"/>
              <a:t>Fifth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385704138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ck, 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762000"/>
            <a:ext cx="7112000" cy="3543300"/>
          </a:xfrm>
        </p:spPr>
        <p:txBody>
          <a:bodyPr bIns="25400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1400" b="1">
                <a:latin typeface="Roboto Mono"/>
                <a:cs typeface="Roboto Mono"/>
              </a:defRPr>
            </a:lvl1pPr>
            <a:lvl2pPr marL="0" indent="0">
              <a:spcBef>
                <a:spcPts val="0"/>
              </a:spcBef>
              <a:buNone/>
              <a:defRPr sz="1100">
                <a:latin typeface="Roboto Mono"/>
                <a:cs typeface="Roboto Mono"/>
              </a:defRPr>
            </a:lvl2pPr>
            <a:lvl3pPr marL="0" indent="0">
              <a:spcBef>
                <a:spcPts val="0"/>
              </a:spcBef>
              <a:buNone/>
              <a:defRPr sz="900">
                <a:latin typeface="Roboto Mono"/>
                <a:cs typeface="Roboto Mono"/>
              </a:defRPr>
            </a:lvl3pPr>
            <a:lvl4pPr marL="0" indent="0">
              <a:spcBef>
                <a:spcPts val="0"/>
              </a:spcBef>
              <a:buNone/>
              <a:defRPr sz="800">
                <a:latin typeface="Roboto Mono"/>
                <a:cs typeface="Roboto Mono"/>
              </a:defRPr>
            </a:lvl4pPr>
            <a:lvl5pPr marL="0" indent="0">
              <a:spcBef>
                <a:spcPts val="0"/>
              </a:spcBef>
              <a:buNone/>
              <a:defRPr sz="600">
                <a:latin typeface="Roboto Mono"/>
                <a:cs typeface="Roboto Mono"/>
              </a:defRPr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23394" y="4661829"/>
            <a:ext cx="711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 smtClean="0">
                <a:latin typeface="Roboto Mono"/>
                <a:cs typeface="Roboto Mono"/>
              </a:rPr>
              <a:t>Research Institutes of Sweden AB</a:t>
            </a:r>
            <a:r>
              <a:rPr lang="en-US" sz="800" dirty="0" smtClean="0">
                <a:latin typeface="Roboto Mono"/>
                <a:cs typeface="Roboto Mono"/>
              </a:rPr>
              <a:t> ·</a:t>
            </a:r>
            <a:r>
              <a:rPr lang="en-US" sz="800" baseline="0" dirty="0" smtClean="0">
                <a:latin typeface="Roboto Mono"/>
                <a:cs typeface="Roboto Mono"/>
              </a:rPr>
              <a:t>  </a:t>
            </a:r>
            <a:r>
              <a:rPr lang="hu-HU" sz="800" baseline="0" dirty="0" smtClean="0">
                <a:latin typeface="Roboto Mono"/>
                <a:cs typeface="Roboto Mono"/>
              </a:rPr>
              <a:t>010-516 50 00 · info@ri.se · </a:t>
            </a:r>
            <a:r>
              <a:rPr lang="en-US" sz="800" dirty="0" err="1" smtClean="0">
                <a:latin typeface="Roboto Mono"/>
                <a:cs typeface="Roboto Mono"/>
              </a:rPr>
              <a:t>ri.se</a:t>
            </a:r>
            <a:endParaRPr lang="en-US" sz="800" dirty="0" smtClean="0">
              <a:latin typeface="Roboto Mono"/>
              <a:cs typeface="Roboto Mono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 smtClean="0">
                <a:latin typeface="Roboto Mono"/>
                <a:cs typeface="Roboto Mono"/>
              </a:rPr>
              <a:t>Besöksadress</a:t>
            </a:r>
            <a:r>
              <a:rPr lang="en-US" sz="800" dirty="0" smtClean="0">
                <a:latin typeface="Roboto Mono"/>
                <a:cs typeface="Roboto Mono"/>
              </a:rPr>
              <a:t>: </a:t>
            </a:r>
            <a:r>
              <a:rPr lang="en-US" sz="800" dirty="0" err="1" smtClean="0">
                <a:latin typeface="Roboto Mono"/>
                <a:cs typeface="Roboto Mono"/>
              </a:rPr>
              <a:t>Lindholmspiren</a:t>
            </a:r>
            <a:r>
              <a:rPr lang="en-US" sz="800" dirty="0" smtClean="0">
                <a:latin typeface="Roboto Mono"/>
                <a:cs typeface="Roboto Mono"/>
              </a:rPr>
              <a:t> 7 A, 417 56 </a:t>
            </a:r>
            <a:r>
              <a:rPr lang="en-US" sz="800" dirty="0" err="1" smtClean="0">
                <a:latin typeface="Roboto Mono"/>
                <a:cs typeface="Roboto Mono"/>
              </a:rPr>
              <a:t>Göteborg</a:t>
            </a:r>
            <a:r>
              <a:rPr lang="en-US" sz="800" dirty="0" smtClean="0">
                <a:latin typeface="Roboto Mono"/>
                <a:cs typeface="Roboto Mono"/>
              </a:rPr>
              <a:t> · </a:t>
            </a:r>
            <a:r>
              <a:rPr lang="en-US" sz="800" dirty="0" err="1" smtClean="0">
                <a:latin typeface="Roboto Mono"/>
                <a:cs typeface="Roboto Mono"/>
              </a:rPr>
              <a:t>Postadress</a:t>
            </a:r>
            <a:r>
              <a:rPr lang="en-US" sz="800" dirty="0" smtClean="0">
                <a:latin typeface="Roboto Mono"/>
                <a:cs typeface="Roboto Mono"/>
              </a:rPr>
              <a:t>: Box 857, 501 15 </a:t>
            </a:r>
            <a:r>
              <a:rPr lang="en-US" sz="800" dirty="0" err="1" smtClean="0">
                <a:latin typeface="Roboto Mono"/>
                <a:cs typeface="Roboto Mono"/>
              </a:rPr>
              <a:t>Borås</a:t>
            </a:r>
            <a:endParaRPr lang="en-US" sz="800" dirty="0">
              <a:latin typeface="Roboto Mono"/>
              <a:cs typeface="Roboto Mon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41598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239000" cy="5143500"/>
          </a:xfrm>
          <a:noFill/>
        </p:spPr>
        <p:txBody>
          <a:bodyPr lIns="1524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200" b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chemeClr val="bg1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noProof="0" dirty="0" err="1"/>
              <a:t>Click</a:t>
            </a:r>
            <a:r>
              <a:rPr lang="sv-SE" noProof="0" dirty="0"/>
              <a:t> </a:t>
            </a:r>
            <a:r>
              <a:rPr lang="sv-SE" noProof="0" dirty="0" err="1"/>
              <a:t>to</a:t>
            </a:r>
            <a:r>
              <a:rPr lang="sv-SE" noProof="0" dirty="0"/>
              <a:t> </a:t>
            </a:r>
            <a:r>
              <a:rPr lang="sv-SE" noProof="0" dirty="0" err="1"/>
              <a:t>edit</a:t>
            </a:r>
            <a:r>
              <a:rPr lang="sv-SE" noProof="0" dirty="0"/>
              <a:t> Master text </a:t>
            </a:r>
            <a:r>
              <a:rPr lang="sv-SE" noProof="0" dirty="0" err="1"/>
              <a:t>styles</a:t>
            </a:r>
            <a:endParaRPr lang="sv-SE" noProof="0" dirty="0"/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3"/>
            <a:r>
              <a:rPr lang="sv-SE" noProof="0" dirty="0" err="1"/>
              <a:t>Fourth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4"/>
            <a:r>
              <a:rPr lang="sv-SE" noProof="0" dirty="0" err="1"/>
              <a:t>Fifth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13124121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+bild-lju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3957320" cy="5143500"/>
          </a:xfrm>
          <a:noFill/>
        </p:spPr>
        <p:txBody>
          <a:bodyPr lIns="762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200" b="0">
                <a:solidFill>
                  <a:srgbClr val="DF2351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rgbClr val="DF2351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rgbClr val="DF2351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rgbClr val="DF2351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rgbClr val="DF2351"/>
                </a:solidFill>
              </a:defRPr>
            </a:lvl5pPr>
          </a:lstStyle>
          <a:p>
            <a:pPr lvl="0"/>
            <a:r>
              <a:rPr lang="sv-SE" noProof="0" dirty="0" err="1"/>
              <a:t>Click</a:t>
            </a:r>
            <a:r>
              <a:rPr lang="sv-SE" noProof="0" dirty="0"/>
              <a:t> </a:t>
            </a:r>
            <a:r>
              <a:rPr lang="sv-SE" noProof="0" dirty="0" err="1"/>
              <a:t>to</a:t>
            </a:r>
            <a:r>
              <a:rPr lang="sv-SE" noProof="0" dirty="0"/>
              <a:t> </a:t>
            </a:r>
            <a:r>
              <a:rPr lang="sv-SE" noProof="0" dirty="0" err="1"/>
              <a:t>edit</a:t>
            </a:r>
            <a:r>
              <a:rPr lang="sv-SE" noProof="0" dirty="0"/>
              <a:t> Master text </a:t>
            </a:r>
            <a:r>
              <a:rPr lang="sv-SE" noProof="0" dirty="0" err="1"/>
              <a:t>styles</a:t>
            </a:r>
            <a:endParaRPr lang="sv-SE" noProof="0" dirty="0"/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3"/>
            <a:r>
              <a:rPr lang="sv-SE" noProof="0" dirty="0" err="1"/>
              <a:t>Fourth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4"/>
            <a:r>
              <a:rPr lang="sv-SE" noProof="0" dirty="0" err="1"/>
              <a:t>Fifth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499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311872487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+bild-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3957320" cy="5143500"/>
          </a:xfrm>
          <a:noFill/>
        </p:spPr>
        <p:txBody>
          <a:bodyPr lIns="762000" tIns="0" rIns="0" bIns="0" anchor="ctr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200" b="0">
                <a:solidFill>
                  <a:srgbClr val="FFFFFF"/>
                </a:solidFill>
                <a:latin typeface="+mj-lt"/>
              </a:defRPr>
            </a:lvl1pPr>
            <a:lvl2pPr marL="0" indent="0">
              <a:spcBef>
                <a:spcPts val="1000"/>
              </a:spcBef>
              <a:buNone/>
              <a:defRPr b="1">
                <a:solidFill>
                  <a:srgbClr val="FFFFFF"/>
                </a:solidFill>
              </a:defRPr>
            </a:lvl2pPr>
            <a:lvl3pPr marL="0" indent="0">
              <a:spcBef>
                <a:spcPts val="1000"/>
              </a:spcBef>
              <a:buNone/>
              <a:defRPr sz="1800" b="1">
                <a:solidFill>
                  <a:srgbClr val="FFFFFF"/>
                </a:solidFill>
              </a:defRPr>
            </a:lvl3pPr>
            <a:lvl4pPr marL="0" indent="0">
              <a:spcBef>
                <a:spcPts val="1600"/>
              </a:spcBef>
              <a:buNone/>
              <a:defRPr sz="1400" b="0">
                <a:solidFill>
                  <a:srgbClr val="FFFFFF"/>
                </a:solidFill>
              </a:defRPr>
            </a:lvl4pPr>
            <a:lvl5pPr marL="0" indent="0">
              <a:spcBef>
                <a:spcPts val="1000"/>
              </a:spcBef>
              <a:buNone/>
              <a:defRPr sz="1000" b="0">
                <a:solidFill>
                  <a:srgbClr val="FFFFFF"/>
                </a:solidFill>
              </a:defRPr>
            </a:lvl5pPr>
          </a:lstStyle>
          <a:p>
            <a:pPr lvl="0"/>
            <a:r>
              <a:rPr lang="sv-SE" noProof="0" dirty="0" err="1"/>
              <a:t>Click</a:t>
            </a:r>
            <a:r>
              <a:rPr lang="sv-SE" noProof="0" dirty="0"/>
              <a:t> </a:t>
            </a:r>
            <a:r>
              <a:rPr lang="sv-SE" noProof="0" dirty="0" err="1"/>
              <a:t>to</a:t>
            </a:r>
            <a:r>
              <a:rPr lang="sv-SE" noProof="0" dirty="0"/>
              <a:t> </a:t>
            </a:r>
            <a:r>
              <a:rPr lang="sv-SE" noProof="0" dirty="0" err="1"/>
              <a:t>edit</a:t>
            </a:r>
            <a:r>
              <a:rPr lang="sv-SE" noProof="0" dirty="0"/>
              <a:t> Master text </a:t>
            </a:r>
            <a:r>
              <a:rPr lang="sv-SE" noProof="0" dirty="0" err="1"/>
              <a:t>styles</a:t>
            </a:r>
            <a:endParaRPr lang="sv-SE" noProof="0" dirty="0"/>
          </a:p>
          <a:p>
            <a:pPr lvl="1"/>
            <a:r>
              <a:rPr lang="sv-SE" noProof="0" dirty="0"/>
              <a:t>Second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2"/>
            <a:r>
              <a:rPr lang="sv-SE" noProof="0" dirty="0" err="1"/>
              <a:t>Third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3"/>
            <a:r>
              <a:rPr lang="sv-SE" noProof="0" dirty="0" err="1"/>
              <a:t>Fourth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  <a:p>
            <a:pPr lvl="4"/>
            <a:r>
              <a:rPr lang="sv-SE" noProof="0" dirty="0" err="1"/>
              <a:t>Fifth</a:t>
            </a:r>
            <a:r>
              <a:rPr lang="sv-SE" noProof="0" dirty="0"/>
              <a:t> </a:t>
            </a:r>
            <a:r>
              <a:rPr lang="sv-SE" noProof="0" dirty="0" err="1"/>
              <a:t>level</a:t>
            </a:r>
            <a:endParaRPr lang="sv-SE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499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153400" y="361949"/>
            <a:ext cx="685800" cy="881939"/>
          </a:xfrm>
          <a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194661550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, lj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 smtClean="0"/>
              <a:t>RISE — Mallpresentation</a:t>
            </a:r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pPr/>
              <a:t>‹N›</a:t>
            </a:fld>
            <a:endParaRPr lang="sv-SE" noProof="0"/>
          </a:p>
        </p:txBody>
      </p:sp>
    </p:spTree>
    <p:extLst>
      <p:ext uri="{BB962C8B-B14F-4D97-AF65-F5344CB8AC3E}">
        <p14:creationId xmlns="" xmlns:p14="http://schemas.microsoft.com/office/powerpoint/2010/main" val="32203822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ljus, 2-sp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16000" y="1828800"/>
            <a:ext cx="3302000" cy="24765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200"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 smtClean="0"/>
              <a:t>RISE — Mallpresentation</a:t>
            </a:r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pPr/>
              <a:t>‹N›</a:t>
            </a:fld>
            <a:endParaRPr lang="sv-SE" noProof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826000" y="1828800"/>
            <a:ext cx="3302000" cy="24765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>
              <a:spcBef>
                <a:spcPts val="1000"/>
              </a:spcBef>
              <a:defRPr sz="1400"/>
            </a:lvl2pPr>
            <a:lvl3pPr>
              <a:spcBef>
                <a:spcPts val="1000"/>
              </a:spcBef>
              <a:defRPr sz="1200"/>
            </a:lvl3pPr>
            <a:lvl4pPr>
              <a:spcBef>
                <a:spcPts val="1000"/>
              </a:spcBef>
              <a:defRPr sz="1200"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="" xmlns:p14="http://schemas.microsoft.com/office/powerpoint/2010/main" val="2406694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mö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smtClean="0"/>
              <a:t>RISE — Mallpresentation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sv-SE" smtClean="0"/>
              <a:pPr/>
              <a:t>‹N›</a:t>
            </a:fld>
            <a:endParaRPr lang="sv-SE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5108238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med bild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62000"/>
            <a:ext cx="3048000" cy="10668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 dirty="0"/>
              <a:t>Addera rubrik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0" y="2000250"/>
            <a:ext cx="3048000" cy="2305050"/>
          </a:xfrm>
        </p:spPr>
        <p:txBody>
          <a:bodyPr/>
          <a:lstStyle>
            <a:lvl1pPr>
              <a:spcBef>
                <a:spcPts val="800"/>
              </a:spcBef>
              <a:defRPr sz="16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400"/>
            </a:lvl3pPr>
            <a:lvl4pPr>
              <a:spcBef>
                <a:spcPts val="800"/>
              </a:spcBef>
              <a:defRPr sz="1400"/>
            </a:lvl4pPr>
            <a:lvl5pPr>
              <a:spcBef>
                <a:spcPts val="800"/>
              </a:spcBef>
              <a:defRPr sz="1200"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 smtClean="0"/>
              <a:t>RISE — Mallpresentation</a:t>
            </a:r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pPr/>
              <a:t>‹N›</a:t>
            </a:fld>
            <a:endParaRPr lang="sv-SE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8563202" y="4433646"/>
            <a:ext cx="406845" cy="523203"/>
          </a:xfrm>
          <a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sv-SE" dirty="0"/>
              <a:t>logo</a:t>
            </a:r>
          </a:p>
        </p:txBody>
      </p:sp>
    </p:spTree>
    <p:extLst>
      <p:ext uri="{BB962C8B-B14F-4D97-AF65-F5344CB8AC3E}">
        <p14:creationId xmlns="" xmlns:p14="http://schemas.microsoft.com/office/powerpoint/2010/main" val="130642442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0" y="762000"/>
            <a:ext cx="3048000" cy="10668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noProof="0" dirty="0"/>
              <a:t>Addera rubrik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noProof="0" smtClean="0"/>
              <a:t>RISE — Mallpresentation</a:t>
            </a:r>
            <a:endParaRPr lang="sv-SE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sv-SE" noProof="0" smtClean="0"/>
              <a:pPr/>
              <a:t>‹N›</a:t>
            </a:fld>
            <a:endParaRPr lang="sv-SE" noProof="0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334000" y="2000250"/>
            <a:ext cx="3048000" cy="2305050"/>
          </a:xfrm>
        </p:spPr>
        <p:txBody>
          <a:bodyPr/>
          <a:lstStyle>
            <a:lvl1pPr>
              <a:spcBef>
                <a:spcPts val="800"/>
              </a:spcBef>
              <a:defRPr sz="16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400"/>
            </a:lvl3pPr>
            <a:lvl4pPr>
              <a:spcBef>
                <a:spcPts val="800"/>
              </a:spcBef>
              <a:defRPr sz="1400"/>
            </a:lvl4pPr>
            <a:lvl5pPr>
              <a:spcBef>
                <a:spcPts val="800"/>
              </a:spcBef>
              <a:defRPr sz="1200"/>
            </a:lvl5pPr>
          </a:lstStyle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  <a:p>
            <a:pPr lvl="0"/>
            <a:endParaRPr lang="sv-SE" noProof="0" dirty="0"/>
          </a:p>
          <a:p>
            <a:pPr lvl="0"/>
            <a:endParaRPr lang="sv-SE" noProof="0" dirty="0"/>
          </a:p>
        </p:txBody>
      </p:sp>
    </p:spTree>
    <p:extLst>
      <p:ext uri="{BB962C8B-B14F-4D97-AF65-F5344CB8AC3E}">
        <p14:creationId xmlns="" xmlns:p14="http://schemas.microsoft.com/office/powerpoint/2010/main" val="405487535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7112000" cy="8572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noProof="0" dirty="0"/>
              <a:t>Addera rubrik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828800"/>
            <a:ext cx="7112000" cy="2476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noProof="0" dirty="0"/>
              <a:t>Addera text, Nivå 1</a:t>
            </a:r>
          </a:p>
          <a:p>
            <a:pPr lvl="1"/>
            <a:r>
              <a:rPr lang="sv-SE" noProof="0" dirty="0"/>
              <a:t>Nivå 2</a:t>
            </a:r>
          </a:p>
          <a:p>
            <a:pPr lvl="2"/>
            <a:r>
              <a:rPr lang="sv-SE" noProof="0" dirty="0"/>
              <a:t>Nivå 3</a:t>
            </a:r>
          </a:p>
          <a:p>
            <a:pPr lvl="3"/>
            <a:r>
              <a:rPr lang="sv-SE" noProof="0" dirty="0"/>
              <a:t>Nivå 4</a:t>
            </a:r>
          </a:p>
          <a:p>
            <a:pPr lvl="4"/>
            <a:r>
              <a:rPr lang="sv-SE" noProof="0" dirty="0"/>
              <a:t>Nivå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17049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000000"/>
                </a:solidFill>
                <a:latin typeface="Roboto Mono"/>
                <a:ea typeface="Roboto Mono" pitchFamily="2" charset="0"/>
                <a:cs typeface="Roboto Mono"/>
              </a:defRPr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9746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000000"/>
                </a:solidFill>
                <a:latin typeface="Roboto Mono"/>
                <a:ea typeface="Roboto Mono" pitchFamily="2" charset="0"/>
                <a:cs typeface="Roboto Mono"/>
              </a:defRPr>
            </a:lvl1pPr>
          </a:lstStyle>
          <a:p>
            <a:r>
              <a:rPr lang="sv-SE" smtClean="0"/>
              <a:t>RISE — Mallpresentation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570" y="4767264"/>
            <a:ext cx="41717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000000"/>
                </a:solidFill>
                <a:latin typeface="Roboto Mono"/>
                <a:ea typeface="Roboto Mono" pitchFamily="2" charset="0"/>
                <a:cs typeface="Roboto Mono"/>
              </a:defRPr>
            </a:lvl1pPr>
          </a:lstStyle>
          <a:p>
            <a:fld id="{2066355A-084C-D24E-9AD2-7E4FC41EA627}" type="slidenum">
              <a:rPr lang="sv-SE" smtClean="0"/>
              <a:pPr/>
              <a:t>‹N›</a:t>
            </a:fld>
            <a:endParaRPr lang="sv-SE" dirty="0"/>
          </a:p>
        </p:txBody>
      </p:sp>
    </p:spTree>
    <p:extLst>
      <p:ext uri="{BB962C8B-B14F-4D97-AF65-F5344CB8AC3E}">
        <p14:creationId xmlns=""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6" r:id="rId1"/>
    <p:sldLayoutId id="2147493477" r:id="rId2"/>
    <p:sldLayoutId id="2147493480" r:id="rId3"/>
    <p:sldLayoutId id="2147493479" r:id="rId4"/>
    <p:sldLayoutId id="2147493457" r:id="rId5"/>
    <p:sldLayoutId id="2147493486" r:id="rId6"/>
    <p:sldLayoutId id="2147493473" r:id="rId7"/>
    <p:sldLayoutId id="2147493468" r:id="rId8"/>
    <p:sldLayoutId id="2147493469" r:id="rId9"/>
    <p:sldLayoutId id="2147493481" r:id="rId10"/>
    <p:sldLayoutId id="2147493483" r:id="rId11"/>
    <p:sldLayoutId id="2147493472" r:id="rId12"/>
    <p:sldLayoutId id="2147493471" r:id="rId13"/>
    <p:sldLayoutId id="2147493461" r:id="rId14"/>
    <p:sldLayoutId id="2147493482" r:id="rId15"/>
    <p:sldLayoutId id="2147493462" r:id="rId16"/>
    <p:sldLayoutId id="2147493475" r:id="rId17"/>
    <p:sldLayoutId id="2147493485" r:id="rId18"/>
  </p:sldLayoutIdLst>
  <p:transition spd="slow">
    <p:push dir="u"/>
  </p:transition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10000"/>
        </a:lnSpc>
        <a:spcBef>
          <a:spcPts val="16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hyperlink" Target="https://datatracker.ietf.org/doc/rfc3935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8">
            <a:extLst>
              <a:ext uri="{FF2B5EF4-FFF2-40B4-BE49-F238E27FC236}">
                <a16:creationId xmlns:a16="http://schemas.microsoft.com/office/drawing/2014/main" xmlns="" id="{3A38381F-FE35-A84F-9B89-47D9A6EBF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53" r="34680"/>
          <a:stretch/>
        </p:blipFill>
        <p:spPr>
          <a:xfrm>
            <a:off x="0" y="2085878"/>
            <a:ext cx="5972848" cy="305762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 smtClean="0"/>
          </a:p>
          <a:p>
            <a:pPr>
              <a:lnSpc>
                <a:spcPct val="100000"/>
              </a:lnSpc>
            </a:pPr>
            <a:endParaRPr lang="en-US" sz="7200" dirty="0" smtClean="0"/>
          </a:p>
          <a:p>
            <a:pPr>
              <a:lnSpc>
                <a:spcPct val="100000"/>
              </a:lnSpc>
            </a:pPr>
            <a:r>
              <a:rPr lang="en-US" sz="5600" dirty="0" smtClean="0"/>
              <a:t>OSCORE</a:t>
            </a:r>
            <a:endParaRPr lang="en-US" sz="5600" dirty="0" smtClean="0"/>
          </a:p>
          <a:p>
            <a:pPr>
              <a:lnSpc>
                <a:spcPct val="100000"/>
              </a:lnSpc>
            </a:pPr>
            <a:endParaRPr lang="en-US" sz="1000" dirty="0" smtClean="0"/>
          </a:p>
          <a:p>
            <a:pPr>
              <a:lnSpc>
                <a:spcPct val="100000"/>
              </a:lnSpc>
            </a:pPr>
            <a:r>
              <a:rPr lang="it-IT" sz="4200" dirty="0" err="1" smtClean="0"/>
              <a:t>End-to-end</a:t>
            </a:r>
            <a:r>
              <a:rPr lang="it-IT" sz="4200" dirty="0" smtClean="0"/>
              <a:t> </a:t>
            </a:r>
            <a:r>
              <a:rPr lang="it-IT" sz="4200" dirty="0" err="1" smtClean="0"/>
              <a:t>secure</a:t>
            </a:r>
            <a:r>
              <a:rPr lang="it-IT" sz="4200" dirty="0" smtClean="0"/>
              <a:t> </a:t>
            </a:r>
            <a:r>
              <a:rPr lang="it-IT" sz="4200" dirty="0" err="1" smtClean="0"/>
              <a:t>communication</a:t>
            </a:r>
            <a:r>
              <a:rPr lang="it-IT" sz="4200" dirty="0" smtClean="0"/>
              <a:t> </a:t>
            </a:r>
            <a:r>
              <a:rPr lang="it-IT" sz="4200" dirty="0" err="1" smtClean="0"/>
              <a:t>for</a:t>
            </a:r>
            <a:r>
              <a:rPr lang="it-IT" sz="4200" dirty="0" smtClean="0"/>
              <a:t> </a:t>
            </a:r>
            <a:r>
              <a:rPr lang="it-IT" sz="4200" dirty="0" err="1" smtClean="0"/>
              <a:t>CoAP</a:t>
            </a:r>
            <a:endParaRPr lang="it-IT" sz="4200" dirty="0" smtClean="0"/>
          </a:p>
          <a:p>
            <a:pPr>
              <a:lnSpc>
                <a:spcPct val="100000"/>
              </a:lnSpc>
            </a:pPr>
            <a:endParaRPr lang="it-IT" sz="5600" dirty="0" smtClean="0"/>
          </a:p>
          <a:p>
            <a:pPr>
              <a:lnSpc>
                <a:spcPct val="100000"/>
              </a:lnSpc>
            </a:pPr>
            <a:r>
              <a:rPr lang="it-IT" sz="3200" dirty="0" smtClean="0"/>
              <a:t>Marco Tiloca</a:t>
            </a:r>
          </a:p>
          <a:p>
            <a:pPr>
              <a:lnSpc>
                <a:spcPct val="100000"/>
              </a:lnSpc>
            </a:pPr>
            <a:r>
              <a:rPr lang="it-IT" sz="3200" dirty="0" err="1" smtClean="0"/>
              <a:t>Ph.D.</a:t>
            </a:r>
            <a:r>
              <a:rPr lang="it-IT" sz="3200" dirty="0" smtClean="0"/>
              <a:t>, Senior </a:t>
            </a:r>
            <a:r>
              <a:rPr lang="it-IT" sz="3200" dirty="0" err="1" smtClean="0"/>
              <a:t>Researcher</a:t>
            </a:r>
            <a:endParaRPr lang="it-IT" sz="3200" dirty="0" smtClean="0"/>
          </a:p>
          <a:p>
            <a:pPr>
              <a:lnSpc>
                <a:spcPct val="100000"/>
              </a:lnSpc>
            </a:pPr>
            <a:r>
              <a:rPr lang="it-IT" sz="3200" dirty="0" err="1" smtClean="0"/>
              <a:t>Cybersecurity</a:t>
            </a:r>
            <a:r>
              <a:rPr lang="it-IT" sz="3200" dirty="0" smtClean="0"/>
              <a:t> </a:t>
            </a:r>
            <a:r>
              <a:rPr lang="it-IT" sz="3200" dirty="0" err="1" smtClean="0"/>
              <a:t>Unit</a:t>
            </a:r>
            <a:r>
              <a:rPr lang="it-IT" sz="3200" dirty="0" smtClean="0"/>
              <a:t> – RISE</a:t>
            </a:r>
            <a:endParaRPr lang="en-US" sz="3200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  <p:pic>
        <p:nvPicPr>
          <p:cNvPr id="1026" name="Picture 2" descr="\\VBOXSVR\vbox-share\OSCORE Region Jonkpoing\ri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31329" y="4067252"/>
            <a:ext cx="787625" cy="101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19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8">
            <a:extLst>
              <a:ext uri="{FF2B5EF4-FFF2-40B4-BE49-F238E27FC236}">
                <a16:creationId xmlns:a16="http://schemas.microsoft.com/office/drawing/2014/main" xmlns="" id="{3A38381F-FE35-A84F-9B89-47D9A6EBF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53" r="34680"/>
          <a:stretch/>
        </p:blipFill>
        <p:spPr>
          <a:xfrm>
            <a:off x="0" y="2085878"/>
            <a:ext cx="5972848" cy="305762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OSCORE</a:t>
            </a:r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9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smtClean="0"/>
              <a:t>OSCORE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393723"/>
            <a:ext cx="8128001" cy="3749777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 smtClean="0">
                <a:cs typeface="Arial" pitchFamily="34" charset="0"/>
              </a:rPr>
              <a:t>Object Security for Constrained </a:t>
            </a:r>
            <a:r>
              <a:rPr lang="en-US" sz="1900" b="1" dirty="0" err="1" smtClean="0">
                <a:cs typeface="Arial" pitchFamily="34" charset="0"/>
              </a:rPr>
              <a:t>RESTful</a:t>
            </a:r>
            <a:r>
              <a:rPr lang="en-US" sz="1900" b="1" dirty="0" smtClean="0">
                <a:cs typeface="Arial" pitchFamily="34" charset="0"/>
              </a:rPr>
              <a:t> Environments – RFC 8613</a:t>
            </a:r>
            <a:endParaRPr lang="en-US" sz="19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End-to-end security at the application layer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Encryption, integrity and replay protection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 smtClean="0">
                <a:cs typeface="Arial" pitchFamily="34" charset="0"/>
              </a:rPr>
              <a:t>Selective</a:t>
            </a:r>
            <a:r>
              <a:rPr lang="en-US" sz="1600" dirty="0" smtClean="0">
                <a:cs typeface="Arial" pitchFamily="34" charset="0"/>
              </a:rPr>
              <a:t> protection of </a:t>
            </a:r>
            <a:r>
              <a:rPr lang="en-US" sz="1600" dirty="0" err="1" smtClean="0">
                <a:cs typeface="Arial" pitchFamily="34" charset="0"/>
              </a:rPr>
              <a:t>CoAP</a:t>
            </a:r>
            <a:r>
              <a:rPr lang="en-US" sz="1600" dirty="0" smtClean="0">
                <a:cs typeface="Arial" pitchFamily="34" charset="0"/>
              </a:rPr>
              <a:t> messages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Use COSE (CBOR Object Signing and Encryption) – RFC 8152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900" b="1" dirty="0" smtClean="0">
                <a:cs typeface="Arial" pitchFamily="34" charset="0"/>
              </a:rPr>
              <a:t>Faithful to </a:t>
            </a:r>
            <a:r>
              <a:rPr lang="en-US" sz="1900" b="1" dirty="0" err="1" smtClean="0">
                <a:cs typeface="Arial" pitchFamily="34" charset="0"/>
              </a:rPr>
              <a:t>CoAP</a:t>
            </a:r>
            <a:endParaRPr lang="en-US" sz="19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Works wherever </a:t>
            </a:r>
            <a:r>
              <a:rPr lang="en-US" sz="1600" dirty="0" err="1" smtClean="0">
                <a:cs typeface="Arial" pitchFamily="34" charset="0"/>
              </a:rPr>
              <a:t>CoAP</a:t>
            </a:r>
            <a:r>
              <a:rPr lang="en-US" sz="1600" dirty="0" smtClean="0">
                <a:cs typeface="Arial" pitchFamily="34" charset="0"/>
              </a:rPr>
              <a:t> works (UDP, TCP, SMS, </a:t>
            </a:r>
            <a:r>
              <a:rPr lang="en-US" sz="1600" dirty="0" err="1" smtClean="0">
                <a:cs typeface="Arial" pitchFamily="34" charset="0"/>
              </a:rPr>
              <a:t>CIoT</a:t>
            </a:r>
            <a:r>
              <a:rPr lang="en-US" sz="1600" dirty="0" smtClean="0">
                <a:cs typeface="Arial" pitchFamily="34" charset="0"/>
              </a:rPr>
              <a:t>, IEEE 802.15.4, …)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Supports options and proxy forwarding (RFC 7252)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Supports Observe (RFC 7641) and </a:t>
            </a:r>
            <a:r>
              <a:rPr lang="en-US" sz="1600" dirty="0" err="1" smtClean="0">
                <a:cs typeface="Arial" pitchFamily="34" charset="0"/>
              </a:rPr>
              <a:t>Blockwise</a:t>
            </a:r>
            <a:r>
              <a:rPr lang="en-US" sz="1600" dirty="0" smtClean="0">
                <a:cs typeface="Arial" pitchFamily="34" charset="0"/>
              </a:rPr>
              <a:t> (RFC7959)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Supports PATCH &amp; FETCH (RFC 8132) and </a:t>
            </a:r>
            <a:r>
              <a:rPr lang="en-US" sz="1600" dirty="0" err="1" smtClean="0">
                <a:cs typeface="Arial" pitchFamily="34" charset="0"/>
              </a:rPr>
              <a:t>CoAP</a:t>
            </a:r>
            <a:r>
              <a:rPr lang="en-US" sz="1600" dirty="0" smtClean="0">
                <a:cs typeface="Arial" pitchFamily="34" charset="0"/>
              </a:rPr>
              <a:t> over TCP (RFC 8323)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 smtClean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900" b="1" dirty="0" smtClean="0">
                <a:cs typeface="Arial" pitchFamily="34" charset="0"/>
              </a:rPr>
              <a:t>Can be used with HTTP and when translating between </a:t>
            </a:r>
            <a:r>
              <a:rPr lang="en-US" sz="1900" b="1" dirty="0" err="1" smtClean="0">
                <a:cs typeface="Arial" pitchFamily="34" charset="0"/>
              </a:rPr>
              <a:t>CoAP</a:t>
            </a:r>
            <a:r>
              <a:rPr lang="en-US" sz="1900" b="1" dirty="0" smtClean="0">
                <a:cs typeface="Arial" pitchFamily="34" charset="0"/>
              </a:rPr>
              <a:t> and HTTP</a:t>
            </a:r>
            <a:endParaRPr lang="en-US" sz="19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smtClean="0"/>
              <a:t>OSCORE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828800"/>
            <a:ext cx="8128001" cy="397933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Arial" pitchFamily="34" charset="0"/>
              </a:rPr>
              <a:t>Included in OMA LwM2M as application-layer security solution</a:t>
            </a:r>
            <a:endParaRPr lang="en-US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\\VBOXSVR\vbox-share\IETF_Works_Overview_MASTER\stack_1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210" y="2588067"/>
            <a:ext cx="7621665" cy="2242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8604000" cy="857250"/>
          </a:xfrm>
        </p:spPr>
        <p:txBody>
          <a:bodyPr/>
          <a:lstStyle/>
          <a:p>
            <a:r>
              <a:rPr lang="en-US" dirty="0" smtClean="0"/>
              <a:t>OSCORE – End-to-End </a:t>
            </a:r>
            <a:r>
              <a:rPr lang="en-US" dirty="0" smtClean="0"/>
              <a:t>message protection</a:t>
            </a:r>
            <a:endParaRPr lang="en-US" dirty="0"/>
          </a:p>
        </p:txBody>
      </p:sp>
      <p:sp>
        <p:nvSpPr>
          <p:cNvPr id="44" name="Rectangle 2"/>
          <p:cNvSpPr>
            <a:spLocks noChangeAspect="1" noChangeArrowheads="1"/>
          </p:cNvSpPr>
          <p:nvPr/>
        </p:nvSpPr>
        <p:spPr bwMode="auto">
          <a:xfrm>
            <a:off x="581034" y="3634899"/>
            <a:ext cx="895669" cy="899001"/>
          </a:xfrm>
          <a:prstGeom prst="rect">
            <a:avLst/>
          </a:prstGeom>
          <a:solidFill>
            <a:srgbClr val="00B8DE"/>
          </a:solidFill>
          <a:ln w="25560" cap="flat">
            <a:solidFill>
              <a:srgbClr val="0088A4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Client</a:t>
            </a:r>
            <a:endParaRPr lang="en-US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45" name="Rectangle 3"/>
          <p:cNvSpPr>
            <a:spLocks noChangeAspect="1" noChangeArrowheads="1"/>
          </p:cNvSpPr>
          <p:nvPr/>
        </p:nvSpPr>
        <p:spPr bwMode="auto">
          <a:xfrm>
            <a:off x="7693025" y="3631762"/>
            <a:ext cx="894600" cy="899641"/>
          </a:xfrm>
          <a:prstGeom prst="rect">
            <a:avLst/>
          </a:prstGeom>
          <a:solidFill>
            <a:srgbClr val="00B8DE"/>
          </a:solidFill>
          <a:ln w="25560" cap="flat">
            <a:solidFill>
              <a:srgbClr val="0088A4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Server</a:t>
            </a:r>
            <a:endParaRPr lang="en-US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46" name="Rectangle 4"/>
          <p:cNvSpPr>
            <a:spLocks noChangeAspect="1" noChangeArrowheads="1"/>
          </p:cNvSpPr>
          <p:nvPr/>
        </p:nvSpPr>
        <p:spPr bwMode="auto">
          <a:xfrm>
            <a:off x="3070229" y="3637642"/>
            <a:ext cx="845614" cy="892023"/>
          </a:xfrm>
          <a:prstGeom prst="rect">
            <a:avLst/>
          </a:prstGeom>
          <a:solidFill>
            <a:srgbClr val="00B8DE"/>
          </a:solidFill>
          <a:ln w="25560" cap="flat">
            <a:solidFill>
              <a:srgbClr val="0088A4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Proxy</a:t>
            </a:r>
            <a:endParaRPr lang="en-US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47" name="Disco magnetico 46"/>
          <p:cNvSpPr>
            <a:spLocks noChangeAspect="1"/>
          </p:cNvSpPr>
          <p:nvPr/>
        </p:nvSpPr>
        <p:spPr>
          <a:xfrm>
            <a:off x="409584" y="1535790"/>
            <a:ext cx="1217931" cy="1031240"/>
          </a:xfrm>
          <a:prstGeom prst="flowChartMagneticDisk">
            <a:avLst/>
          </a:prstGeom>
          <a:solidFill>
            <a:srgbClr val="9FB7D3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Disco magnetico 47"/>
          <p:cNvSpPr>
            <a:spLocks noChangeAspect="1"/>
          </p:cNvSpPr>
          <p:nvPr/>
        </p:nvSpPr>
        <p:spPr>
          <a:xfrm>
            <a:off x="7531109" y="1535790"/>
            <a:ext cx="1217931" cy="1031240"/>
          </a:xfrm>
          <a:prstGeom prst="flowChartMagneticDisk">
            <a:avLst/>
          </a:prstGeom>
          <a:solidFill>
            <a:srgbClr val="9FB7D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ctangle 4"/>
          <p:cNvSpPr>
            <a:spLocks noChangeAspect="1" noChangeArrowheads="1"/>
          </p:cNvSpPr>
          <p:nvPr/>
        </p:nvSpPr>
        <p:spPr bwMode="auto">
          <a:xfrm>
            <a:off x="5305429" y="3637642"/>
            <a:ext cx="845614" cy="892023"/>
          </a:xfrm>
          <a:prstGeom prst="rect">
            <a:avLst/>
          </a:prstGeom>
          <a:solidFill>
            <a:srgbClr val="00B8DE"/>
          </a:solidFill>
          <a:ln w="25560" cap="flat">
            <a:solidFill>
              <a:srgbClr val="0088A4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Proxy</a:t>
            </a:r>
            <a:endParaRPr lang="en-US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cxnSp>
        <p:nvCxnSpPr>
          <p:cNvPr id="50" name="Connettore 4 49"/>
          <p:cNvCxnSpPr>
            <a:stCxn id="44" idx="2"/>
            <a:endCxn id="45" idx="2"/>
          </p:cNvCxnSpPr>
          <p:nvPr/>
        </p:nvCxnSpPr>
        <p:spPr>
          <a:xfrm rot="5400000" flipH="1" flipV="1">
            <a:off x="4583348" y="976924"/>
            <a:ext cx="2497" cy="7111456"/>
          </a:xfrm>
          <a:prstGeom prst="bentConnector3">
            <a:avLst>
              <a:gd name="adj1" fmla="val -1831005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1901825" y="3746759"/>
            <a:ext cx="830263" cy="3678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HTTP</a:t>
            </a:r>
            <a:endParaRPr lang="en-US" dirty="0">
              <a:solidFill>
                <a:srgbClr val="000000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216400" y="3752639"/>
            <a:ext cx="830263" cy="3678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CoAP</a:t>
            </a:r>
            <a:endParaRPr lang="en-US" dirty="0">
              <a:solidFill>
                <a:srgbClr val="000000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6528550" y="3752639"/>
            <a:ext cx="830263" cy="3678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err="1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CoAP</a:t>
            </a:r>
            <a:endParaRPr lang="en-US" dirty="0">
              <a:solidFill>
                <a:srgbClr val="000000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3178175" y="4657726"/>
            <a:ext cx="2917825" cy="36787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FF0000"/>
                </a:solidFill>
                <a:ea typeface="Noto Sans CJK SC Regular" charset="0"/>
                <a:cs typeface="Noto Sans CJK SC Regular" charset="0"/>
              </a:rPr>
              <a:t>End-to-end security</a:t>
            </a:r>
            <a:endParaRPr lang="en-US" dirty="0">
              <a:solidFill>
                <a:srgbClr val="FF0000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62" name="AutoShape 16"/>
          <p:cNvSpPr>
            <a:spLocks noChangeArrowheads="1"/>
          </p:cNvSpPr>
          <p:nvPr/>
        </p:nvSpPr>
        <p:spPr bwMode="auto">
          <a:xfrm rot="5400000">
            <a:off x="523069" y="2837040"/>
            <a:ext cx="992546" cy="539751"/>
          </a:xfrm>
          <a:prstGeom prst="leftRightArrow">
            <a:avLst>
              <a:gd name="adj1" fmla="val 50000"/>
              <a:gd name="adj2" fmla="val 3993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63" name="AutoShape 16"/>
          <p:cNvSpPr>
            <a:spLocks noChangeArrowheads="1"/>
          </p:cNvSpPr>
          <p:nvPr/>
        </p:nvSpPr>
        <p:spPr bwMode="auto">
          <a:xfrm rot="5400000">
            <a:off x="7644051" y="2829463"/>
            <a:ext cx="992547" cy="539751"/>
          </a:xfrm>
          <a:prstGeom prst="leftRightArrow">
            <a:avLst>
              <a:gd name="adj1" fmla="val 50000"/>
              <a:gd name="adj2" fmla="val 3993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64" name="AutoShape 6"/>
          <p:cNvSpPr>
            <a:spLocks noChangeShapeType="1"/>
          </p:cNvSpPr>
          <p:nvPr/>
        </p:nvSpPr>
        <p:spPr bwMode="auto">
          <a:xfrm flipV="1">
            <a:off x="1489800" y="4084638"/>
            <a:ext cx="1555200" cy="1587"/>
          </a:xfrm>
          <a:prstGeom prst="straightConnector1">
            <a:avLst/>
          </a:prstGeom>
          <a:noFill/>
          <a:ln w="19050" cap="flat">
            <a:solidFill>
              <a:srgbClr val="00B3D9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65" name="AutoShape 6"/>
          <p:cNvSpPr>
            <a:spLocks noChangeShapeType="1"/>
          </p:cNvSpPr>
          <p:nvPr/>
        </p:nvSpPr>
        <p:spPr bwMode="auto">
          <a:xfrm flipV="1">
            <a:off x="3928200" y="4084638"/>
            <a:ext cx="1375200" cy="1587"/>
          </a:xfrm>
          <a:prstGeom prst="straightConnector1">
            <a:avLst/>
          </a:prstGeom>
          <a:noFill/>
          <a:ln w="19050" cap="flat">
            <a:solidFill>
              <a:srgbClr val="00B3D9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66" name="AutoShape 6"/>
          <p:cNvSpPr>
            <a:spLocks noChangeShapeType="1"/>
          </p:cNvSpPr>
          <p:nvPr/>
        </p:nvSpPr>
        <p:spPr bwMode="auto">
          <a:xfrm flipV="1">
            <a:off x="6176100" y="4084638"/>
            <a:ext cx="1519200" cy="1587"/>
          </a:xfrm>
          <a:prstGeom prst="straightConnector1">
            <a:avLst/>
          </a:prstGeom>
          <a:noFill/>
          <a:ln w="19050" cap="flat">
            <a:solidFill>
              <a:srgbClr val="00B3D9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7540634" y="1874528"/>
            <a:ext cx="1211788" cy="64487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Security</a:t>
            </a:r>
          </a:p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Context</a:t>
            </a:r>
            <a:endParaRPr lang="en-US" dirty="0">
              <a:solidFill>
                <a:srgbClr val="000000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410805" y="1846086"/>
            <a:ext cx="1211788" cy="64487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Security</a:t>
            </a:r>
          </a:p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Context</a:t>
            </a:r>
            <a:endParaRPr lang="en-US" dirty="0">
              <a:solidFill>
                <a:srgbClr val="000000"/>
              </a:solidFill>
              <a:ea typeface="Noto Sans CJK SC Regular" charset="0"/>
              <a:cs typeface="Noto Sans CJK SC Regular" charset="0"/>
            </a:endParaRPr>
          </a:p>
        </p:txBody>
      </p:sp>
      <p:pic>
        <p:nvPicPr>
          <p:cNvPr id="21" name="Picture 2" descr="\\VBOXSVR\WindowsXP\IETF100\figures\lock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1285" y="4657726"/>
            <a:ext cx="415865" cy="467120"/>
          </a:xfrm>
          <a:prstGeom prst="rect">
            <a:avLst/>
          </a:prstGeom>
          <a:noFill/>
        </p:spPr>
      </p:pic>
      <p:pic>
        <p:nvPicPr>
          <p:cNvPr id="23" name="Picture 2" descr="\\VBOXSVR\WindowsXP\IETF100\figures\lock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9415" y="4657726"/>
            <a:ext cx="415865" cy="467120"/>
          </a:xfrm>
          <a:prstGeom prst="rect">
            <a:avLst/>
          </a:prstGeom>
          <a:noFill/>
        </p:spPr>
      </p:pic>
      <p:pic>
        <p:nvPicPr>
          <p:cNvPr id="24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6835" y="3637642"/>
            <a:ext cx="346470" cy="30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9910" y="3658372"/>
            <a:ext cx="346470" cy="30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0300" y="3693732"/>
            <a:ext cx="346470" cy="30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555" y="3707147"/>
            <a:ext cx="346470" cy="30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3575" y="3713247"/>
            <a:ext cx="346470" cy="30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8130" y="3748607"/>
            <a:ext cx="346470" cy="308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 descr="\\VBOXSVR\WindowsXP\IETF100\figures\lock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1688" y="3518674"/>
            <a:ext cx="211827" cy="237935"/>
          </a:xfrm>
          <a:prstGeom prst="rect">
            <a:avLst/>
          </a:prstGeom>
          <a:noFill/>
        </p:spPr>
      </p:pic>
      <p:pic>
        <p:nvPicPr>
          <p:cNvPr id="31" name="Picture 2" descr="\\VBOXSVR\WindowsXP\IETF100\figures\lock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623" y="3532089"/>
            <a:ext cx="211827" cy="237935"/>
          </a:xfrm>
          <a:prstGeom prst="rect">
            <a:avLst/>
          </a:prstGeom>
          <a:noFill/>
        </p:spPr>
      </p:pic>
      <p:pic>
        <p:nvPicPr>
          <p:cNvPr id="32" name="Picture 2" descr="\\VBOXSVR\WindowsXP\IETF100\figures\lock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4963" y="3523559"/>
            <a:ext cx="211827" cy="237935"/>
          </a:xfrm>
          <a:prstGeom prst="rect">
            <a:avLst/>
          </a:prstGeom>
          <a:noFill/>
        </p:spPr>
      </p:pic>
      <p:pic>
        <p:nvPicPr>
          <p:cNvPr id="33" name="Picture 2" descr="\\VBOXSVR\WindowsXP\IETF100\figures\lock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2583" y="3544289"/>
            <a:ext cx="211827" cy="237935"/>
          </a:xfrm>
          <a:prstGeom prst="rect">
            <a:avLst/>
          </a:prstGeom>
          <a:noFill/>
        </p:spPr>
      </p:pic>
      <p:pic>
        <p:nvPicPr>
          <p:cNvPr id="34" name="Picture 2" descr="\\VBOXSVR\WindowsXP\IETF100\figures\lock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8428" y="3557704"/>
            <a:ext cx="211827" cy="237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smtClean="0"/>
              <a:t>OSCORE – </a:t>
            </a:r>
            <a:r>
              <a:rPr lang="en-US" dirty="0" smtClean="0"/>
              <a:t>Security </a:t>
            </a:r>
            <a:r>
              <a:rPr lang="en-US" dirty="0" smtClean="0"/>
              <a:t>c</a:t>
            </a:r>
            <a:r>
              <a:rPr lang="en-US" dirty="0" smtClean="0"/>
              <a:t>ontext</a:t>
            </a:r>
            <a:endParaRPr lang="en-US" dirty="0"/>
          </a:p>
        </p:txBody>
      </p:sp>
      <p:pic>
        <p:nvPicPr>
          <p:cNvPr id="13" name="Picture 4" descr="\\VBOXSVR\vbox-share\20200930_OCF_Groupcomm\oscore_contex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1503796"/>
            <a:ext cx="5682187" cy="3451322"/>
          </a:xfrm>
          <a:prstGeom prst="rect">
            <a:avLst/>
          </a:prstGeom>
          <a:noFill/>
        </p:spPr>
      </p:pic>
      <p:cxnSp>
        <p:nvCxnSpPr>
          <p:cNvPr id="14" name="Connettore 1 13"/>
          <p:cNvCxnSpPr/>
          <p:nvPr/>
        </p:nvCxnSpPr>
        <p:spPr>
          <a:xfrm rot="5400000">
            <a:off x="2686666" y="3230889"/>
            <a:ext cx="3700800" cy="1588"/>
          </a:xfrm>
          <a:prstGeom prst="line">
            <a:avLst/>
          </a:prstGeom>
          <a:ln w="25400">
            <a:solidFill>
              <a:srgbClr val="9FB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rot="10800000">
            <a:off x="228986" y="1368581"/>
            <a:ext cx="4316400" cy="1588"/>
          </a:xfrm>
          <a:prstGeom prst="line">
            <a:avLst/>
          </a:prstGeom>
          <a:ln w="25400">
            <a:solidFill>
              <a:srgbClr val="9FB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1 15"/>
          <p:cNvCxnSpPr/>
          <p:nvPr/>
        </p:nvCxnSpPr>
        <p:spPr>
          <a:xfrm rot="10800000">
            <a:off x="215580" y="5071005"/>
            <a:ext cx="4316400" cy="1588"/>
          </a:xfrm>
          <a:prstGeom prst="line">
            <a:avLst/>
          </a:prstGeom>
          <a:ln w="25400">
            <a:solidFill>
              <a:srgbClr val="9FB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rot="5400000">
            <a:off x="2854201" y="3232960"/>
            <a:ext cx="3484800" cy="1588"/>
          </a:xfrm>
          <a:prstGeom prst="line">
            <a:avLst/>
          </a:prstGeom>
          <a:ln w="25400">
            <a:solidFill>
              <a:srgbClr val="9FB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rot="10800000">
            <a:off x="4587715" y="1491354"/>
            <a:ext cx="4316400" cy="1588"/>
          </a:xfrm>
          <a:prstGeom prst="line">
            <a:avLst/>
          </a:prstGeom>
          <a:ln w="25400">
            <a:solidFill>
              <a:srgbClr val="9FB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rot="10800000">
            <a:off x="4597395" y="4959220"/>
            <a:ext cx="4316400" cy="1588"/>
          </a:xfrm>
          <a:prstGeom prst="line">
            <a:avLst/>
          </a:prstGeom>
          <a:ln w="25400">
            <a:solidFill>
              <a:srgbClr val="9FB7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/>
          <p:cNvSpPr>
            <a:spLocks noChangeAspect="1" noChangeArrowheads="1"/>
          </p:cNvSpPr>
          <p:nvPr/>
        </p:nvSpPr>
        <p:spPr bwMode="auto">
          <a:xfrm>
            <a:off x="462496" y="3770371"/>
            <a:ext cx="895669" cy="899001"/>
          </a:xfrm>
          <a:prstGeom prst="rect">
            <a:avLst/>
          </a:prstGeom>
          <a:solidFill>
            <a:srgbClr val="00B8DE"/>
          </a:solidFill>
          <a:ln w="25560" cap="flat">
            <a:solidFill>
              <a:srgbClr val="0088A4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Client</a:t>
            </a:r>
            <a:endParaRPr lang="en-US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21" name="Disco magnetico 20"/>
          <p:cNvSpPr>
            <a:spLocks noChangeAspect="1"/>
          </p:cNvSpPr>
          <p:nvPr/>
        </p:nvSpPr>
        <p:spPr>
          <a:xfrm>
            <a:off x="291046" y="1671262"/>
            <a:ext cx="1217931" cy="1031240"/>
          </a:xfrm>
          <a:prstGeom prst="flowChartMagneticDisk">
            <a:avLst/>
          </a:prstGeom>
          <a:solidFill>
            <a:srgbClr val="9FB7D3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 rot="5400000">
            <a:off x="404531" y="2972512"/>
            <a:ext cx="992546" cy="539751"/>
          </a:xfrm>
          <a:prstGeom prst="leftRightArrow">
            <a:avLst>
              <a:gd name="adj1" fmla="val 50000"/>
              <a:gd name="adj2" fmla="val 3993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92267" y="1981558"/>
            <a:ext cx="1211788" cy="64487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Security</a:t>
            </a:r>
          </a:p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Context</a:t>
            </a:r>
            <a:endParaRPr lang="en-US" dirty="0">
              <a:solidFill>
                <a:srgbClr val="000000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24" name="Rectangle 3"/>
          <p:cNvSpPr>
            <a:spLocks noChangeAspect="1" noChangeArrowheads="1"/>
          </p:cNvSpPr>
          <p:nvPr/>
        </p:nvSpPr>
        <p:spPr bwMode="auto">
          <a:xfrm>
            <a:off x="7830605" y="3769731"/>
            <a:ext cx="894600" cy="899641"/>
          </a:xfrm>
          <a:prstGeom prst="rect">
            <a:avLst/>
          </a:prstGeom>
          <a:solidFill>
            <a:srgbClr val="00B8DE"/>
          </a:solidFill>
          <a:ln w="25560" cap="flat">
            <a:solidFill>
              <a:srgbClr val="0088A4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Server</a:t>
            </a:r>
            <a:endParaRPr lang="en-US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25" name="Disco magnetico 24"/>
          <p:cNvSpPr>
            <a:spLocks noChangeAspect="1"/>
          </p:cNvSpPr>
          <p:nvPr/>
        </p:nvSpPr>
        <p:spPr>
          <a:xfrm>
            <a:off x="7668689" y="1673759"/>
            <a:ext cx="1217931" cy="1031240"/>
          </a:xfrm>
          <a:prstGeom prst="flowChartMagneticDisk">
            <a:avLst/>
          </a:prstGeom>
          <a:solidFill>
            <a:srgbClr val="9FB7D3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 rot="5400000">
            <a:off x="7781631" y="2967432"/>
            <a:ext cx="992547" cy="539751"/>
          </a:xfrm>
          <a:prstGeom prst="leftRightArrow">
            <a:avLst>
              <a:gd name="adj1" fmla="val 50000"/>
              <a:gd name="adj2" fmla="val 39930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 dirty="0"/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7678214" y="2012497"/>
            <a:ext cx="1211788" cy="64487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Security</a:t>
            </a:r>
          </a:p>
          <a:p>
            <a:pPr algn="ctr" hangingPunct="1">
              <a:lnSpc>
                <a:spcPct val="100000"/>
              </a:lnSpc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Context</a:t>
            </a:r>
            <a:endParaRPr lang="en-US" dirty="0">
              <a:solidFill>
                <a:srgbClr val="000000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1855471" y="3091208"/>
            <a:ext cx="1154430" cy="939772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6130291" y="3083588"/>
            <a:ext cx="1154430" cy="939772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4743451" y="3083588"/>
            <a:ext cx="1154430" cy="93977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/>
          <p:cNvSpPr/>
          <p:nvPr/>
        </p:nvSpPr>
        <p:spPr>
          <a:xfrm>
            <a:off x="3242311" y="3083588"/>
            <a:ext cx="1154430" cy="93977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 Box 63"/>
          <p:cNvSpPr txBox="1">
            <a:spLocks noChangeAspect="1" noChangeArrowheads="1"/>
          </p:cNvSpPr>
          <p:nvPr/>
        </p:nvSpPr>
        <p:spPr bwMode="auto">
          <a:xfrm>
            <a:off x="3685933" y="2078332"/>
            <a:ext cx="703493" cy="218641"/>
          </a:xfrm>
          <a:prstGeom prst="rect">
            <a:avLst/>
          </a:prstGeom>
          <a:solidFill>
            <a:schemeClr val="bg1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57446" rIns="90000" bIns="45000"/>
          <a:lstStyle/>
          <a:p>
            <a:pPr>
              <a:tabLst>
                <a:tab pos="457200" algn="l"/>
              </a:tabLst>
            </a:pPr>
            <a:r>
              <a:rPr lang="en-US" sz="850" dirty="0" smtClean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ID Context</a:t>
            </a:r>
            <a:endParaRPr lang="en-US" sz="850" dirty="0">
              <a:solidFill>
                <a:srgbClr val="000000"/>
              </a:solidFill>
              <a:latin typeface="Arial" pitchFamily="34" charset="0"/>
              <a:ea typeface="Noto Sans CJK SC Regular" charset="0"/>
              <a:cs typeface="Arial" pitchFamily="34" charset="0"/>
            </a:endParaRPr>
          </a:p>
        </p:txBody>
      </p:sp>
      <p:sp>
        <p:nvSpPr>
          <p:cNvPr id="33" name="Text Box 63"/>
          <p:cNvSpPr txBox="1">
            <a:spLocks noChangeAspect="1" noChangeArrowheads="1"/>
          </p:cNvSpPr>
          <p:nvPr/>
        </p:nvSpPr>
        <p:spPr bwMode="auto">
          <a:xfrm>
            <a:off x="6566828" y="2091747"/>
            <a:ext cx="703493" cy="218641"/>
          </a:xfrm>
          <a:prstGeom prst="rect">
            <a:avLst/>
          </a:prstGeom>
          <a:solidFill>
            <a:schemeClr val="bg1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57446" rIns="90000" bIns="45000"/>
          <a:lstStyle/>
          <a:p>
            <a:pPr>
              <a:tabLst>
                <a:tab pos="457200" algn="l"/>
              </a:tabLst>
            </a:pPr>
            <a:r>
              <a:rPr lang="en-US" sz="850" dirty="0" smtClean="0">
                <a:solidFill>
                  <a:srgbClr val="000000"/>
                </a:solidFill>
                <a:latin typeface="Arial" pitchFamily="34" charset="0"/>
                <a:ea typeface="Noto Sans CJK SC Regular" charset="0"/>
                <a:cs typeface="Arial" pitchFamily="34" charset="0"/>
              </a:rPr>
              <a:t>ID Context</a:t>
            </a:r>
            <a:endParaRPr lang="en-US" sz="850" dirty="0">
              <a:solidFill>
                <a:srgbClr val="000000"/>
              </a:solidFill>
              <a:latin typeface="Arial" pitchFamily="34" charset="0"/>
              <a:ea typeface="Noto Sans CJK SC Regular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smtClean="0"/>
              <a:t>OSCORE – The mechanics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437968"/>
            <a:ext cx="8128001" cy="37055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 smtClean="0"/>
              <a:t>How it works</a:t>
            </a:r>
            <a:endParaRPr lang="en-US" sz="15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/>
              <a:t>OSCORE Security Context shared between the two peers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/>
              <a:t>Use signaled through the “OSCORE” </a:t>
            </a:r>
            <a:r>
              <a:rPr lang="en-US" sz="1500" dirty="0" err="1" smtClean="0"/>
              <a:t>CoAP</a:t>
            </a:r>
            <a:r>
              <a:rPr lang="en-US" sz="1500" dirty="0" smtClean="0"/>
              <a:t> option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/>
              <a:t>It wraps a </a:t>
            </a:r>
            <a:r>
              <a:rPr lang="en-US" sz="1500" dirty="0" err="1" smtClean="0"/>
              <a:t>CoAP</a:t>
            </a:r>
            <a:r>
              <a:rPr lang="en-US" sz="1500" dirty="0" smtClean="0"/>
              <a:t> message into a COSE object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/>
              <a:t>It delivers the result as a secured </a:t>
            </a:r>
            <a:r>
              <a:rPr lang="en-US" sz="1500" dirty="0" err="1" smtClean="0"/>
              <a:t>CoAP</a:t>
            </a:r>
            <a:r>
              <a:rPr lang="en-US" sz="1500" dirty="0" smtClean="0"/>
              <a:t> message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900" b="1" dirty="0" smtClean="0"/>
              <a:t>Selective encryption/authentication of </a:t>
            </a:r>
            <a:r>
              <a:rPr lang="en-US" sz="1900" b="1" dirty="0" err="1" smtClean="0"/>
              <a:t>CoAP</a:t>
            </a:r>
            <a:r>
              <a:rPr lang="en-US" sz="1900" b="1" dirty="0" smtClean="0"/>
              <a:t> fields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u="sng" dirty="0" smtClean="0">
                <a:cs typeface="Arial" pitchFamily="34" charset="0"/>
              </a:rPr>
              <a:t>Class E</a:t>
            </a:r>
            <a:r>
              <a:rPr lang="en-US" sz="1400" dirty="0" smtClean="0">
                <a:cs typeface="Arial" pitchFamily="34" charset="0"/>
              </a:rPr>
              <a:t>: encrypted via the AEAD algorithm, hidden inside the OSCORE payload</a:t>
            </a:r>
            <a:endParaRPr lang="en-US" sz="1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u="sng" dirty="0" smtClean="0">
                <a:cs typeface="Arial" pitchFamily="34" charset="0"/>
              </a:rPr>
              <a:t>Class I</a:t>
            </a:r>
            <a:r>
              <a:rPr lang="en-US" sz="1400" dirty="0" smtClean="0">
                <a:cs typeface="Arial" pitchFamily="34" charset="0"/>
              </a:rPr>
              <a:t>: integrity protected and visible from the outside (outer options)</a:t>
            </a:r>
            <a:endParaRPr lang="en-US" sz="1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u="sng" dirty="0" smtClean="0">
                <a:cs typeface="Arial" pitchFamily="34" charset="0"/>
              </a:rPr>
              <a:t>Class U</a:t>
            </a:r>
            <a:r>
              <a:rPr lang="en-US" sz="1400" dirty="0" smtClean="0">
                <a:cs typeface="Arial" pitchFamily="34" charset="0"/>
              </a:rPr>
              <a:t>: unprotected and visible from the outside (outer options)</a:t>
            </a:r>
            <a:endParaRPr lang="en-US" sz="1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 smtClean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900" b="1" dirty="0" smtClean="0">
                <a:cs typeface="Arial" pitchFamily="34" charset="0"/>
              </a:rPr>
              <a:t>What is protected?</a:t>
            </a:r>
            <a:endParaRPr lang="en-US" sz="1600" b="1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 smtClean="0">
                <a:cs typeface="Arial" pitchFamily="34" charset="0"/>
              </a:rPr>
              <a:t>Encrypted and authenticated</a:t>
            </a:r>
            <a:r>
              <a:rPr lang="en-US" sz="1600" dirty="0" smtClean="0">
                <a:cs typeface="Arial" pitchFamily="34" charset="0"/>
              </a:rPr>
              <a:t>:  original payload; original REST code; class E options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 smtClean="0">
                <a:cs typeface="Arial" pitchFamily="34" charset="0"/>
              </a:rPr>
              <a:t>Authenticated only</a:t>
            </a:r>
            <a:r>
              <a:rPr lang="en-US" sz="1600" dirty="0" smtClean="0">
                <a:cs typeface="Arial" pitchFamily="34" charset="0"/>
              </a:rPr>
              <a:t>: class I options; other info as Additional Authenticated Data (AAD)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\\VBOXSVR\vbox-share\20180531 Tampere seminar\gea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0180" y="1467228"/>
            <a:ext cx="1790696" cy="17906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smtClean="0"/>
              <a:t>OSCORE </a:t>
            </a:r>
            <a:r>
              <a:rPr lang="en-US" dirty="0" smtClean="0"/>
              <a:t>– The mechanics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578083"/>
            <a:ext cx="7890933" cy="11145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b="1" dirty="0" smtClean="0"/>
              <a:t>OSCORE Security Context – Common, Sender and Recipient parts</a:t>
            </a:r>
            <a:endParaRPr lang="en-US" sz="15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 smtClean="0"/>
              <a:t>Contexts derived from a few input parameters, to be pre-established</a:t>
            </a:r>
          </a:p>
          <a:p>
            <a:endParaRPr lang="en-US" dirty="0"/>
          </a:p>
        </p:txBody>
      </p:sp>
      <p:sp>
        <p:nvSpPr>
          <p:cNvPr id="7" name="Rectangle 11"/>
          <p:cNvSpPr/>
          <p:nvPr/>
        </p:nvSpPr>
        <p:spPr bwMode="auto">
          <a:xfrm>
            <a:off x="917615" y="2620029"/>
            <a:ext cx="1410220" cy="139701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13"/>
          <p:cNvSpPr/>
          <p:nvPr/>
        </p:nvSpPr>
        <p:spPr bwMode="auto">
          <a:xfrm>
            <a:off x="955840" y="2670292"/>
            <a:ext cx="1253459" cy="265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Common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16"/>
          <p:cNvSpPr/>
          <p:nvPr/>
        </p:nvSpPr>
        <p:spPr bwMode="auto">
          <a:xfrm>
            <a:off x="953374" y="2982185"/>
            <a:ext cx="1255926" cy="469973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Sender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Sender ID = 0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7"/>
          <p:cNvSpPr/>
          <p:nvPr/>
        </p:nvSpPr>
        <p:spPr bwMode="auto">
          <a:xfrm>
            <a:off x="955840" y="3503508"/>
            <a:ext cx="1253460" cy="445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sv-SE" sz="1200" b="1" dirty="0"/>
              <a:t>Recipient</a:t>
            </a:r>
            <a:r>
              <a:rPr lang="sv-SE" sz="1200" dirty="0"/>
              <a:t/>
            </a:r>
            <a:br>
              <a:rPr lang="sv-SE" sz="1200" dirty="0"/>
            </a:br>
            <a:r>
              <a:rPr lang="sv-SE" sz="1200" dirty="0" err="1"/>
              <a:t>Recipient</a:t>
            </a:r>
            <a:r>
              <a:rPr lang="sv-SE" sz="1200" dirty="0"/>
              <a:t> ID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61"/>
          <p:cNvSpPr txBox="1"/>
          <p:nvPr/>
        </p:nvSpPr>
        <p:spPr>
          <a:xfrm>
            <a:off x="2511472" y="2995396"/>
            <a:ext cx="406276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 smtClean="0"/>
              <a:t>Supported </a:t>
            </a:r>
            <a:r>
              <a:rPr lang="en-US" sz="1400" dirty="0"/>
              <a:t>change of roles</a:t>
            </a:r>
            <a:r>
              <a:rPr lang="en-US" sz="1400" dirty="0" smtClean="0"/>
              <a:t>, but Sender and</a:t>
            </a:r>
          </a:p>
          <a:p>
            <a:pPr algn="ctr"/>
            <a:r>
              <a:rPr lang="en-US" sz="1400" dirty="0" smtClean="0"/>
              <a:t>Recipient Context must </a:t>
            </a:r>
            <a:r>
              <a:rPr lang="en-US" sz="1400" dirty="0"/>
              <a:t>remain unchanged</a:t>
            </a:r>
          </a:p>
        </p:txBody>
      </p:sp>
      <p:sp>
        <p:nvSpPr>
          <p:cNvPr id="17" name="TextBox 62"/>
          <p:cNvSpPr txBox="1"/>
          <p:nvPr/>
        </p:nvSpPr>
        <p:spPr>
          <a:xfrm>
            <a:off x="-79591" y="2961112"/>
            <a:ext cx="1098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Security Context</a:t>
            </a:r>
          </a:p>
        </p:txBody>
      </p:sp>
      <p:sp>
        <p:nvSpPr>
          <p:cNvPr id="18" name="TextBox 63"/>
          <p:cNvSpPr txBox="1"/>
          <p:nvPr/>
        </p:nvSpPr>
        <p:spPr>
          <a:xfrm>
            <a:off x="8076379" y="2958685"/>
            <a:ext cx="115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Security Context</a:t>
            </a:r>
          </a:p>
        </p:txBody>
      </p:sp>
      <p:sp>
        <p:nvSpPr>
          <p:cNvPr id="20" name="Rectangle 11"/>
          <p:cNvSpPr/>
          <p:nvPr/>
        </p:nvSpPr>
        <p:spPr bwMode="auto">
          <a:xfrm>
            <a:off x="6794380" y="2620317"/>
            <a:ext cx="1410220" cy="139701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13"/>
          <p:cNvSpPr/>
          <p:nvPr/>
        </p:nvSpPr>
        <p:spPr bwMode="auto">
          <a:xfrm>
            <a:off x="6832605" y="2670580"/>
            <a:ext cx="1253459" cy="265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Common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16"/>
          <p:cNvSpPr/>
          <p:nvPr/>
        </p:nvSpPr>
        <p:spPr bwMode="auto">
          <a:xfrm>
            <a:off x="6830139" y="2982473"/>
            <a:ext cx="1255926" cy="469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Sender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Sender ID = </a:t>
            </a:r>
            <a:r>
              <a:rPr lang="en-US" sz="1200" dirty="0" smtClean="0"/>
              <a:t>1</a:t>
            </a:r>
            <a:endParaRPr kumimoji="0" lang="sv-S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17"/>
          <p:cNvSpPr/>
          <p:nvPr/>
        </p:nvSpPr>
        <p:spPr bwMode="auto">
          <a:xfrm>
            <a:off x="6832605" y="3503796"/>
            <a:ext cx="1253460" cy="445083"/>
          </a:xfrm>
          <a:prstGeom prst="rect">
            <a:avLst/>
          </a:prstGeom>
          <a:solidFill>
            <a:schemeClr val="bg2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sv-SE" sz="1200" b="1" dirty="0"/>
              <a:t>Recipient</a:t>
            </a:r>
            <a:r>
              <a:rPr lang="sv-SE" sz="1200" dirty="0"/>
              <a:t/>
            </a:r>
            <a:br>
              <a:rPr lang="sv-SE" sz="1200" dirty="0"/>
            </a:br>
            <a:r>
              <a:rPr lang="sv-SE" sz="1200" dirty="0"/>
              <a:t>Recipient ID = </a:t>
            </a:r>
            <a:r>
              <a:rPr lang="sv-SE" sz="1200" dirty="0" smtClean="0"/>
              <a:t>0</a:t>
            </a:r>
            <a:endParaRPr lang="sv-SE" sz="12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2558126" y="4214601"/>
            <a:ext cx="3926548" cy="618245"/>
            <a:chOff x="3759596" y="5176633"/>
            <a:chExt cx="3770003" cy="618245"/>
          </a:xfrm>
        </p:grpSpPr>
        <p:sp>
          <p:nvSpPr>
            <p:cNvPr id="25" name="Oval 23"/>
            <p:cNvSpPr/>
            <p:nvPr/>
          </p:nvSpPr>
          <p:spPr bwMode="auto">
            <a:xfrm>
              <a:off x="6634372" y="5176633"/>
              <a:ext cx="895227" cy="566359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3"/>
            <p:cNvSpPr/>
            <p:nvPr/>
          </p:nvSpPr>
          <p:spPr bwMode="auto">
            <a:xfrm>
              <a:off x="3759596" y="5228519"/>
              <a:ext cx="896190" cy="56635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2000" tIns="45720" rIns="72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4"/>
            <p:cNvSpPr txBox="1"/>
            <p:nvPr/>
          </p:nvSpPr>
          <p:spPr>
            <a:xfrm>
              <a:off x="3759596" y="5342420"/>
              <a:ext cx="8804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Client</a:t>
              </a:r>
              <a:endParaRPr lang="en-US" sz="1600" dirty="0"/>
            </a:p>
          </p:txBody>
        </p:sp>
        <p:sp>
          <p:nvSpPr>
            <p:cNvPr id="28" name="TextBox 8"/>
            <p:cNvSpPr txBox="1"/>
            <p:nvPr/>
          </p:nvSpPr>
          <p:spPr>
            <a:xfrm>
              <a:off x="6708501" y="5254661"/>
              <a:ext cx="792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Server</a:t>
              </a:r>
            </a:p>
          </p:txBody>
        </p:sp>
        <p:cxnSp>
          <p:nvCxnSpPr>
            <p:cNvPr id="29" name="Straight Arrow Connector 63"/>
            <p:cNvCxnSpPr>
              <a:cxnSpLocks/>
            </p:cNvCxnSpPr>
            <p:nvPr/>
          </p:nvCxnSpPr>
          <p:spPr bwMode="auto">
            <a:xfrm flipH="1" flipV="1">
              <a:off x="4721644" y="5622837"/>
              <a:ext cx="1807715" cy="99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44"/>
            <p:cNvCxnSpPr>
              <a:cxnSpLocks/>
            </p:cNvCxnSpPr>
            <p:nvPr/>
          </p:nvCxnSpPr>
          <p:spPr bwMode="auto">
            <a:xfrm>
              <a:off x="4757540" y="5378823"/>
              <a:ext cx="1773150" cy="15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FB7D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" name="Rectangle 59"/>
          <p:cNvSpPr/>
          <p:nvPr/>
        </p:nvSpPr>
        <p:spPr>
          <a:xfrm>
            <a:off x="826868" y="4050483"/>
            <a:ext cx="19219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1. Protect </a:t>
            </a:r>
            <a:r>
              <a:rPr lang="en-US" sz="1200" dirty="0" smtClean="0"/>
              <a:t>request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    with Sender </a:t>
            </a:r>
            <a:r>
              <a:rPr lang="en-US" sz="1200" dirty="0"/>
              <a:t>Context </a:t>
            </a:r>
          </a:p>
          <a:p>
            <a:endParaRPr lang="en-US" sz="800" dirty="0"/>
          </a:p>
          <a:p>
            <a:r>
              <a:rPr lang="en-US" sz="1200" dirty="0"/>
              <a:t>4. Verify response</a:t>
            </a:r>
          </a:p>
          <a:p>
            <a:r>
              <a:rPr lang="en-US" sz="1200" dirty="0" smtClean="0"/>
              <a:t>    with </a:t>
            </a:r>
            <a:r>
              <a:rPr lang="en-US" sz="1200" dirty="0"/>
              <a:t>Recipient Context</a:t>
            </a:r>
          </a:p>
        </p:txBody>
      </p:sp>
      <p:sp>
        <p:nvSpPr>
          <p:cNvPr id="33" name="Rectangle 60"/>
          <p:cNvSpPr/>
          <p:nvPr/>
        </p:nvSpPr>
        <p:spPr>
          <a:xfrm>
            <a:off x="6412646" y="4023234"/>
            <a:ext cx="19862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 smtClean="0"/>
              <a:t>2</a:t>
            </a:r>
            <a:r>
              <a:rPr lang="de-DE" sz="1200" dirty="0"/>
              <a:t>. </a:t>
            </a:r>
            <a:r>
              <a:rPr lang="de-DE" sz="1200" dirty="0" err="1"/>
              <a:t>Verify</a:t>
            </a:r>
            <a:r>
              <a:rPr lang="de-DE" sz="1200" dirty="0"/>
              <a:t> </a:t>
            </a:r>
            <a:r>
              <a:rPr lang="de-DE" sz="1200" dirty="0" err="1" smtClean="0"/>
              <a:t>request</a:t>
            </a:r>
            <a:r>
              <a:rPr lang="de-DE" sz="1200" dirty="0"/>
              <a:t/>
            </a:r>
            <a:br>
              <a:rPr lang="de-DE" sz="1200" dirty="0"/>
            </a:br>
            <a:r>
              <a:rPr lang="de-DE" sz="1200" dirty="0"/>
              <a:t>  </a:t>
            </a:r>
            <a:r>
              <a:rPr lang="de-DE" sz="1200" dirty="0" smtClean="0"/>
              <a:t> 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Recipient</a:t>
            </a:r>
            <a:r>
              <a:rPr lang="de-DE" sz="1200" dirty="0" smtClean="0"/>
              <a:t> </a:t>
            </a:r>
            <a:r>
              <a:rPr lang="de-DE" sz="1200" dirty="0" err="1"/>
              <a:t>Context</a:t>
            </a:r>
            <a:endParaRPr lang="de-DE" sz="1200" dirty="0"/>
          </a:p>
          <a:p>
            <a:r>
              <a:rPr lang="de-DE" sz="1200" dirty="0"/>
              <a:t>            </a:t>
            </a:r>
          </a:p>
          <a:p>
            <a:r>
              <a:rPr lang="de-DE" sz="1200" dirty="0" smtClean="0"/>
              <a:t>3</a:t>
            </a:r>
            <a:r>
              <a:rPr lang="de-DE" sz="1200" dirty="0"/>
              <a:t>. </a:t>
            </a:r>
            <a:r>
              <a:rPr lang="de-DE" sz="1200" dirty="0" err="1"/>
              <a:t>Protect</a:t>
            </a:r>
            <a:r>
              <a:rPr lang="de-DE" sz="1200" dirty="0"/>
              <a:t> </a:t>
            </a:r>
            <a:r>
              <a:rPr lang="de-DE" sz="1200" dirty="0" err="1"/>
              <a:t>response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 smtClean="0"/>
              <a:t>   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/>
              <a:t>Sender </a:t>
            </a:r>
            <a:r>
              <a:rPr lang="de-DE" sz="1200" dirty="0" err="1"/>
              <a:t>Context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8">
            <a:extLst>
              <a:ext uri="{FF2B5EF4-FFF2-40B4-BE49-F238E27FC236}">
                <a16:creationId xmlns:a16="http://schemas.microsoft.com/office/drawing/2014/main" xmlns="" id="{3A38381F-FE35-A84F-9B89-47D9A6EBF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53" r="34680"/>
          <a:stretch/>
        </p:blipFill>
        <p:spPr>
          <a:xfrm>
            <a:off x="0" y="2085878"/>
            <a:ext cx="5972848" cy="305762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Related activities</a:t>
            </a:r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9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Documents and Settings\marco\Documenti\Dropbox\Documents\Work\Tesi\presentation\keyhan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11211" y="1424491"/>
            <a:ext cx="1132350" cy="170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8128000" cy="857250"/>
          </a:xfrm>
        </p:spPr>
        <p:txBody>
          <a:bodyPr/>
          <a:lstStyle/>
          <a:p>
            <a:r>
              <a:rPr lang="en-US" dirty="0" smtClean="0"/>
              <a:t>Related </a:t>
            </a:r>
            <a:r>
              <a:rPr lang="en-US" dirty="0" err="1" smtClean="0"/>
              <a:t>activites</a:t>
            </a:r>
            <a:r>
              <a:rPr lang="en-US" dirty="0" smtClean="0"/>
              <a:t> (1/2)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40000" y="1467474"/>
            <a:ext cx="8604000" cy="36760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700" b="1" dirty="0" smtClean="0"/>
              <a:t> Methods to establish OSCORE keys</a:t>
            </a:r>
            <a:endParaRPr lang="en-US" sz="15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500" dirty="0" smtClean="0"/>
              <a:t> OSCORE profile – Use the ACE Framework for Authentication and Authorization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500" dirty="0" smtClean="0"/>
              <a:t> </a:t>
            </a:r>
            <a:r>
              <a:rPr lang="it-IT" sz="1500" dirty="0" err="1" smtClean="0"/>
              <a:t>Optimized</a:t>
            </a:r>
            <a:r>
              <a:rPr lang="it-IT" sz="1500" dirty="0" smtClean="0"/>
              <a:t> </a:t>
            </a:r>
            <a:r>
              <a:rPr lang="it-IT" sz="1500" dirty="0" err="1" smtClean="0"/>
              <a:t>execution</a:t>
            </a:r>
            <a:r>
              <a:rPr lang="it-IT" sz="1500" dirty="0" smtClean="0"/>
              <a:t> </a:t>
            </a:r>
            <a:r>
              <a:rPr lang="it-IT" sz="1500" dirty="0" err="1" smtClean="0"/>
              <a:t>of</a:t>
            </a:r>
            <a:r>
              <a:rPr lang="it-IT" sz="1500" dirty="0" smtClean="0"/>
              <a:t> the EDHOC key establishment </a:t>
            </a:r>
            <a:r>
              <a:rPr lang="it-IT" sz="1500" dirty="0" err="1" smtClean="0"/>
              <a:t>protocol</a:t>
            </a:r>
            <a:endParaRPr lang="en-US" sz="1700" dirty="0" smtClean="0"/>
          </a:p>
          <a:p>
            <a:endParaRPr lang="it-IT" sz="1200" b="1" dirty="0" smtClean="0"/>
          </a:p>
          <a:p>
            <a:endParaRPr lang="en-US" sz="1200" b="1" dirty="0" smtClean="0"/>
          </a:p>
          <a:p>
            <a:pPr>
              <a:buFont typeface="Arial" pitchFamily="34" charset="0"/>
              <a:buChar char="•"/>
            </a:pPr>
            <a:r>
              <a:rPr lang="en-US" sz="1700" b="1" dirty="0" smtClean="0"/>
              <a:t> Lightweight method to update OSCORE keys (KUDOS)</a:t>
            </a:r>
            <a:endParaRPr lang="en-US" sz="15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1500" b="1" dirty="0" smtClean="0"/>
              <a:t> </a:t>
            </a:r>
            <a:r>
              <a:rPr lang="en-US" sz="1500" dirty="0" smtClean="0"/>
              <a:t>Compact, with minimal message exchanges</a:t>
            </a:r>
            <a:endParaRPr lang="it-IT" sz="1500" dirty="0" smtClean="0"/>
          </a:p>
          <a:p>
            <a:pPr lvl="1">
              <a:buFont typeface="Arial" pitchFamily="34" charset="0"/>
              <a:buChar char="•"/>
            </a:pPr>
            <a:r>
              <a:rPr lang="it-IT" sz="1500" dirty="0" smtClean="0"/>
              <a:t> </a:t>
            </a:r>
            <a:r>
              <a:rPr lang="it-IT" sz="1500" dirty="0" err="1" smtClean="0"/>
              <a:t>Able</a:t>
            </a:r>
            <a:r>
              <a:rPr lang="it-IT" sz="1500" dirty="0" smtClean="0"/>
              <a:t> </a:t>
            </a:r>
            <a:r>
              <a:rPr lang="it-IT" sz="1500" dirty="0" err="1" smtClean="0"/>
              <a:t>to</a:t>
            </a:r>
            <a:r>
              <a:rPr lang="it-IT" sz="1500" dirty="0" smtClean="0"/>
              <a:t> </a:t>
            </a:r>
            <a:r>
              <a:rPr lang="it-IT" sz="1500" dirty="0" err="1" smtClean="0"/>
              <a:t>preserve</a:t>
            </a:r>
            <a:r>
              <a:rPr lang="it-IT" sz="1500" dirty="0" smtClean="0"/>
              <a:t> </a:t>
            </a:r>
            <a:r>
              <a:rPr lang="it-IT" sz="1500" dirty="0" err="1" smtClean="0"/>
              <a:t>high-level</a:t>
            </a:r>
            <a:r>
              <a:rPr lang="it-IT" sz="1500" dirty="0" smtClean="0"/>
              <a:t> security </a:t>
            </a:r>
            <a:r>
              <a:rPr lang="it-IT" sz="1500" dirty="0" err="1" smtClean="0"/>
              <a:t>properties</a:t>
            </a:r>
            <a:endParaRPr lang="it-IT" sz="1500" dirty="0" smtClean="0"/>
          </a:p>
          <a:p>
            <a:pPr lvl="1">
              <a:buFont typeface="Arial" pitchFamily="34" charset="0"/>
              <a:buChar char="•"/>
            </a:pPr>
            <a:r>
              <a:rPr lang="it-IT" sz="1500" dirty="0" smtClean="0"/>
              <a:t> </a:t>
            </a:r>
            <a:r>
              <a:rPr lang="it-IT" sz="1500" dirty="0" err="1" smtClean="0"/>
              <a:t>Robust</a:t>
            </a:r>
            <a:r>
              <a:rPr lang="it-IT" sz="1500" dirty="0" smtClean="0"/>
              <a:t> </a:t>
            </a:r>
            <a:r>
              <a:rPr lang="it-IT" sz="1500" dirty="0" err="1" smtClean="0"/>
              <a:t>against</a:t>
            </a:r>
            <a:r>
              <a:rPr lang="it-IT" sz="1500" dirty="0" smtClean="0"/>
              <a:t> </a:t>
            </a:r>
            <a:r>
              <a:rPr lang="it-IT" sz="1500" dirty="0" err="1" smtClean="0"/>
              <a:t>node</a:t>
            </a:r>
            <a:r>
              <a:rPr lang="it-IT" sz="1500" dirty="0" smtClean="0"/>
              <a:t> </a:t>
            </a:r>
            <a:r>
              <a:rPr lang="it-IT" sz="1500" dirty="0" err="1" smtClean="0"/>
              <a:t>rebooting</a:t>
            </a:r>
            <a:endParaRPr lang="en-US" sz="1500" dirty="0" smtClean="0"/>
          </a:p>
          <a:p>
            <a:pPr lvl="1"/>
            <a:endParaRPr lang="it-IT" sz="1200" dirty="0" smtClean="0"/>
          </a:p>
          <a:p>
            <a:pPr lvl="1"/>
            <a:endParaRPr lang="it-IT" sz="1200" dirty="0" smtClean="0"/>
          </a:p>
          <a:p>
            <a:pPr>
              <a:buFont typeface="Arial" pitchFamily="34" charset="0"/>
              <a:buChar char="•"/>
            </a:pPr>
            <a:r>
              <a:rPr lang="en-US" sz="1700" b="1" dirty="0" smtClean="0"/>
              <a:t> Advanced use for proxies</a:t>
            </a:r>
            <a:endParaRPr lang="it-IT" sz="1600" dirty="0" smtClean="0"/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Caching of OSCORE-protected responses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Using of OSCORE also </a:t>
            </a:r>
            <a:r>
              <a:rPr lang="en-US" sz="1600" u="sng" dirty="0" smtClean="0"/>
              <a:t>at</a:t>
            </a:r>
            <a:r>
              <a:rPr lang="en-US" sz="1600" dirty="0" smtClean="0"/>
              <a:t> proxies</a:t>
            </a:r>
            <a:endParaRPr lang="it-IT" sz="1600" dirty="0" smtClean="0"/>
          </a:p>
        </p:txBody>
      </p:sp>
      <p:sp>
        <p:nvSpPr>
          <p:cNvPr id="8" name="Freeform 3"/>
          <p:cNvSpPr>
            <a:spLocks noChangeAspect="1" noEditPoints="1"/>
          </p:cNvSpPr>
          <p:nvPr/>
        </p:nvSpPr>
        <p:spPr bwMode="auto">
          <a:xfrm>
            <a:off x="7291271" y="3702257"/>
            <a:ext cx="744251" cy="1149751"/>
          </a:xfrm>
          <a:custGeom>
            <a:avLst/>
            <a:gdLst>
              <a:gd name="T0" fmla="*/ 2147483647 w 255"/>
              <a:gd name="T1" fmla="*/ 2147483647 h 394"/>
              <a:gd name="T2" fmla="*/ 0 w 255"/>
              <a:gd name="T3" fmla="*/ 2147483647 h 394"/>
              <a:gd name="T4" fmla="*/ 2147483647 w 255"/>
              <a:gd name="T5" fmla="*/ 2147483647 h 394"/>
              <a:gd name="T6" fmla="*/ 2147483647 w 255"/>
              <a:gd name="T7" fmla="*/ 2147483647 h 394"/>
              <a:gd name="T8" fmla="*/ 2147483647 w 255"/>
              <a:gd name="T9" fmla="*/ 2147483647 h 394"/>
              <a:gd name="T10" fmla="*/ 2147483647 w 255"/>
              <a:gd name="T11" fmla="*/ 2147483647 h 394"/>
              <a:gd name="T12" fmla="*/ 2147483647 w 255"/>
              <a:gd name="T13" fmla="*/ 2147483647 h 394"/>
              <a:gd name="T14" fmla="*/ 2147483647 w 255"/>
              <a:gd name="T15" fmla="*/ 2147483647 h 394"/>
              <a:gd name="T16" fmla="*/ 2147483647 w 255"/>
              <a:gd name="T17" fmla="*/ 2147483647 h 394"/>
              <a:gd name="T18" fmla="*/ 2147483647 w 255"/>
              <a:gd name="T19" fmla="*/ 2147483647 h 394"/>
              <a:gd name="T20" fmla="*/ 2147483647 w 255"/>
              <a:gd name="T21" fmla="*/ 2147483647 h 394"/>
              <a:gd name="T22" fmla="*/ 2147483647 w 255"/>
              <a:gd name="T23" fmla="*/ 2147483647 h 394"/>
              <a:gd name="T24" fmla="*/ 2147483647 w 255"/>
              <a:gd name="T25" fmla="*/ 2147483647 h 394"/>
              <a:gd name="T26" fmla="*/ 2147483647 w 255"/>
              <a:gd name="T27" fmla="*/ 2147483647 h 394"/>
              <a:gd name="T28" fmla="*/ 2147483647 w 255"/>
              <a:gd name="T29" fmla="*/ 2147483647 h 394"/>
              <a:gd name="T30" fmla="*/ 2147483647 w 255"/>
              <a:gd name="T31" fmla="*/ 2147483647 h 394"/>
              <a:gd name="T32" fmla="*/ 2147483647 w 255"/>
              <a:gd name="T33" fmla="*/ 2147483647 h 394"/>
              <a:gd name="T34" fmla="*/ 2147483647 w 255"/>
              <a:gd name="T35" fmla="*/ 2147483647 h 394"/>
              <a:gd name="T36" fmla="*/ 2147483647 w 255"/>
              <a:gd name="T37" fmla="*/ 2147483647 h 394"/>
              <a:gd name="T38" fmla="*/ 2147483647 w 255"/>
              <a:gd name="T39" fmla="*/ 2147483647 h 394"/>
              <a:gd name="T40" fmla="*/ 2147483647 w 255"/>
              <a:gd name="T41" fmla="*/ 2147483647 h 394"/>
              <a:gd name="T42" fmla="*/ 2147483647 w 255"/>
              <a:gd name="T43" fmla="*/ 2147483647 h 394"/>
              <a:gd name="T44" fmla="*/ 2147483647 w 255"/>
              <a:gd name="T45" fmla="*/ 2147483647 h 394"/>
              <a:gd name="T46" fmla="*/ 2147483647 w 255"/>
              <a:gd name="T47" fmla="*/ 2147483647 h 394"/>
              <a:gd name="T48" fmla="*/ 2147483647 w 255"/>
              <a:gd name="T49" fmla="*/ 2147483647 h 394"/>
              <a:gd name="T50" fmla="*/ 2147483647 w 255"/>
              <a:gd name="T51" fmla="*/ 2147483647 h 394"/>
              <a:gd name="T52" fmla="*/ 2147483647 w 255"/>
              <a:gd name="T53" fmla="*/ 2147483647 h 394"/>
              <a:gd name="T54" fmla="*/ 2147483647 w 255"/>
              <a:gd name="T55" fmla="*/ 2147483647 h 394"/>
              <a:gd name="T56" fmla="*/ 2147483647 w 255"/>
              <a:gd name="T57" fmla="*/ 2147483647 h 394"/>
              <a:gd name="T58" fmla="*/ 2147483647 w 255"/>
              <a:gd name="T59" fmla="*/ 2147483647 h 394"/>
              <a:gd name="T60" fmla="*/ 2147483647 w 255"/>
              <a:gd name="T61" fmla="*/ 2147483647 h 394"/>
              <a:gd name="T62" fmla="*/ 2147483647 w 255"/>
              <a:gd name="T63" fmla="*/ 2147483647 h 394"/>
              <a:gd name="T64" fmla="*/ 2147483647 w 255"/>
              <a:gd name="T65" fmla="*/ 2147483647 h 394"/>
              <a:gd name="T66" fmla="*/ 2147483647 w 255"/>
              <a:gd name="T67" fmla="*/ 2147483647 h 394"/>
              <a:gd name="T68" fmla="*/ 2147483647 w 255"/>
              <a:gd name="T69" fmla="*/ 2147483647 h 394"/>
              <a:gd name="T70" fmla="*/ 2147483647 w 255"/>
              <a:gd name="T71" fmla="*/ 2147483647 h 394"/>
              <a:gd name="T72" fmla="*/ 2147483647 w 255"/>
              <a:gd name="T73" fmla="*/ 2147483647 h 394"/>
              <a:gd name="T74" fmla="*/ 2147483647 w 255"/>
              <a:gd name="T75" fmla="*/ 2147483647 h 394"/>
              <a:gd name="T76" fmla="*/ 2147483647 w 255"/>
              <a:gd name="T77" fmla="*/ 2147483647 h 394"/>
              <a:gd name="T78" fmla="*/ 2147483647 w 255"/>
              <a:gd name="T79" fmla="*/ 2147483647 h 394"/>
              <a:gd name="T80" fmla="*/ 2147483647 w 255"/>
              <a:gd name="T81" fmla="*/ 2147483647 h 394"/>
              <a:gd name="T82" fmla="*/ 2147483647 w 255"/>
              <a:gd name="T83" fmla="*/ 2147483647 h 394"/>
              <a:gd name="T84" fmla="*/ 2147483647 w 255"/>
              <a:gd name="T85" fmla="*/ 2147483647 h 394"/>
              <a:gd name="T86" fmla="*/ 2147483647 w 255"/>
              <a:gd name="T87" fmla="*/ 2147483647 h 394"/>
              <a:gd name="T88" fmla="*/ 2147483647 w 255"/>
              <a:gd name="T89" fmla="*/ 2147483647 h 394"/>
              <a:gd name="T90" fmla="*/ 2147483647 w 255"/>
              <a:gd name="T91" fmla="*/ 2147483647 h 39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55" h="394">
                <a:moveTo>
                  <a:pt x="247" y="53"/>
                </a:moveTo>
                <a:cubicBezTo>
                  <a:pt x="251" y="53"/>
                  <a:pt x="255" y="50"/>
                  <a:pt x="255" y="45"/>
                </a:cubicBezTo>
                <a:cubicBezTo>
                  <a:pt x="255" y="19"/>
                  <a:pt x="255" y="19"/>
                  <a:pt x="255" y="19"/>
                </a:cubicBezTo>
                <a:cubicBezTo>
                  <a:pt x="255" y="8"/>
                  <a:pt x="246" y="0"/>
                  <a:pt x="23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85"/>
                  <a:pt x="9" y="394"/>
                  <a:pt x="19" y="394"/>
                </a:cubicBezTo>
                <a:cubicBezTo>
                  <a:pt x="235" y="394"/>
                  <a:pt x="235" y="394"/>
                  <a:pt x="235" y="394"/>
                </a:cubicBezTo>
                <a:cubicBezTo>
                  <a:pt x="246" y="394"/>
                  <a:pt x="255" y="385"/>
                  <a:pt x="255" y="374"/>
                </a:cubicBezTo>
                <a:cubicBezTo>
                  <a:pt x="255" y="77"/>
                  <a:pt x="255" y="77"/>
                  <a:pt x="255" y="77"/>
                </a:cubicBezTo>
                <a:cubicBezTo>
                  <a:pt x="255" y="73"/>
                  <a:pt x="251" y="69"/>
                  <a:pt x="247" y="69"/>
                </a:cubicBezTo>
                <a:cubicBezTo>
                  <a:pt x="242" y="69"/>
                  <a:pt x="239" y="73"/>
                  <a:pt x="239" y="77"/>
                </a:cubicBezTo>
                <a:cubicBezTo>
                  <a:pt x="239" y="374"/>
                  <a:pt x="239" y="374"/>
                  <a:pt x="239" y="374"/>
                </a:cubicBezTo>
                <a:cubicBezTo>
                  <a:pt x="239" y="376"/>
                  <a:pt x="237" y="378"/>
                  <a:pt x="235" y="378"/>
                </a:cubicBezTo>
                <a:cubicBezTo>
                  <a:pt x="19" y="378"/>
                  <a:pt x="19" y="378"/>
                  <a:pt x="19" y="378"/>
                </a:cubicBezTo>
                <a:cubicBezTo>
                  <a:pt x="17" y="378"/>
                  <a:pt x="16" y="376"/>
                  <a:pt x="16" y="374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7"/>
                  <a:pt x="17" y="16"/>
                  <a:pt x="19" y="16"/>
                </a:cubicBezTo>
                <a:cubicBezTo>
                  <a:pt x="235" y="16"/>
                  <a:pt x="235" y="16"/>
                  <a:pt x="235" y="16"/>
                </a:cubicBezTo>
                <a:cubicBezTo>
                  <a:pt x="237" y="16"/>
                  <a:pt x="239" y="17"/>
                  <a:pt x="239" y="19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50"/>
                  <a:pt x="242" y="53"/>
                  <a:pt x="247" y="53"/>
                </a:cubicBezTo>
                <a:close/>
                <a:moveTo>
                  <a:pt x="207" y="115"/>
                </a:moveTo>
                <a:cubicBezTo>
                  <a:pt x="199" y="115"/>
                  <a:pt x="193" y="121"/>
                  <a:pt x="193" y="129"/>
                </a:cubicBezTo>
                <a:cubicBezTo>
                  <a:pt x="193" y="137"/>
                  <a:pt x="199" y="143"/>
                  <a:pt x="207" y="143"/>
                </a:cubicBezTo>
                <a:cubicBezTo>
                  <a:pt x="215" y="143"/>
                  <a:pt x="221" y="137"/>
                  <a:pt x="221" y="129"/>
                </a:cubicBezTo>
                <a:cubicBezTo>
                  <a:pt x="221" y="121"/>
                  <a:pt x="215" y="115"/>
                  <a:pt x="207" y="115"/>
                </a:cubicBezTo>
                <a:close/>
                <a:moveTo>
                  <a:pt x="207" y="47"/>
                </a:moveTo>
                <a:cubicBezTo>
                  <a:pt x="199" y="47"/>
                  <a:pt x="193" y="53"/>
                  <a:pt x="193" y="61"/>
                </a:cubicBezTo>
                <a:cubicBezTo>
                  <a:pt x="193" y="69"/>
                  <a:pt x="199" y="75"/>
                  <a:pt x="207" y="75"/>
                </a:cubicBezTo>
                <a:cubicBezTo>
                  <a:pt x="215" y="75"/>
                  <a:pt x="221" y="69"/>
                  <a:pt x="221" y="61"/>
                </a:cubicBezTo>
                <a:cubicBezTo>
                  <a:pt x="221" y="53"/>
                  <a:pt x="215" y="47"/>
                  <a:pt x="207" y="47"/>
                </a:cubicBezTo>
                <a:close/>
                <a:moveTo>
                  <a:pt x="207" y="318"/>
                </a:moveTo>
                <a:cubicBezTo>
                  <a:pt x="199" y="318"/>
                  <a:pt x="193" y="325"/>
                  <a:pt x="193" y="332"/>
                </a:cubicBezTo>
                <a:cubicBezTo>
                  <a:pt x="193" y="340"/>
                  <a:pt x="199" y="346"/>
                  <a:pt x="207" y="346"/>
                </a:cubicBezTo>
                <a:cubicBezTo>
                  <a:pt x="215" y="346"/>
                  <a:pt x="221" y="340"/>
                  <a:pt x="221" y="332"/>
                </a:cubicBezTo>
                <a:cubicBezTo>
                  <a:pt x="221" y="325"/>
                  <a:pt x="215" y="318"/>
                  <a:pt x="207" y="318"/>
                </a:cubicBezTo>
                <a:close/>
                <a:moveTo>
                  <a:pt x="207" y="183"/>
                </a:moveTo>
                <a:cubicBezTo>
                  <a:pt x="199" y="183"/>
                  <a:pt x="193" y="189"/>
                  <a:pt x="193" y="197"/>
                </a:cubicBezTo>
                <a:cubicBezTo>
                  <a:pt x="193" y="205"/>
                  <a:pt x="199" y="211"/>
                  <a:pt x="207" y="211"/>
                </a:cubicBezTo>
                <a:cubicBezTo>
                  <a:pt x="215" y="211"/>
                  <a:pt x="221" y="205"/>
                  <a:pt x="221" y="197"/>
                </a:cubicBezTo>
                <a:cubicBezTo>
                  <a:pt x="221" y="189"/>
                  <a:pt x="215" y="183"/>
                  <a:pt x="207" y="183"/>
                </a:cubicBezTo>
                <a:close/>
                <a:moveTo>
                  <a:pt x="207" y="251"/>
                </a:moveTo>
                <a:cubicBezTo>
                  <a:pt x="199" y="251"/>
                  <a:pt x="193" y="257"/>
                  <a:pt x="193" y="265"/>
                </a:cubicBezTo>
                <a:cubicBezTo>
                  <a:pt x="193" y="272"/>
                  <a:pt x="199" y="279"/>
                  <a:pt x="207" y="279"/>
                </a:cubicBezTo>
                <a:cubicBezTo>
                  <a:pt x="215" y="279"/>
                  <a:pt x="221" y="272"/>
                  <a:pt x="221" y="265"/>
                </a:cubicBezTo>
                <a:cubicBezTo>
                  <a:pt x="221" y="257"/>
                  <a:pt x="215" y="251"/>
                  <a:pt x="207" y="251"/>
                </a:cubicBezTo>
                <a:close/>
                <a:moveTo>
                  <a:pt x="178" y="57"/>
                </a:moveTo>
                <a:cubicBezTo>
                  <a:pt x="178" y="46"/>
                  <a:pt x="169" y="37"/>
                  <a:pt x="159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43" y="37"/>
                  <a:pt x="34" y="46"/>
                  <a:pt x="34" y="57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76"/>
                  <a:pt x="43" y="85"/>
                  <a:pt x="53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69" y="85"/>
                  <a:pt x="178" y="76"/>
                  <a:pt x="178" y="66"/>
                </a:cubicBezTo>
                <a:lnTo>
                  <a:pt x="178" y="57"/>
                </a:lnTo>
                <a:close/>
                <a:moveTo>
                  <a:pt x="162" y="66"/>
                </a:moveTo>
                <a:cubicBezTo>
                  <a:pt x="162" y="68"/>
                  <a:pt x="160" y="69"/>
                  <a:pt x="159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1" y="69"/>
                  <a:pt x="50" y="68"/>
                  <a:pt x="50" y="66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5"/>
                  <a:pt x="51" y="53"/>
                  <a:pt x="53" y="53"/>
                </a:cubicBezTo>
                <a:cubicBezTo>
                  <a:pt x="159" y="53"/>
                  <a:pt x="159" y="53"/>
                  <a:pt x="159" y="53"/>
                </a:cubicBezTo>
                <a:cubicBezTo>
                  <a:pt x="160" y="53"/>
                  <a:pt x="162" y="55"/>
                  <a:pt x="162" y="57"/>
                </a:cubicBezTo>
                <a:lnTo>
                  <a:pt x="162" y="66"/>
                </a:lnTo>
                <a:close/>
                <a:moveTo>
                  <a:pt x="178" y="125"/>
                </a:moveTo>
                <a:cubicBezTo>
                  <a:pt x="178" y="114"/>
                  <a:pt x="169" y="105"/>
                  <a:pt x="159" y="105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43" y="105"/>
                  <a:pt x="34" y="114"/>
                  <a:pt x="34" y="125"/>
                </a:cubicBezTo>
                <a:cubicBezTo>
                  <a:pt x="34" y="133"/>
                  <a:pt x="34" y="133"/>
                  <a:pt x="34" y="133"/>
                </a:cubicBezTo>
                <a:cubicBezTo>
                  <a:pt x="34" y="144"/>
                  <a:pt x="43" y="153"/>
                  <a:pt x="53" y="153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69" y="153"/>
                  <a:pt x="178" y="144"/>
                  <a:pt x="178" y="133"/>
                </a:cubicBezTo>
                <a:lnTo>
                  <a:pt x="178" y="125"/>
                </a:lnTo>
                <a:close/>
                <a:moveTo>
                  <a:pt x="162" y="133"/>
                </a:moveTo>
                <a:cubicBezTo>
                  <a:pt x="162" y="135"/>
                  <a:pt x="160" y="137"/>
                  <a:pt x="159" y="137"/>
                </a:cubicBezTo>
                <a:cubicBezTo>
                  <a:pt x="53" y="137"/>
                  <a:pt x="53" y="137"/>
                  <a:pt x="53" y="137"/>
                </a:cubicBezTo>
                <a:cubicBezTo>
                  <a:pt x="51" y="137"/>
                  <a:pt x="50" y="135"/>
                  <a:pt x="50" y="133"/>
                </a:cubicBezTo>
                <a:cubicBezTo>
                  <a:pt x="50" y="125"/>
                  <a:pt x="50" y="125"/>
                  <a:pt x="50" y="125"/>
                </a:cubicBezTo>
                <a:cubicBezTo>
                  <a:pt x="50" y="123"/>
                  <a:pt x="51" y="121"/>
                  <a:pt x="53" y="121"/>
                </a:cubicBezTo>
                <a:cubicBezTo>
                  <a:pt x="159" y="121"/>
                  <a:pt x="159" y="121"/>
                  <a:pt x="159" y="121"/>
                </a:cubicBezTo>
                <a:cubicBezTo>
                  <a:pt x="160" y="121"/>
                  <a:pt x="162" y="123"/>
                  <a:pt x="162" y="125"/>
                </a:cubicBezTo>
                <a:lnTo>
                  <a:pt x="162" y="133"/>
                </a:lnTo>
                <a:close/>
                <a:moveTo>
                  <a:pt x="178" y="260"/>
                </a:moveTo>
                <a:cubicBezTo>
                  <a:pt x="178" y="249"/>
                  <a:pt x="169" y="241"/>
                  <a:pt x="159" y="241"/>
                </a:cubicBezTo>
                <a:cubicBezTo>
                  <a:pt x="53" y="241"/>
                  <a:pt x="53" y="241"/>
                  <a:pt x="53" y="241"/>
                </a:cubicBezTo>
                <a:cubicBezTo>
                  <a:pt x="43" y="241"/>
                  <a:pt x="34" y="249"/>
                  <a:pt x="34" y="260"/>
                </a:cubicBezTo>
                <a:cubicBezTo>
                  <a:pt x="34" y="269"/>
                  <a:pt x="34" y="269"/>
                  <a:pt x="34" y="269"/>
                </a:cubicBezTo>
                <a:cubicBezTo>
                  <a:pt x="34" y="280"/>
                  <a:pt x="43" y="288"/>
                  <a:pt x="53" y="288"/>
                </a:cubicBezTo>
                <a:cubicBezTo>
                  <a:pt x="159" y="288"/>
                  <a:pt x="159" y="288"/>
                  <a:pt x="159" y="288"/>
                </a:cubicBezTo>
                <a:cubicBezTo>
                  <a:pt x="169" y="288"/>
                  <a:pt x="178" y="280"/>
                  <a:pt x="178" y="269"/>
                </a:cubicBezTo>
                <a:lnTo>
                  <a:pt x="178" y="260"/>
                </a:lnTo>
                <a:close/>
                <a:moveTo>
                  <a:pt x="162" y="269"/>
                </a:moveTo>
                <a:cubicBezTo>
                  <a:pt x="162" y="271"/>
                  <a:pt x="160" y="272"/>
                  <a:pt x="159" y="272"/>
                </a:cubicBezTo>
                <a:cubicBezTo>
                  <a:pt x="53" y="272"/>
                  <a:pt x="53" y="272"/>
                  <a:pt x="53" y="272"/>
                </a:cubicBezTo>
                <a:cubicBezTo>
                  <a:pt x="51" y="272"/>
                  <a:pt x="50" y="271"/>
                  <a:pt x="50" y="269"/>
                </a:cubicBezTo>
                <a:cubicBezTo>
                  <a:pt x="50" y="260"/>
                  <a:pt x="50" y="260"/>
                  <a:pt x="50" y="260"/>
                </a:cubicBezTo>
                <a:cubicBezTo>
                  <a:pt x="50" y="258"/>
                  <a:pt x="51" y="257"/>
                  <a:pt x="53" y="257"/>
                </a:cubicBezTo>
                <a:cubicBezTo>
                  <a:pt x="159" y="257"/>
                  <a:pt x="159" y="257"/>
                  <a:pt x="159" y="257"/>
                </a:cubicBezTo>
                <a:cubicBezTo>
                  <a:pt x="160" y="257"/>
                  <a:pt x="162" y="258"/>
                  <a:pt x="162" y="260"/>
                </a:cubicBezTo>
                <a:lnTo>
                  <a:pt x="162" y="269"/>
                </a:lnTo>
                <a:close/>
                <a:moveTo>
                  <a:pt x="178" y="192"/>
                </a:moveTo>
                <a:cubicBezTo>
                  <a:pt x="178" y="182"/>
                  <a:pt x="169" y="173"/>
                  <a:pt x="159" y="173"/>
                </a:cubicBezTo>
                <a:cubicBezTo>
                  <a:pt x="53" y="173"/>
                  <a:pt x="53" y="173"/>
                  <a:pt x="53" y="173"/>
                </a:cubicBezTo>
                <a:cubicBezTo>
                  <a:pt x="43" y="173"/>
                  <a:pt x="34" y="182"/>
                  <a:pt x="34" y="192"/>
                </a:cubicBezTo>
                <a:cubicBezTo>
                  <a:pt x="34" y="201"/>
                  <a:pt x="34" y="201"/>
                  <a:pt x="34" y="201"/>
                </a:cubicBezTo>
                <a:cubicBezTo>
                  <a:pt x="34" y="212"/>
                  <a:pt x="43" y="221"/>
                  <a:pt x="53" y="221"/>
                </a:cubicBezTo>
                <a:cubicBezTo>
                  <a:pt x="159" y="221"/>
                  <a:pt x="159" y="221"/>
                  <a:pt x="159" y="221"/>
                </a:cubicBezTo>
                <a:cubicBezTo>
                  <a:pt x="169" y="221"/>
                  <a:pt x="178" y="212"/>
                  <a:pt x="178" y="201"/>
                </a:cubicBezTo>
                <a:lnTo>
                  <a:pt x="178" y="192"/>
                </a:lnTo>
                <a:close/>
                <a:moveTo>
                  <a:pt x="162" y="201"/>
                </a:moveTo>
                <a:cubicBezTo>
                  <a:pt x="162" y="203"/>
                  <a:pt x="160" y="205"/>
                  <a:pt x="159" y="205"/>
                </a:cubicBezTo>
                <a:cubicBezTo>
                  <a:pt x="53" y="205"/>
                  <a:pt x="53" y="205"/>
                  <a:pt x="53" y="205"/>
                </a:cubicBezTo>
                <a:cubicBezTo>
                  <a:pt x="51" y="205"/>
                  <a:pt x="50" y="203"/>
                  <a:pt x="50" y="201"/>
                </a:cubicBezTo>
                <a:cubicBezTo>
                  <a:pt x="50" y="192"/>
                  <a:pt x="50" y="192"/>
                  <a:pt x="50" y="192"/>
                </a:cubicBezTo>
                <a:cubicBezTo>
                  <a:pt x="50" y="190"/>
                  <a:pt x="51" y="189"/>
                  <a:pt x="53" y="189"/>
                </a:cubicBezTo>
                <a:cubicBezTo>
                  <a:pt x="159" y="189"/>
                  <a:pt x="159" y="189"/>
                  <a:pt x="159" y="189"/>
                </a:cubicBezTo>
                <a:cubicBezTo>
                  <a:pt x="160" y="189"/>
                  <a:pt x="162" y="190"/>
                  <a:pt x="162" y="192"/>
                </a:cubicBezTo>
                <a:lnTo>
                  <a:pt x="162" y="201"/>
                </a:lnTo>
                <a:close/>
                <a:moveTo>
                  <a:pt x="159" y="309"/>
                </a:moveTo>
                <a:cubicBezTo>
                  <a:pt x="53" y="309"/>
                  <a:pt x="53" y="309"/>
                  <a:pt x="53" y="309"/>
                </a:cubicBezTo>
                <a:cubicBezTo>
                  <a:pt x="43" y="309"/>
                  <a:pt x="34" y="317"/>
                  <a:pt x="34" y="328"/>
                </a:cubicBezTo>
                <a:cubicBezTo>
                  <a:pt x="34" y="337"/>
                  <a:pt x="34" y="337"/>
                  <a:pt x="34" y="337"/>
                </a:cubicBezTo>
                <a:cubicBezTo>
                  <a:pt x="34" y="348"/>
                  <a:pt x="43" y="356"/>
                  <a:pt x="53" y="356"/>
                </a:cubicBezTo>
                <a:cubicBezTo>
                  <a:pt x="159" y="356"/>
                  <a:pt x="159" y="356"/>
                  <a:pt x="159" y="356"/>
                </a:cubicBezTo>
                <a:cubicBezTo>
                  <a:pt x="169" y="356"/>
                  <a:pt x="178" y="348"/>
                  <a:pt x="178" y="337"/>
                </a:cubicBezTo>
                <a:cubicBezTo>
                  <a:pt x="178" y="328"/>
                  <a:pt x="178" y="328"/>
                  <a:pt x="178" y="328"/>
                </a:cubicBezTo>
                <a:cubicBezTo>
                  <a:pt x="178" y="317"/>
                  <a:pt x="169" y="309"/>
                  <a:pt x="159" y="309"/>
                </a:cubicBezTo>
                <a:close/>
                <a:moveTo>
                  <a:pt x="162" y="337"/>
                </a:moveTo>
                <a:cubicBezTo>
                  <a:pt x="162" y="339"/>
                  <a:pt x="160" y="340"/>
                  <a:pt x="159" y="340"/>
                </a:cubicBezTo>
                <a:cubicBezTo>
                  <a:pt x="53" y="340"/>
                  <a:pt x="53" y="340"/>
                  <a:pt x="53" y="340"/>
                </a:cubicBezTo>
                <a:cubicBezTo>
                  <a:pt x="51" y="340"/>
                  <a:pt x="50" y="339"/>
                  <a:pt x="50" y="337"/>
                </a:cubicBezTo>
                <a:cubicBezTo>
                  <a:pt x="50" y="328"/>
                  <a:pt x="50" y="328"/>
                  <a:pt x="50" y="328"/>
                </a:cubicBezTo>
                <a:cubicBezTo>
                  <a:pt x="50" y="326"/>
                  <a:pt x="51" y="325"/>
                  <a:pt x="53" y="325"/>
                </a:cubicBezTo>
                <a:cubicBezTo>
                  <a:pt x="159" y="325"/>
                  <a:pt x="159" y="325"/>
                  <a:pt x="159" y="325"/>
                </a:cubicBezTo>
                <a:cubicBezTo>
                  <a:pt x="160" y="325"/>
                  <a:pt x="162" y="326"/>
                  <a:pt x="162" y="328"/>
                </a:cubicBezTo>
                <a:lnTo>
                  <a:pt x="162" y="337"/>
                </a:ln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6"/>
          <p:cNvSpPr>
            <a:spLocks noChangeAspect="1" noEditPoints="1"/>
          </p:cNvSpPr>
          <p:nvPr/>
        </p:nvSpPr>
        <p:spPr bwMode="auto">
          <a:xfrm>
            <a:off x="8755785" y="3661567"/>
            <a:ext cx="249628" cy="397035"/>
          </a:xfrm>
          <a:custGeom>
            <a:avLst/>
            <a:gdLst>
              <a:gd name="T0" fmla="*/ 2147483647 w 241"/>
              <a:gd name="T1" fmla="*/ 2147483647 h 383"/>
              <a:gd name="T2" fmla="*/ 2147483647 w 241"/>
              <a:gd name="T3" fmla="*/ 2147483647 h 383"/>
              <a:gd name="T4" fmla="*/ 2147483647 w 241"/>
              <a:gd name="T5" fmla="*/ 2147483647 h 383"/>
              <a:gd name="T6" fmla="*/ 2147483647 w 241"/>
              <a:gd name="T7" fmla="*/ 2147483647 h 383"/>
              <a:gd name="T8" fmla="*/ 2147483647 w 241"/>
              <a:gd name="T9" fmla="*/ 2147483647 h 383"/>
              <a:gd name="T10" fmla="*/ 2147483647 w 241"/>
              <a:gd name="T11" fmla="*/ 2147483647 h 383"/>
              <a:gd name="T12" fmla="*/ 2147483647 w 241"/>
              <a:gd name="T13" fmla="*/ 2147483647 h 383"/>
              <a:gd name="T14" fmla="*/ 2147483647 w 241"/>
              <a:gd name="T15" fmla="*/ 2147483647 h 383"/>
              <a:gd name="T16" fmla="*/ 2147483647 w 241"/>
              <a:gd name="T17" fmla="*/ 0 h 383"/>
              <a:gd name="T18" fmla="*/ 2147483647 w 241"/>
              <a:gd name="T19" fmla="*/ 0 h 383"/>
              <a:gd name="T20" fmla="*/ 0 w 241"/>
              <a:gd name="T21" fmla="*/ 2147483647 h 383"/>
              <a:gd name="T22" fmla="*/ 0 w 241"/>
              <a:gd name="T23" fmla="*/ 2147483647 h 383"/>
              <a:gd name="T24" fmla="*/ 2147483647 w 241"/>
              <a:gd name="T25" fmla="*/ 2147483647 h 383"/>
              <a:gd name="T26" fmla="*/ 2147483647 w 241"/>
              <a:gd name="T27" fmla="*/ 2147483647 h 383"/>
              <a:gd name="T28" fmla="*/ 2147483647 w 241"/>
              <a:gd name="T29" fmla="*/ 2147483647 h 383"/>
              <a:gd name="T30" fmla="*/ 2147483647 w 241"/>
              <a:gd name="T31" fmla="*/ 2147483647 h 383"/>
              <a:gd name="T32" fmla="*/ 2147483647 w 241"/>
              <a:gd name="T33" fmla="*/ 2147483647 h 383"/>
              <a:gd name="T34" fmla="*/ 2147483647 w 241"/>
              <a:gd name="T35" fmla="*/ 2147483647 h 383"/>
              <a:gd name="T36" fmla="*/ 2147483647 w 241"/>
              <a:gd name="T37" fmla="*/ 2147483647 h 383"/>
              <a:gd name="T38" fmla="*/ 2147483647 w 241"/>
              <a:gd name="T39" fmla="*/ 2147483647 h 383"/>
              <a:gd name="T40" fmla="*/ 2147483647 w 241"/>
              <a:gd name="T41" fmla="*/ 2147483647 h 383"/>
              <a:gd name="T42" fmla="*/ 2147483647 w 241"/>
              <a:gd name="T43" fmla="*/ 2147483647 h 383"/>
              <a:gd name="T44" fmla="*/ 2147483647 w 241"/>
              <a:gd name="T45" fmla="*/ 2147483647 h 383"/>
              <a:gd name="T46" fmla="*/ 2147483647 w 241"/>
              <a:gd name="T47" fmla="*/ 2147483647 h 383"/>
              <a:gd name="T48" fmla="*/ 2147483647 w 241"/>
              <a:gd name="T49" fmla="*/ 2147483647 h 383"/>
              <a:gd name="T50" fmla="*/ 2147483647 w 241"/>
              <a:gd name="T51" fmla="*/ 2147483647 h 383"/>
              <a:gd name="T52" fmla="*/ 2147483647 w 241"/>
              <a:gd name="T53" fmla="*/ 2147483647 h 383"/>
              <a:gd name="T54" fmla="*/ 2147483647 w 241"/>
              <a:gd name="T55" fmla="*/ 2147483647 h 383"/>
              <a:gd name="T56" fmla="*/ 2147483647 w 241"/>
              <a:gd name="T57" fmla="*/ 2147483647 h 383"/>
              <a:gd name="T58" fmla="*/ 2147483647 w 241"/>
              <a:gd name="T59" fmla="*/ 2147483647 h 383"/>
              <a:gd name="T60" fmla="*/ 2147483647 w 241"/>
              <a:gd name="T61" fmla="*/ 2147483647 h 383"/>
              <a:gd name="T62" fmla="*/ 2147483647 w 241"/>
              <a:gd name="T63" fmla="*/ 2147483647 h 383"/>
              <a:gd name="T64" fmla="*/ 2147483647 w 241"/>
              <a:gd name="T65" fmla="*/ 2147483647 h 383"/>
              <a:gd name="T66" fmla="*/ 2147483647 w 241"/>
              <a:gd name="T67" fmla="*/ 2147483647 h 383"/>
              <a:gd name="T68" fmla="*/ 2147483647 w 241"/>
              <a:gd name="T69" fmla="*/ 2147483647 h 383"/>
              <a:gd name="T70" fmla="*/ 2147483647 w 241"/>
              <a:gd name="T71" fmla="*/ 2147483647 h 383"/>
              <a:gd name="T72" fmla="*/ 2147483647 w 241"/>
              <a:gd name="T73" fmla="*/ 2147483647 h 383"/>
              <a:gd name="T74" fmla="*/ 2147483647 w 241"/>
              <a:gd name="T75" fmla="*/ 2147483647 h 383"/>
              <a:gd name="T76" fmla="*/ 2147483647 w 241"/>
              <a:gd name="T77" fmla="*/ 2147483647 h 383"/>
              <a:gd name="T78" fmla="*/ 2147483647 w 241"/>
              <a:gd name="T79" fmla="*/ 2147483647 h 383"/>
              <a:gd name="T80" fmla="*/ 2147483647 w 241"/>
              <a:gd name="T81" fmla="*/ 2147483647 h 383"/>
              <a:gd name="T82" fmla="*/ 2147483647 w 241"/>
              <a:gd name="T83" fmla="*/ 2147483647 h 383"/>
              <a:gd name="T84" fmla="*/ 2147483647 w 241"/>
              <a:gd name="T85" fmla="*/ 2147483647 h 383"/>
              <a:gd name="T86" fmla="*/ 2147483647 w 241"/>
              <a:gd name="T87" fmla="*/ 2147483647 h 383"/>
              <a:gd name="T88" fmla="*/ 2147483647 w 241"/>
              <a:gd name="T89" fmla="*/ 2147483647 h 38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1" h="383">
                <a:moveTo>
                  <a:pt x="117" y="356"/>
                </a:moveTo>
                <a:cubicBezTo>
                  <a:pt x="127" y="356"/>
                  <a:pt x="135" y="348"/>
                  <a:pt x="135" y="338"/>
                </a:cubicBezTo>
                <a:cubicBezTo>
                  <a:pt x="135" y="329"/>
                  <a:pt x="127" y="321"/>
                  <a:pt x="117" y="321"/>
                </a:cubicBezTo>
                <a:cubicBezTo>
                  <a:pt x="107" y="321"/>
                  <a:pt x="99" y="329"/>
                  <a:pt x="99" y="338"/>
                </a:cubicBezTo>
                <a:cubicBezTo>
                  <a:pt x="99" y="348"/>
                  <a:pt x="107" y="356"/>
                  <a:pt x="117" y="356"/>
                </a:cubicBezTo>
                <a:close/>
                <a:moveTo>
                  <a:pt x="233" y="90"/>
                </a:moveTo>
                <a:cubicBezTo>
                  <a:pt x="237" y="90"/>
                  <a:pt x="241" y="87"/>
                  <a:pt x="241" y="82"/>
                </a:cubicBezTo>
                <a:cubicBezTo>
                  <a:pt x="241" y="19"/>
                  <a:pt x="241" y="19"/>
                  <a:pt x="241" y="19"/>
                </a:cubicBezTo>
                <a:cubicBezTo>
                  <a:pt x="241" y="8"/>
                  <a:pt x="232" y="0"/>
                  <a:pt x="22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75"/>
                  <a:pt x="8" y="383"/>
                  <a:pt x="19" y="383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232" y="383"/>
                  <a:pt x="241" y="375"/>
                  <a:pt x="241" y="364"/>
                </a:cubicBezTo>
                <a:cubicBezTo>
                  <a:pt x="241" y="114"/>
                  <a:pt x="241" y="114"/>
                  <a:pt x="241" y="114"/>
                </a:cubicBezTo>
                <a:cubicBezTo>
                  <a:pt x="241" y="110"/>
                  <a:pt x="237" y="106"/>
                  <a:pt x="233" y="106"/>
                </a:cubicBezTo>
                <a:cubicBezTo>
                  <a:pt x="228" y="106"/>
                  <a:pt x="225" y="110"/>
                  <a:pt x="225" y="114"/>
                </a:cubicBezTo>
                <a:cubicBezTo>
                  <a:pt x="225" y="295"/>
                  <a:pt x="225" y="295"/>
                  <a:pt x="225" y="295"/>
                </a:cubicBezTo>
                <a:cubicBezTo>
                  <a:pt x="16" y="295"/>
                  <a:pt x="16" y="295"/>
                  <a:pt x="16" y="295"/>
                </a:cubicBezTo>
                <a:cubicBezTo>
                  <a:pt x="16" y="69"/>
                  <a:pt x="16" y="69"/>
                  <a:pt x="16" y="69"/>
                </a:cubicBezTo>
                <a:cubicBezTo>
                  <a:pt x="225" y="69"/>
                  <a:pt x="225" y="69"/>
                  <a:pt x="225" y="69"/>
                </a:cubicBezTo>
                <a:cubicBezTo>
                  <a:pt x="225" y="82"/>
                  <a:pt x="225" y="82"/>
                  <a:pt x="225" y="82"/>
                </a:cubicBezTo>
                <a:cubicBezTo>
                  <a:pt x="225" y="87"/>
                  <a:pt x="228" y="90"/>
                  <a:pt x="233" y="90"/>
                </a:cubicBezTo>
                <a:close/>
                <a:moveTo>
                  <a:pt x="225" y="311"/>
                </a:moveTo>
                <a:cubicBezTo>
                  <a:pt x="225" y="364"/>
                  <a:pt x="225" y="364"/>
                  <a:pt x="225" y="364"/>
                </a:cubicBezTo>
                <a:cubicBezTo>
                  <a:pt x="225" y="366"/>
                  <a:pt x="223" y="367"/>
                  <a:pt x="221" y="367"/>
                </a:cubicBezTo>
                <a:cubicBezTo>
                  <a:pt x="19" y="367"/>
                  <a:pt x="19" y="367"/>
                  <a:pt x="19" y="367"/>
                </a:cubicBezTo>
                <a:cubicBezTo>
                  <a:pt x="17" y="367"/>
                  <a:pt x="16" y="366"/>
                  <a:pt x="16" y="364"/>
                </a:cubicBezTo>
                <a:cubicBezTo>
                  <a:pt x="16" y="311"/>
                  <a:pt x="16" y="311"/>
                  <a:pt x="16" y="311"/>
                </a:cubicBezTo>
                <a:lnTo>
                  <a:pt x="225" y="311"/>
                </a:lnTo>
                <a:close/>
                <a:moveTo>
                  <a:pt x="16" y="53"/>
                </a:moveTo>
                <a:cubicBezTo>
                  <a:pt x="16" y="19"/>
                  <a:pt x="16" y="19"/>
                  <a:pt x="16" y="19"/>
                </a:cubicBezTo>
                <a:cubicBezTo>
                  <a:pt x="16" y="17"/>
                  <a:pt x="17" y="16"/>
                  <a:pt x="19" y="16"/>
                </a:cubicBezTo>
                <a:cubicBezTo>
                  <a:pt x="221" y="16"/>
                  <a:pt x="221" y="16"/>
                  <a:pt x="221" y="16"/>
                </a:cubicBezTo>
                <a:cubicBezTo>
                  <a:pt x="223" y="16"/>
                  <a:pt x="225" y="17"/>
                  <a:pt x="225" y="19"/>
                </a:cubicBezTo>
                <a:cubicBezTo>
                  <a:pt x="225" y="53"/>
                  <a:pt x="225" y="53"/>
                  <a:pt x="225" y="53"/>
                </a:cubicBezTo>
                <a:lnTo>
                  <a:pt x="16" y="53"/>
                </a:lnTo>
                <a:close/>
                <a:moveTo>
                  <a:pt x="135" y="26"/>
                </a:moveTo>
                <a:cubicBezTo>
                  <a:pt x="99" y="26"/>
                  <a:pt x="99" y="26"/>
                  <a:pt x="99" y="26"/>
                </a:cubicBezTo>
                <a:cubicBezTo>
                  <a:pt x="95" y="26"/>
                  <a:pt x="91" y="30"/>
                  <a:pt x="91" y="34"/>
                </a:cubicBezTo>
                <a:cubicBezTo>
                  <a:pt x="91" y="38"/>
                  <a:pt x="95" y="42"/>
                  <a:pt x="99" y="42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39" y="42"/>
                  <a:pt x="143" y="38"/>
                  <a:pt x="143" y="34"/>
                </a:cubicBezTo>
                <a:cubicBezTo>
                  <a:pt x="143" y="30"/>
                  <a:pt x="139" y="26"/>
                  <a:pt x="135" y="26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7"/>
          <p:cNvSpPr txBox="1"/>
          <p:nvPr/>
        </p:nvSpPr>
        <p:spPr>
          <a:xfrm>
            <a:off x="8544725" y="4061503"/>
            <a:ext cx="691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F0"/>
                </a:solidFill>
              </a:rPr>
              <a:t>Client 1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7365579" y="4852008"/>
            <a:ext cx="614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F0"/>
                </a:solidFill>
              </a:rPr>
              <a:t>Proxy</a:t>
            </a:r>
            <a:endParaRPr lang="en-US" sz="1000" dirty="0">
              <a:solidFill>
                <a:srgbClr val="00B0F0"/>
              </a:solidFill>
            </a:endParaRPr>
          </a:p>
        </p:txBody>
      </p:sp>
      <p:pic>
        <p:nvPicPr>
          <p:cNvPr id="12" name="Picture 2" descr="\\VBOXSVR\vbox-share\20180531 Tampere seminar\sources\raspber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102858" y="3583455"/>
            <a:ext cx="310749" cy="466974"/>
          </a:xfrm>
          <a:prstGeom prst="rect">
            <a:avLst/>
          </a:prstGeom>
          <a:noFill/>
        </p:spPr>
      </p:pic>
      <p:sp>
        <p:nvSpPr>
          <p:cNvPr id="13" name="TextBox 7"/>
          <p:cNvSpPr txBox="1"/>
          <p:nvPr/>
        </p:nvSpPr>
        <p:spPr>
          <a:xfrm>
            <a:off x="5924305" y="3964528"/>
            <a:ext cx="66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F0"/>
                </a:solidFill>
              </a:rPr>
              <a:t>Server</a:t>
            </a:r>
            <a:endParaRPr lang="en-US" sz="1000" dirty="0">
              <a:solidFill>
                <a:srgbClr val="00B0F0"/>
              </a:solidFill>
            </a:endParaRPr>
          </a:p>
        </p:txBody>
      </p:sp>
      <p:cxnSp>
        <p:nvCxnSpPr>
          <p:cNvPr id="14" name="Straight Arrow Connector 12"/>
          <p:cNvCxnSpPr>
            <a:cxnSpLocks/>
          </p:cNvCxnSpPr>
          <p:nvPr/>
        </p:nvCxnSpPr>
        <p:spPr>
          <a:xfrm rot="10800000">
            <a:off x="8054811" y="3756512"/>
            <a:ext cx="438038" cy="469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7320" y="3496480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2"/>
          <p:cNvCxnSpPr>
            <a:cxnSpLocks/>
          </p:cNvCxnSpPr>
          <p:nvPr/>
        </p:nvCxnSpPr>
        <p:spPr>
          <a:xfrm>
            <a:off x="8090282" y="3877072"/>
            <a:ext cx="423135" cy="15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 descr="\\VBOXSVR\WindowsXP\IETF100\figures\loc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34991" y="3413600"/>
            <a:ext cx="127082" cy="165759"/>
          </a:xfrm>
          <a:prstGeom prst="rect">
            <a:avLst/>
          </a:prstGeom>
          <a:noFill/>
        </p:spPr>
      </p:pic>
      <p:cxnSp>
        <p:nvCxnSpPr>
          <p:cNvPr id="23" name="Straight Arrow Connector 12"/>
          <p:cNvCxnSpPr>
            <a:cxnSpLocks/>
          </p:cNvCxnSpPr>
          <p:nvPr/>
        </p:nvCxnSpPr>
        <p:spPr>
          <a:xfrm rot="10800000">
            <a:off x="6634231" y="3765152"/>
            <a:ext cx="598204" cy="15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2"/>
          <p:cNvCxnSpPr>
            <a:cxnSpLocks/>
          </p:cNvCxnSpPr>
          <p:nvPr/>
        </p:nvCxnSpPr>
        <p:spPr>
          <a:xfrm>
            <a:off x="6634231" y="3869546"/>
            <a:ext cx="605359" cy="15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68178" y="3541996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 descr="\\VBOXSVR\WindowsXP\IETF100\figures\loc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5849" y="3459116"/>
            <a:ext cx="127082" cy="165759"/>
          </a:xfrm>
          <a:prstGeom prst="rect">
            <a:avLst/>
          </a:prstGeom>
          <a:noFill/>
        </p:spPr>
      </p:pic>
      <p:pic>
        <p:nvPicPr>
          <p:cNvPr id="29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8066" y="3991296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 descr="\\VBOXSVR\WindowsXP\IETF100\figures\loc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5737" y="3908416"/>
            <a:ext cx="127082" cy="165759"/>
          </a:xfrm>
          <a:prstGeom prst="rect">
            <a:avLst/>
          </a:prstGeom>
          <a:noFill/>
        </p:spPr>
      </p:pic>
      <p:pic>
        <p:nvPicPr>
          <p:cNvPr id="31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1997" y="3495644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1997" y="3991296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2212" y="3521107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7811" y="3984271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8464" y="3993284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 descr="\\VBOXSVR\WindowsXP\IETF100\figures\loc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16135" y="3910404"/>
            <a:ext cx="127082" cy="165759"/>
          </a:xfrm>
          <a:prstGeom prst="rect">
            <a:avLst/>
          </a:prstGeom>
          <a:noFill/>
        </p:spPr>
      </p:pic>
      <p:sp>
        <p:nvSpPr>
          <p:cNvPr id="37" name="Freeform 6"/>
          <p:cNvSpPr>
            <a:spLocks noChangeAspect="1" noEditPoints="1"/>
          </p:cNvSpPr>
          <p:nvPr/>
        </p:nvSpPr>
        <p:spPr bwMode="auto">
          <a:xfrm>
            <a:off x="8759735" y="4413705"/>
            <a:ext cx="249628" cy="397035"/>
          </a:xfrm>
          <a:custGeom>
            <a:avLst/>
            <a:gdLst>
              <a:gd name="T0" fmla="*/ 2147483647 w 241"/>
              <a:gd name="T1" fmla="*/ 2147483647 h 383"/>
              <a:gd name="T2" fmla="*/ 2147483647 w 241"/>
              <a:gd name="T3" fmla="*/ 2147483647 h 383"/>
              <a:gd name="T4" fmla="*/ 2147483647 w 241"/>
              <a:gd name="T5" fmla="*/ 2147483647 h 383"/>
              <a:gd name="T6" fmla="*/ 2147483647 w 241"/>
              <a:gd name="T7" fmla="*/ 2147483647 h 383"/>
              <a:gd name="T8" fmla="*/ 2147483647 w 241"/>
              <a:gd name="T9" fmla="*/ 2147483647 h 383"/>
              <a:gd name="T10" fmla="*/ 2147483647 w 241"/>
              <a:gd name="T11" fmla="*/ 2147483647 h 383"/>
              <a:gd name="T12" fmla="*/ 2147483647 w 241"/>
              <a:gd name="T13" fmla="*/ 2147483647 h 383"/>
              <a:gd name="T14" fmla="*/ 2147483647 w 241"/>
              <a:gd name="T15" fmla="*/ 2147483647 h 383"/>
              <a:gd name="T16" fmla="*/ 2147483647 w 241"/>
              <a:gd name="T17" fmla="*/ 0 h 383"/>
              <a:gd name="T18" fmla="*/ 2147483647 w 241"/>
              <a:gd name="T19" fmla="*/ 0 h 383"/>
              <a:gd name="T20" fmla="*/ 0 w 241"/>
              <a:gd name="T21" fmla="*/ 2147483647 h 383"/>
              <a:gd name="T22" fmla="*/ 0 w 241"/>
              <a:gd name="T23" fmla="*/ 2147483647 h 383"/>
              <a:gd name="T24" fmla="*/ 2147483647 w 241"/>
              <a:gd name="T25" fmla="*/ 2147483647 h 383"/>
              <a:gd name="T26" fmla="*/ 2147483647 w 241"/>
              <a:gd name="T27" fmla="*/ 2147483647 h 383"/>
              <a:gd name="T28" fmla="*/ 2147483647 w 241"/>
              <a:gd name="T29" fmla="*/ 2147483647 h 383"/>
              <a:gd name="T30" fmla="*/ 2147483647 w 241"/>
              <a:gd name="T31" fmla="*/ 2147483647 h 383"/>
              <a:gd name="T32" fmla="*/ 2147483647 w 241"/>
              <a:gd name="T33" fmla="*/ 2147483647 h 383"/>
              <a:gd name="T34" fmla="*/ 2147483647 w 241"/>
              <a:gd name="T35" fmla="*/ 2147483647 h 383"/>
              <a:gd name="T36" fmla="*/ 2147483647 w 241"/>
              <a:gd name="T37" fmla="*/ 2147483647 h 383"/>
              <a:gd name="T38" fmla="*/ 2147483647 w 241"/>
              <a:gd name="T39" fmla="*/ 2147483647 h 383"/>
              <a:gd name="T40" fmla="*/ 2147483647 w 241"/>
              <a:gd name="T41" fmla="*/ 2147483647 h 383"/>
              <a:gd name="T42" fmla="*/ 2147483647 w 241"/>
              <a:gd name="T43" fmla="*/ 2147483647 h 383"/>
              <a:gd name="T44" fmla="*/ 2147483647 w 241"/>
              <a:gd name="T45" fmla="*/ 2147483647 h 383"/>
              <a:gd name="T46" fmla="*/ 2147483647 w 241"/>
              <a:gd name="T47" fmla="*/ 2147483647 h 383"/>
              <a:gd name="T48" fmla="*/ 2147483647 w 241"/>
              <a:gd name="T49" fmla="*/ 2147483647 h 383"/>
              <a:gd name="T50" fmla="*/ 2147483647 w 241"/>
              <a:gd name="T51" fmla="*/ 2147483647 h 383"/>
              <a:gd name="T52" fmla="*/ 2147483647 w 241"/>
              <a:gd name="T53" fmla="*/ 2147483647 h 383"/>
              <a:gd name="T54" fmla="*/ 2147483647 w 241"/>
              <a:gd name="T55" fmla="*/ 2147483647 h 383"/>
              <a:gd name="T56" fmla="*/ 2147483647 w 241"/>
              <a:gd name="T57" fmla="*/ 2147483647 h 383"/>
              <a:gd name="T58" fmla="*/ 2147483647 w 241"/>
              <a:gd name="T59" fmla="*/ 2147483647 h 383"/>
              <a:gd name="T60" fmla="*/ 2147483647 w 241"/>
              <a:gd name="T61" fmla="*/ 2147483647 h 383"/>
              <a:gd name="T62" fmla="*/ 2147483647 w 241"/>
              <a:gd name="T63" fmla="*/ 2147483647 h 383"/>
              <a:gd name="T64" fmla="*/ 2147483647 w 241"/>
              <a:gd name="T65" fmla="*/ 2147483647 h 383"/>
              <a:gd name="T66" fmla="*/ 2147483647 w 241"/>
              <a:gd name="T67" fmla="*/ 2147483647 h 383"/>
              <a:gd name="T68" fmla="*/ 2147483647 w 241"/>
              <a:gd name="T69" fmla="*/ 2147483647 h 383"/>
              <a:gd name="T70" fmla="*/ 2147483647 w 241"/>
              <a:gd name="T71" fmla="*/ 2147483647 h 383"/>
              <a:gd name="T72" fmla="*/ 2147483647 w 241"/>
              <a:gd name="T73" fmla="*/ 2147483647 h 383"/>
              <a:gd name="T74" fmla="*/ 2147483647 w 241"/>
              <a:gd name="T75" fmla="*/ 2147483647 h 383"/>
              <a:gd name="T76" fmla="*/ 2147483647 w 241"/>
              <a:gd name="T77" fmla="*/ 2147483647 h 383"/>
              <a:gd name="T78" fmla="*/ 2147483647 w 241"/>
              <a:gd name="T79" fmla="*/ 2147483647 h 383"/>
              <a:gd name="T80" fmla="*/ 2147483647 w 241"/>
              <a:gd name="T81" fmla="*/ 2147483647 h 383"/>
              <a:gd name="T82" fmla="*/ 2147483647 w 241"/>
              <a:gd name="T83" fmla="*/ 2147483647 h 383"/>
              <a:gd name="T84" fmla="*/ 2147483647 w 241"/>
              <a:gd name="T85" fmla="*/ 2147483647 h 383"/>
              <a:gd name="T86" fmla="*/ 2147483647 w 241"/>
              <a:gd name="T87" fmla="*/ 2147483647 h 383"/>
              <a:gd name="T88" fmla="*/ 2147483647 w 241"/>
              <a:gd name="T89" fmla="*/ 2147483647 h 38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1" h="383">
                <a:moveTo>
                  <a:pt x="117" y="356"/>
                </a:moveTo>
                <a:cubicBezTo>
                  <a:pt x="127" y="356"/>
                  <a:pt x="135" y="348"/>
                  <a:pt x="135" y="338"/>
                </a:cubicBezTo>
                <a:cubicBezTo>
                  <a:pt x="135" y="329"/>
                  <a:pt x="127" y="321"/>
                  <a:pt x="117" y="321"/>
                </a:cubicBezTo>
                <a:cubicBezTo>
                  <a:pt x="107" y="321"/>
                  <a:pt x="99" y="329"/>
                  <a:pt x="99" y="338"/>
                </a:cubicBezTo>
                <a:cubicBezTo>
                  <a:pt x="99" y="348"/>
                  <a:pt x="107" y="356"/>
                  <a:pt x="117" y="356"/>
                </a:cubicBezTo>
                <a:close/>
                <a:moveTo>
                  <a:pt x="233" y="90"/>
                </a:moveTo>
                <a:cubicBezTo>
                  <a:pt x="237" y="90"/>
                  <a:pt x="241" y="87"/>
                  <a:pt x="241" y="82"/>
                </a:cubicBezTo>
                <a:cubicBezTo>
                  <a:pt x="241" y="19"/>
                  <a:pt x="241" y="19"/>
                  <a:pt x="241" y="19"/>
                </a:cubicBezTo>
                <a:cubicBezTo>
                  <a:pt x="241" y="8"/>
                  <a:pt x="232" y="0"/>
                  <a:pt x="22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75"/>
                  <a:pt x="8" y="383"/>
                  <a:pt x="19" y="383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232" y="383"/>
                  <a:pt x="241" y="375"/>
                  <a:pt x="241" y="364"/>
                </a:cubicBezTo>
                <a:cubicBezTo>
                  <a:pt x="241" y="114"/>
                  <a:pt x="241" y="114"/>
                  <a:pt x="241" y="114"/>
                </a:cubicBezTo>
                <a:cubicBezTo>
                  <a:pt x="241" y="110"/>
                  <a:pt x="237" y="106"/>
                  <a:pt x="233" y="106"/>
                </a:cubicBezTo>
                <a:cubicBezTo>
                  <a:pt x="228" y="106"/>
                  <a:pt x="225" y="110"/>
                  <a:pt x="225" y="114"/>
                </a:cubicBezTo>
                <a:cubicBezTo>
                  <a:pt x="225" y="295"/>
                  <a:pt x="225" y="295"/>
                  <a:pt x="225" y="295"/>
                </a:cubicBezTo>
                <a:cubicBezTo>
                  <a:pt x="16" y="295"/>
                  <a:pt x="16" y="295"/>
                  <a:pt x="16" y="295"/>
                </a:cubicBezTo>
                <a:cubicBezTo>
                  <a:pt x="16" y="69"/>
                  <a:pt x="16" y="69"/>
                  <a:pt x="16" y="69"/>
                </a:cubicBezTo>
                <a:cubicBezTo>
                  <a:pt x="225" y="69"/>
                  <a:pt x="225" y="69"/>
                  <a:pt x="225" y="69"/>
                </a:cubicBezTo>
                <a:cubicBezTo>
                  <a:pt x="225" y="82"/>
                  <a:pt x="225" y="82"/>
                  <a:pt x="225" y="82"/>
                </a:cubicBezTo>
                <a:cubicBezTo>
                  <a:pt x="225" y="87"/>
                  <a:pt x="228" y="90"/>
                  <a:pt x="233" y="90"/>
                </a:cubicBezTo>
                <a:close/>
                <a:moveTo>
                  <a:pt x="225" y="311"/>
                </a:moveTo>
                <a:cubicBezTo>
                  <a:pt x="225" y="364"/>
                  <a:pt x="225" y="364"/>
                  <a:pt x="225" y="364"/>
                </a:cubicBezTo>
                <a:cubicBezTo>
                  <a:pt x="225" y="366"/>
                  <a:pt x="223" y="367"/>
                  <a:pt x="221" y="367"/>
                </a:cubicBezTo>
                <a:cubicBezTo>
                  <a:pt x="19" y="367"/>
                  <a:pt x="19" y="367"/>
                  <a:pt x="19" y="367"/>
                </a:cubicBezTo>
                <a:cubicBezTo>
                  <a:pt x="17" y="367"/>
                  <a:pt x="16" y="366"/>
                  <a:pt x="16" y="364"/>
                </a:cubicBezTo>
                <a:cubicBezTo>
                  <a:pt x="16" y="311"/>
                  <a:pt x="16" y="311"/>
                  <a:pt x="16" y="311"/>
                </a:cubicBezTo>
                <a:lnTo>
                  <a:pt x="225" y="311"/>
                </a:lnTo>
                <a:close/>
                <a:moveTo>
                  <a:pt x="16" y="53"/>
                </a:moveTo>
                <a:cubicBezTo>
                  <a:pt x="16" y="19"/>
                  <a:pt x="16" y="19"/>
                  <a:pt x="16" y="19"/>
                </a:cubicBezTo>
                <a:cubicBezTo>
                  <a:pt x="16" y="17"/>
                  <a:pt x="17" y="16"/>
                  <a:pt x="19" y="16"/>
                </a:cubicBezTo>
                <a:cubicBezTo>
                  <a:pt x="221" y="16"/>
                  <a:pt x="221" y="16"/>
                  <a:pt x="221" y="16"/>
                </a:cubicBezTo>
                <a:cubicBezTo>
                  <a:pt x="223" y="16"/>
                  <a:pt x="225" y="17"/>
                  <a:pt x="225" y="19"/>
                </a:cubicBezTo>
                <a:cubicBezTo>
                  <a:pt x="225" y="53"/>
                  <a:pt x="225" y="53"/>
                  <a:pt x="225" y="53"/>
                </a:cubicBezTo>
                <a:lnTo>
                  <a:pt x="16" y="53"/>
                </a:lnTo>
                <a:close/>
                <a:moveTo>
                  <a:pt x="135" y="26"/>
                </a:moveTo>
                <a:cubicBezTo>
                  <a:pt x="99" y="26"/>
                  <a:pt x="99" y="26"/>
                  <a:pt x="99" y="26"/>
                </a:cubicBezTo>
                <a:cubicBezTo>
                  <a:pt x="95" y="26"/>
                  <a:pt x="91" y="30"/>
                  <a:pt x="91" y="34"/>
                </a:cubicBezTo>
                <a:cubicBezTo>
                  <a:pt x="91" y="38"/>
                  <a:pt x="95" y="42"/>
                  <a:pt x="99" y="42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39" y="42"/>
                  <a:pt x="143" y="38"/>
                  <a:pt x="143" y="34"/>
                </a:cubicBezTo>
                <a:cubicBezTo>
                  <a:pt x="143" y="30"/>
                  <a:pt x="139" y="26"/>
                  <a:pt x="135" y="26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7"/>
          <p:cNvSpPr txBox="1"/>
          <p:nvPr/>
        </p:nvSpPr>
        <p:spPr>
          <a:xfrm>
            <a:off x="8548675" y="4783951"/>
            <a:ext cx="691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F0"/>
                </a:solidFill>
              </a:rPr>
              <a:t>Client 2</a:t>
            </a:r>
            <a:endParaRPr lang="en-US" sz="1000" dirty="0">
              <a:solidFill>
                <a:srgbClr val="00B0F0"/>
              </a:solidFill>
            </a:endParaRPr>
          </a:p>
        </p:txBody>
      </p:sp>
      <p:cxnSp>
        <p:nvCxnSpPr>
          <p:cNvPr id="39" name="Straight Arrow Connector 12"/>
          <p:cNvCxnSpPr>
            <a:cxnSpLocks/>
          </p:cNvCxnSpPr>
          <p:nvPr/>
        </p:nvCxnSpPr>
        <p:spPr>
          <a:xfrm rot="10800000">
            <a:off x="8147831" y="4686790"/>
            <a:ext cx="438038" cy="469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0340" y="4438634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" name="Straight Arrow Connector 12"/>
          <p:cNvCxnSpPr>
            <a:cxnSpLocks/>
          </p:cNvCxnSpPr>
          <p:nvPr/>
        </p:nvCxnSpPr>
        <p:spPr>
          <a:xfrm>
            <a:off x="8183302" y="4807350"/>
            <a:ext cx="423135" cy="15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 descr="\\VBOXSVR\WindowsXP\IETF100\figures\loc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8011" y="4355754"/>
            <a:ext cx="127082" cy="165759"/>
          </a:xfrm>
          <a:prstGeom prst="rect">
            <a:avLst/>
          </a:prstGeom>
          <a:noFill/>
        </p:spPr>
      </p:pic>
      <p:pic>
        <p:nvPicPr>
          <p:cNvPr id="43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5232" y="4463261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7699" y="4914549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352" y="4923562"/>
            <a:ext cx="231212" cy="20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 descr="\\VBOXSVR\WindowsXP\IETF100\figures\loc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6023" y="4840682"/>
            <a:ext cx="127082" cy="165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8128000" cy="857250"/>
          </a:xfrm>
        </p:spPr>
        <p:txBody>
          <a:bodyPr/>
          <a:lstStyle/>
          <a:p>
            <a:r>
              <a:rPr lang="en-US" dirty="0" smtClean="0"/>
              <a:t>Related </a:t>
            </a:r>
            <a:r>
              <a:rPr lang="en-US" dirty="0" err="1" smtClean="0"/>
              <a:t>activites</a:t>
            </a:r>
            <a:r>
              <a:rPr lang="en-US" dirty="0" smtClean="0"/>
              <a:t> (2/2)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40000" y="1467474"/>
            <a:ext cx="8604000" cy="3314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700" b="1" dirty="0" smtClean="0"/>
              <a:t> Group OSCORE</a:t>
            </a:r>
            <a:endParaRPr lang="en-US" sz="15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1500" b="1" dirty="0" smtClean="0"/>
              <a:t> </a:t>
            </a:r>
            <a:r>
              <a:rPr lang="en-US" sz="1500" dirty="0" smtClean="0"/>
              <a:t>End-to-end security for </a:t>
            </a:r>
            <a:r>
              <a:rPr lang="en-US" sz="1500" dirty="0" err="1" smtClean="0"/>
              <a:t>CoAP</a:t>
            </a:r>
            <a:r>
              <a:rPr lang="en-US" sz="1500" dirty="0" smtClean="0"/>
              <a:t> group communication</a:t>
            </a:r>
            <a:endParaRPr lang="it-IT" sz="1500" dirty="0" smtClean="0"/>
          </a:p>
          <a:p>
            <a:pPr lvl="1">
              <a:buFont typeface="Arial" pitchFamily="34" charset="0"/>
              <a:buChar char="•"/>
            </a:pPr>
            <a:r>
              <a:rPr lang="it-IT" sz="1500" dirty="0" smtClean="0"/>
              <a:t> </a:t>
            </a:r>
            <a:r>
              <a:rPr lang="it-IT" sz="1500" dirty="0" err="1" smtClean="0"/>
              <a:t>Adapted</a:t>
            </a:r>
            <a:r>
              <a:rPr lang="it-IT" sz="1500" dirty="0" smtClean="0"/>
              <a:t> </a:t>
            </a:r>
            <a:r>
              <a:rPr lang="it-IT" sz="1500" dirty="0" err="1" smtClean="0"/>
              <a:t>structures</a:t>
            </a:r>
            <a:r>
              <a:rPr lang="it-IT" sz="1500" dirty="0" smtClean="0"/>
              <a:t>, </a:t>
            </a:r>
            <a:r>
              <a:rPr lang="it-IT" sz="1500" dirty="0" err="1" smtClean="0"/>
              <a:t>constructs</a:t>
            </a:r>
            <a:r>
              <a:rPr lang="it-IT" sz="1500" dirty="0" smtClean="0"/>
              <a:t> and </a:t>
            </a:r>
            <a:r>
              <a:rPr lang="it-IT" sz="1500" dirty="0" err="1" smtClean="0"/>
              <a:t>mechanisms</a:t>
            </a:r>
            <a:r>
              <a:rPr lang="it-IT" sz="1500" dirty="0" smtClean="0"/>
              <a:t> </a:t>
            </a:r>
            <a:r>
              <a:rPr lang="it-IT" sz="1500" dirty="0" err="1" smtClean="0"/>
              <a:t>from</a:t>
            </a:r>
            <a:r>
              <a:rPr lang="it-IT" sz="1500" dirty="0" smtClean="0"/>
              <a:t> OSCORE</a:t>
            </a:r>
          </a:p>
          <a:p>
            <a:pPr lvl="1">
              <a:buFont typeface="Arial" pitchFamily="34" charset="0"/>
              <a:buChar char="•"/>
            </a:pPr>
            <a:r>
              <a:rPr lang="it-IT" sz="1500" dirty="0" smtClean="0"/>
              <a:t> The </a:t>
            </a:r>
            <a:r>
              <a:rPr lang="it-IT" sz="1500" dirty="0" err="1" smtClean="0"/>
              <a:t>same</a:t>
            </a:r>
            <a:r>
              <a:rPr lang="it-IT" sz="1500" dirty="0" smtClean="0"/>
              <a:t> security </a:t>
            </a:r>
            <a:r>
              <a:rPr lang="it-IT" sz="1500" dirty="0" err="1" smtClean="0"/>
              <a:t>requirements</a:t>
            </a:r>
            <a:r>
              <a:rPr lang="it-IT" sz="1500" dirty="0" smtClean="0"/>
              <a:t> </a:t>
            </a:r>
            <a:r>
              <a:rPr lang="it-IT" sz="1500" dirty="0" err="1" smtClean="0"/>
              <a:t>of</a:t>
            </a:r>
            <a:r>
              <a:rPr lang="it-IT" sz="1500" dirty="0" smtClean="0"/>
              <a:t> OSCORE are </a:t>
            </a:r>
            <a:r>
              <a:rPr lang="it-IT" sz="1500" dirty="0" err="1" smtClean="0"/>
              <a:t>fulfilled</a:t>
            </a:r>
            <a:endParaRPr lang="it-IT" sz="1400" dirty="0" smtClean="0"/>
          </a:p>
          <a:p>
            <a:pPr lvl="2">
              <a:buFont typeface="Arial" pitchFamily="34" charset="0"/>
              <a:buChar char="•"/>
            </a:pPr>
            <a:r>
              <a:rPr lang="it-IT" sz="1400" dirty="0" smtClean="0"/>
              <a:t> Source </a:t>
            </a:r>
            <a:r>
              <a:rPr lang="it-IT" sz="1400" dirty="0" err="1" smtClean="0"/>
              <a:t>authentication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ensured</a:t>
            </a:r>
            <a:endParaRPr lang="it-IT" sz="1400" dirty="0" smtClean="0"/>
          </a:p>
          <a:p>
            <a:pPr lvl="2">
              <a:buFont typeface="Arial" pitchFamily="34" charset="0"/>
              <a:buChar char="•"/>
            </a:pPr>
            <a:r>
              <a:rPr lang="it-IT" sz="1400" dirty="0" smtClean="0"/>
              <a:t> </a:t>
            </a:r>
            <a:r>
              <a:rPr lang="it-IT" sz="1400" dirty="0" err="1" smtClean="0"/>
              <a:t>Secure</a:t>
            </a:r>
            <a:r>
              <a:rPr lang="it-IT" sz="1400" dirty="0" smtClean="0"/>
              <a:t> </a:t>
            </a:r>
            <a:r>
              <a:rPr lang="it-IT" sz="1400" dirty="0" err="1" smtClean="0"/>
              <a:t>binding</a:t>
            </a:r>
            <a:r>
              <a:rPr lang="it-IT" sz="1400" dirty="0" smtClean="0"/>
              <a:t> </a:t>
            </a:r>
            <a:r>
              <a:rPr lang="it-IT" sz="1400" dirty="0" err="1" smtClean="0"/>
              <a:t>between</a:t>
            </a:r>
            <a:r>
              <a:rPr lang="it-IT" sz="1400" dirty="0" smtClean="0"/>
              <a:t> </a:t>
            </a:r>
            <a:r>
              <a:rPr lang="it-IT" sz="1400" dirty="0" err="1" smtClean="0"/>
              <a:t>request</a:t>
            </a:r>
            <a:r>
              <a:rPr lang="it-IT" sz="1400" dirty="0" smtClean="0"/>
              <a:t> and </a:t>
            </a:r>
            <a:r>
              <a:rPr lang="it-IT" sz="1400" dirty="0" err="1" smtClean="0"/>
              <a:t>responses</a:t>
            </a:r>
            <a:r>
              <a:rPr lang="it-IT" sz="1400" dirty="0" smtClean="0"/>
              <a:t> </a:t>
            </a:r>
            <a:r>
              <a:rPr lang="it-IT" sz="1400" dirty="0" err="1" smtClean="0"/>
              <a:t>is</a:t>
            </a:r>
            <a:r>
              <a:rPr lang="it-IT" sz="1400" dirty="0" smtClean="0"/>
              <a:t> </a:t>
            </a:r>
            <a:r>
              <a:rPr lang="it-IT" sz="1400" dirty="0" err="1" smtClean="0"/>
              <a:t>ensured</a:t>
            </a:r>
            <a:endParaRPr lang="en-US" sz="1400" dirty="0" smtClean="0"/>
          </a:p>
          <a:p>
            <a:pPr lvl="1"/>
            <a:endParaRPr lang="it-IT" sz="1000" dirty="0" smtClean="0"/>
          </a:p>
          <a:p>
            <a:pPr lvl="1"/>
            <a:endParaRPr lang="it-IT" sz="1000" dirty="0" smtClean="0"/>
          </a:p>
          <a:p>
            <a:pPr lvl="1"/>
            <a:endParaRPr lang="it-IT" sz="1000" dirty="0" smtClean="0"/>
          </a:p>
          <a:p>
            <a:pPr lvl="1"/>
            <a:endParaRPr lang="it-IT" sz="1000" dirty="0" smtClean="0"/>
          </a:p>
          <a:p>
            <a:pPr>
              <a:buFont typeface="Arial" pitchFamily="34" charset="0"/>
              <a:buChar char="•"/>
            </a:pPr>
            <a:r>
              <a:rPr lang="en-US" sz="1700" b="1" dirty="0" smtClean="0"/>
              <a:t> Key provisioning for Group OSCORE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</a:t>
            </a:r>
            <a:r>
              <a:rPr lang="en-US" sz="1600" dirty="0" smtClean="0"/>
              <a:t>Coordinated by a Group Manager</a:t>
            </a:r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 </a:t>
            </a:r>
            <a:r>
              <a:rPr lang="it-IT" sz="1600" dirty="0" err="1" smtClean="0"/>
              <a:t>Contextual</a:t>
            </a:r>
            <a:r>
              <a:rPr lang="it-IT" sz="1600" dirty="0" smtClean="0"/>
              <a:t> </a:t>
            </a:r>
            <a:r>
              <a:rPr lang="it-IT" sz="1600" dirty="0" err="1" smtClean="0"/>
              <a:t>with</a:t>
            </a:r>
            <a:r>
              <a:rPr lang="it-IT" sz="1600" dirty="0" smtClean="0"/>
              <a:t> the </a:t>
            </a:r>
            <a:r>
              <a:rPr lang="it-IT" sz="1600" dirty="0" err="1" smtClean="0"/>
              <a:t>authorized</a:t>
            </a:r>
            <a:r>
              <a:rPr lang="it-IT" sz="1600" dirty="0" smtClean="0"/>
              <a:t> </a:t>
            </a:r>
            <a:r>
              <a:rPr lang="it-IT" sz="1600" dirty="0" err="1" smtClean="0"/>
              <a:t>joining</a:t>
            </a:r>
            <a:r>
              <a:rPr lang="it-IT" sz="1600" dirty="0" smtClean="0"/>
              <a:t> </a:t>
            </a:r>
            <a:r>
              <a:rPr lang="it-IT" sz="1600" dirty="0" err="1" smtClean="0"/>
              <a:t>of</a:t>
            </a:r>
            <a:r>
              <a:rPr lang="it-IT" sz="1600" dirty="0" smtClean="0"/>
              <a:t> a </a:t>
            </a:r>
            <a:r>
              <a:rPr lang="it-IT" sz="1600" dirty="0" err="1" smtClean="0"/>
              <a:t>group</a:t>
            </a:r>
            <a:endParaRPr lang="it-IT" sz="1600" dirty="0" smtClean="0"/>
          </a:p>
          <a:p>
            <a:pPr lvl="1">
              <a:buFont typeface="Arial" pitchFamily="34" charset="0"/>
              <a:buChar char="•"/>
            </a:pPr>
            <a:r>
              <a:rPr lang="it-IT" sz="1600" dirty="0" smtClean="0"/>
              <a:t> </a:t>
            </a:r>
            <a:r>
              <a:rPr lang="it-IT" sz="1600" dirty="0" err="1" smtClean="0"/>
              <a:t>Authorization</a:t>
            </a:r>
            <a:r>
              <a:rPr lang="it-IT" sz="1600" dirty="0" smtClean="0"/>
              <a:t> </a:t>
            </a:r>
            <a:r>
              <a:rPr lang="it-IT" sz="1600" dirty="0" err="1" smtClean="0"/>
              <a:t>to</a:t>
            </a:r>
            <a:r>
              <a:rPr lang="it-IT" sz="1600" dirty="0" smtClean="0"/>
              <a:t> join </a:t>
            </a:r>
            <a:r>
              <a:rPr lang="it-IT" sz="1600" dirty="0" err="1" smtClean="0"/>
              <a:t>enforced</a:t>
            </a:r>
            <a:r>
              <a:rPr lang="it-IT" sz="1600" dirty="0" smtClean="0"/>
              <a:t> </a:t>
            </a:r>
            <a:r>
              <a:rPr lang="it-IT" sz="1600" dirty="0" err="1" smtClean="0"/>
              <a:t>by</a:t>
            </a:r>
            <a:r>
              <a:rPr lang="it-IT" sz="1600" dirty="0" smtClean="0"/>
              <a:t> </a:t>
            </a:r>
            <a:r>
              <a:rPr lang="it-IT" sz="1600" dirty="0" err="1" smtClean="0"/>
              <a:t>using</a:t>
            </a:r>
            <a:r>
              <a:rPr lang="it-IT" sz="1600" dirty="0" smtClean="0"/>
              <a:t> the ACE </a:t>
            </a:r>
            <a:r>
              <a:rPr lang="it-IT" sz="1600" dirty="0" err="1" smtClean="0"/>
              <a:t>framework</a:t>
            </a:r>
            <a:endParaRPr lang="it-IT" sz="1700" dirty="0" smtClean="0"/>
          </a:p>
        </p:txBody>
      </p:sp>
      <p:sp>
        <p:nvSpPr>
          <p:cNvPr id="4" name="Ovale 3"/>
          <p:cNvSpPr/>
          <p:nvPr/>
        </p:nvSpPr>
        <p:spPr bwMode="auto">
          <a:xfrm>
            <a:off x="6950156" y="1280119"/>
            <a:ext cx="2055360" cy="1827717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it-IT" sz="2000">
              <a:latin typeface="Arial" charset="0"/>
            </a:endParaRPr>
          </a:p>
        </p:txBody>
      </p:sp>
      <p:pic>
        <p:nvPicPr>
          <p:cNvPr id="6" name="Picture 5" descr="\\VBOXSVR\WindowsXP\IETF100\figures\multicas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64027" y="1876571"/>
            <a:ext cx="472241" cy="701970"/>
          </a:xfrm>
          <a:prstGeom prst="rect">
            <a:avLst/>
          </a:prstGeom>
          <a:noFill/>
        </p:spPr>
      </p:pic>
      <p:pic>
        <p:nvPicPr>
          <p:cNvPr id="8" name="Picture 6" descr="\\VBOXSVR\WindowsXP\IETF100\figures\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8632" y="1280119"/>
            <a:ext cx="564704" cy="474524"/>
          </a:xfrm>
          <a:prstGeom prst="rect">
            <a:avLst/>
          </a:prstGeom>
          <a:noFill/>
        </p:spPr>
      </p:pic>
      <p:pic>
        <p:nvPicPr>
          <p:cNvPr id="9" name="Picture 4" descr="\\VBOXSVR\WindowsXP\IETF100\figures\listen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2182" y="1406744"/>
            <a:ext cx="297484" cy="462512"/>
          </a:xfrm>
          <a:prstGeom prst="rect">
            <a:avLst/>
          </a:prstGeom>
          <a:noFill/>
        </p:spPr>
      </p:pic>
      <p:pic>
        <p:nvPicPr>
          <p:cNvPr id="10" name="Picture 4" descr="\\VBOXSVR\WindowsXP\IETF100\figures\listen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31684" y="1890814"/>
            <a:ext cx="297484" cy="462512"/>
          </a:xfrm>
          <a:prstGeom prst="rect">
            <a:avLst/>
          </a:prstGeom>
          <a:noFill/>
        </p:spPr>
      </p:pic>
      <p:pic>
        <p:nvPicPr>
          <p:cNvPr id="11" name="Picture 4" descr="\\VBOXSVR\WindowsXP\IETF100\figures\listen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9324" y="2488752"/>
            <a:ext cx="297484" cy="462512"/>
          </a:xfrm>
          <a:prstGeom prst="rect">
            <a:avLst/>
          </a:prstGeom>
          <a:noFill/>
        </p:spPr>
      </p:pic>
      <p:sp>
        <p:nvSpPr>
          <p:cNvPr id="13" name="Oval 48"/>
          <p:cNvSpPr>
            <a:spLocks noChangeAspect="1"/>
          </p:cNvSpPr>
          <p:nvPr/>
        </p:nvSpPr>
        <p:spPr bwMode="auto">
          <a:xfrm>
            <a:off x="7829958" y="2220411"/>
            <a:ext cx="105487" cy="94452"/>
          </a:xfrm>
          <a:prstGeom prst="ellipse">
            <a:avLst/>
          </a:prstGeom>
          <a:solidFill>
            <a:srgbClr val="9FB7D3"/>
          </a:solidFill>
          <a:ln w="12700" cap="flat" cmpd="sng" algn="ctr">
            <a:solidFill>
              <a:srgbClr val="9FB7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latin typeface="Arial" charset="0"/>
            </a:endParaRPr>
          </a:p>
        </p:txBody>
      </p:sp>
      <p:cxnSp>
        <p:nvCxnSpPr>
          <p:cNvPr id="14" name="Straight Connector 46"/>
          <p:cNvCxnSpPr>
            <a:endCxn id="13" idx="2"/>
          </p:cNvCxnSpPr>
          <p:nvPr/>
        </p:nvCxnSpPr>
        <p:spPr bwMode="auto">
          <a:xfrm>
            <a:off x="7479608" y="2263659"/>
            <a:ext cx="350350" cy="39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FB7D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42"/>
          <p:cNvCxnSpPr>
            <a:cxnSpLocks/>
          </p:cNvCxnSpPr>
          <p:nvPr/>
        </p:nvCxnSpPr>
        <p:spPr bwMode="auto">
          <a:xfrm rot="16200000" flipH="1">
            <a:off x="7842988" y="2316867"/>
            <a:ext cx="361050" cy="2681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FB7D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42"/>
          <p:cNvCxnSpPr>
            <a:cxnSpLocks/>
          </p:cNvCxnSpPr>
          <p:nvPr/>
        </p:nvCxnSpPr>
        <p:spPr bwMode="auto">
          <a:xfrm flipV="1">
            <a:off x="7861708" y="2256343"/>
            <a:ext cx="769976" cy="73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FB7D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42"/>
          <p:cNvCxnSpPr>
            <a:cxnSpLocks/>
          </p:cNvCxnSpPr>
          <p:nvPr/>
        </p:nvCxnSpPr>
        <p:spPr bwMode="auto">
          <a:xfrm rot="5400000" flipH="1" flipV="1">
            <a:off x="7831977" y="1931702"/>
            <a:ext cx="380738" cy="2704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FB7D3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Picture 3" descr="\\VBOXSVR\WindowsXP\IETF100\figures\loc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4645" y="2361980"/>
            <a:ext cx="121158" cy="157734"/>
          </a:xfrm>
          <a:prstGeom prst="rect">
            <a:avLst/>
          </a:prstGeom>
          <a:noFill/>
        </p:spPr>
      </p:pic>
      <p:pic>
        <p:nvPicPr>
          <p:cNvPr id="20" name="Picture 3" descr="\\VBOXSVR\WindowsXP\IETF100\figures\loc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9324" y="2235996"/>
            <a:ext cx="121158" cy="157734"/>
          </a:xfrm>
          <a:prstGeom prst="rect">
            <a:avLst/>
          </a:prstGeom>
          <a:noFill/>
        </p:spPr>
      </p:pic>
      <p:pic>
        <p:nvPicPr>
          <p:cNvPr id="21" name="Picture 3" descr="\\VBOXSVR\WindowsXP\IETF100\figures\loc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1974" y="2034210"/>
            <a:ext cx="121158" cy="157734"/>
          </a:xfrm>
          <a:prstGeom prst="rect">
            <a:avLst/>
          </a:prstGeom>
          <a:noFill/>
        </p:spPr>
      </p:pic>
      <p:pic>
        <p:nvPicPr>
          <p:cNvPr id="22" name="Picture 3" descr="\\VBOXSVR\WindowsXP\IETF100\figures\lock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8508" y="2237997"/>
            <a:ext cx="150828" cy="196733"/>
          </a:xfrm>
          <a:prstGeom prst="rect">
            <a:avLst/>
          </a:prstGeom>
          <a:noFill/>
        </p:spPr>
      </p:pic>
      <p:pic>
        <p:nvPicPr>
          <p:cNvPr id="70" name="Picture 6" descr="\\VBOXSVR\WindowsXP\IETF100\figures\ha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641" y="3522255"/>
            <a:ext cx="1143745" cy="961785"/>
          </a:xfrm>
          <a:prstGeom prst="rect">
            <a:avLst/>
          </a:prstGeom>
          <a:noFill/>
        </p:spPr>
      </p:pic>
      <p:pic>
        <p:nvPicPr>
          <p:cNvPr id="71" name="Picture 9" descr="C:\Documents and Settings\marco\Documenti\Dropbox\Documents\Work\Tesi\presentation\keyhand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41653" y="3302758"/>
            <a:ext cx="799598" cy="120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smtClean="0"/>
              <a:t>Just a quick look at 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393723"/>
            <a:ext cx="8128001" cy="3749777"/>
          </a:xfrm>
        </p:spPr>
        <p:txBody>
          <a:bodyPr>
            <a:normAutofit/>
          </a:bodyPr>
          <a:lstStyle/>
          <a:p>
            <a:endParaRPr lang="en-US" sz="2400" b="1" dirty="0" smtClean="0">
              <a:cs typeface="Arial" pitchFamily="34" charset="0"/>
            </a:endParaRPr>
          </a:p>
          <a:p>
            <a:r>
              <a:rPr lang="en-US" sz="2400" b="1" dirty="0" err="1" smtClean="0">
                <a:cs typeface="Arial" pitchFamily="34" charset="0"/>
              </a:rPr>
              <a:t>CoAP</a:t>
            </a:r>
            <a:endParaRPr lang="en-US" sz="24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cs typeface="Arial" pitchFamily="34" charset="0"/>
              </a:rPr>
              <a:t>OSCORE</a:t>
            </a:r>
            <a:endParaRPr lang="en-US" sz="2400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 smtClean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smtClean="0">
                <a:cs typeface="Arial" pitchFamily="34" charset="0"/>
              </a:rPr>
              <a:t>Related activities</a:t>
            </a:r>
            <a:endParaRPr lang="en-US" sz="24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 standardization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5200" y="1602000"/>
            <a:ext cx="5118100" cy="3524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 smtClean="0"/>
              <a:t>Open standards through an open process</a:t>
            </a:r>
            <a:endParaRPr lang="en-US" sz="1500" i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100" dirty="0" smtClean="0"/>
          </a:p>
          <a:p>
            <a:pPr marL="1800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 smtClean="0">
                <a:solidFill>
                  <a:srgbClr val="002D3C"/>
                </a:solidFill>
                <a:latin typeface="Courier New"/>
                <a:ea typeface="Courier New"/>
                <a:cs typeface="Courier New"/>
                <a:sym typeface="Courier New"/>
              </a:rPr>
              <a:t>The mission of the IETF is to make the Internet work better by producing high quality, relevant technical documents that influence the way people design, use, and manage the Internet. [</a:t>
            </a:r>
            <a:r>
              <a:rPr lang="en-US" sz="1600" b="1" u="sng" dirty="0" smtClean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2"/>
              </a:rPr>
              <a:t>RFC 3935</a:t>
            </a:r>
            <a:r>
              <a:rPr lang="en-US" sz="1600" b="1" dirty="0" smtClean="0">
                <a:solidFill>
                  <a:srgbClr val="002D3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15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1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 smtClean="0"/>
              <a:t>Several </a:t>
            </a:r>
            <a:r>
              <a:rPr lang="en-US" sz="1700" b="1" dirty="0" err="1" smtClean="0"/>
              <a:t>IoT</a:t>
            </a:r>
            <a:r>
              <a:rPr lang="en-US" sz="1700" b="1" dirty="0" smtClean="0"/>
              <a:t>-related Working Groups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t-IT" sz="1700" b="1" dirty="0" err="1" smtClean="0"/>
              <a:t>CoRE</a:t>
            </a:r>
            <a:r>
              <a:rPr lang="it-IT" sz="1700" b="1" dirty="0" smtClean="0"/>
              <a:t>, ACE, LAKE, …</a:t>
            </a:r>
            <a:endParaRPr lang="en-US" sz="1700" b="1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700" b="1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 smtClean="0"/>
              <a:t>Join and participate!</a:t>
            </a:r>
            <a:endParaRPr lang="en-US" sz="1700" dirty="0" smtClean="0"/>
          </a:p>
          <a:p>
            <a:endParaRPr lang="en-US" dirty="0"/>
          </a:p>
        </p:txBody>
      </p:sp>
      <p:pic>
        <p:nvPicPr>
          <p:cNvPr id="16" name="Google Shape;113;p20" descr="IETF-logo.gif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78" y="1662159"/>
            <a:ext cx="1847365" cy="1111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8;p31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0823" y="3299719"/>
            <a:ext cx="2468888" cy="1508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 txBox="1">
            <a:spLocks/>
          </p:cNvSpPr>
          <p:nvPr/>
        </p:nvSpPr>
        <p:spPr>
          <a:xfrm>
            <a:off x="0" y="1591766"/>
            <a:ext cx="9144000" cy="3543300"/>
          </a:xfrm>
          <a:prstGeom prst="rect">
            <a:avLst/>
          </a:prstGeom>
          <a:noFill/>
        </p:spPr>
        <p:txBody>
          <a:bodyPr vert="horz" lIns="0" tIns="0" rIns="0" bIns="254000" numCol="1" spcCol="762000" rtlCol="0" anchor="ctr" anchorCtr="0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/>
              <a:buNone/>
              <a:defRPr sz="1400" b="1" kern="1200">
                <a:solidFill>
                  <a:schemeClr val="tx1"/>
                </a:solidFill>
                <a:latin typeface="Roboto Mono"/>
                <a:ea typeface="+mn-ea"/>
                <a:cs typeface="Roboto Mono"/>
              </a:defRPr>
            </a:lvl1pPr>
            <a:lvl2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 typeface="Arial"/>
              <a:buNone/>
              <a:defRPr sz="1100" kern="1200">
                <a:solidFill>
                  <a:schemeClr val="tx1"/>
                </a:solidFill>
                <a:latin typeface="Roboto Mono"/>
                <a:ea typeface="+mn-ea"/>
                <a:cs typeface="Roboto Mono"/>
              </a:defRPr>
            </a:lvl2pPr>
            <a:lvl3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Roboto Mono"/>
                <a:ea typeface="+mn-ea"/>
                <a:cs typeface="Roboto Mono"/>
              </a:defRPr>
            </a:lvl3pPr>
            <a:lvl4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Roboto Mono"/>
                <a:ea typeface="+mn-ea"/>
                <a:cs typeface="Roboto Mono"/>
              </a:defRPr>
            </a:lvl4pPr>
            <a:lvl5pPr marL="0" indent="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 typeface="Arial"/>
              <a:buNone/>
              <a:defRPr sz="600" kern="1200">
                <a:solidFill>
                  <a:schemeClr val="tx1"/>
                </a:solidFill>
                <a:latin typeface="Roboto Mono"/>
                <a:ea typeface="+mn-ea"/>
                <a:cs typeface="Roboto Mo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 smtClean="0"/>
              <a:t>Thanks!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r>
              <a:rPr lang="en-US" sz="3000" i="1" dirty="0" smtClean="0"/>
              <a:t>marco.tiloca@ri.se</a:t>
            </a:r>
          </a:p>
        </p:txBody>
      </p:sp>
      <p:pic>
        <p:nvPicPr>
          <p:cNvPr id="3" name="Picture 2" descr="\\VBOXSVR\vbox-share\OSCORE Region Jonkpoing\ri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1329" y="4067252"/>
            <a:ext cx="787625" cy="1010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8">
            <a:extLst>
              <a:ext uri="{FF2B5EF4-FFF2-40B4-BE49-F238E27FC236}">
                <a16:creationId xmlns:a16="http://schemas.microsoft.com/office/drawing/2014/main" xmlns="" id="{3A38381F-FE35-A84F-9B89-47D9A6EBF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53" r="34680"/>
          <a:stretch/>
        </p:blipFill>
        <p:spPr>
          <a:xfrm>
            <a:off x="0" y="2085878"/>
            <a:ext cx="5972848" cy="305762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CoAP</a:t>
            </a: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 smtClean="0"/>
          </a:p>
          <a:p>
            <a:pPr lvl="1"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9967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363980"/>
            <a:ext cx="7890933" cy="37795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cs typeface="Arial" pitchFamily="34" charset="0"/>
              </a:rPr>
              <a:t>Constrained Application Protocol – RFC 7252</a:t>
            </a:r>
            <a:endParaRPr lang="en-US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Web-transfer protocol, at the application layer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Think of it as a “lightweight alternative to HTTP” for the Internet of Things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 smtClean="0">
                <a:cs typeface="Arial" pitchFamily="34" charset="0"/>
              </a:rPr>
              <a:t>Supported transports</a:t>
            </a:r>
            <a:endParaRPr lang="en-US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Most used is UDP over IP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TCP or </a:t>
            </a:r>
            <a:r>
              <a:rPr lang="en-US" sz="1600" dirty="0" err="1" smtClean="0">
                <a:cs typeface="Arial" pitchFamily="34" charset="0"/>
              </a:rPr>
              <a:t>WebSockets</a:t>
            </a:r>
            <a:r>
              <a:rPr lang="en-US" sz="1600" dirty="0" smtClean="0">
                <a:cs typeface="Arial" pitchFamily="34" charset="0"/>
              </a:rPr>
              <a:t> (RFC8323)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SMS, </a:t>
            </a:r>
            <a:r>
              <a:rPr lang="en-US" sz="1600" dirty="0" err="1" smtClean="0">
                <a:cs typeface="Arial" pitchFamily="34" charset="0"/>
              </a:rPr>
              <a:t>CIoT</a:t>
            </a:r>
            <a:r>
              <a:rPr lang="en-US" sz="1600" dirty="0" smtClean="0">
                <a:cs typeface="Arial" pitchFamily="34" charset="0"/>
              </a:rPr>
              <a:t>, Bluetooth, </a:t>
            </a:r>
            <a:r>
              <a:rPr lang="en-US" sz="1600" dirty="0" err="1" smtClean="0">
                <a:cs typeface="Arial" pitchFamily="34" charset="0"/>
              </a:rPr>
              <a:t>LoRaWAN</a:t>
            </a:r>
            <a:r>
              <a:rPr lang="en-US" sz="1600" dirty="0" smtClean="0">
                <a:cs typeface="Arial" pitchFamily="34" charset="0"/>
              </a:rPr>
              <a:t>, IEEE 802.15.4, …</a:t>
            </a:r>
            <a:endParaRPr lang="en-US" sz="19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 err="1" smtClean="0">
                <a:cs typeface="Arial" pitchFamily="34" charset="0"/>
              </a:rPr>
              <a:t>RESTful</a:t>
            </a:r>
            <a:r>
              <a:rPr lang="en-US" b="1" dirty="0" smtClean="0">
                <a:cs typeface="Arial" pitchFamily="34" charset="0"/>
              </a:rPr>
              <a:t> protocol</a:t>
            </a:r>
            <a:endParaRPr lang="en-US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What matters is the resource status on the server and its transfer</a:t>
            </a:r>
            <a:endParaRPr lang="en-US" sz="1500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Supported methods: GET, POST, PUT, DELETE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More recent ones: FETCH and PATCH (RFC 8132)</a:t>
            </a:r>
            <a:endParaRPr lang="en-US" sz="15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363980"/>
            <a:ext cx="7890933" cy="3779520"/>
          </a:xfrm>
        </p:spPr>
        <p:txBody>
          <a:bodyPr>
            <a:normAutofit/>
          </a:bodyPr>
          <a:lstStyle/>
          <a:p>
            <a:r>
              <a:rPr lang="en-US" b="1" dirty="0" smtClean="0">
                <a:cs typeface="Arial" pitchFamily="34" charset="0"/>
              </a:rPr>
              <a:t>Message exchange based on the Client-Server model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Request-Response exchanges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Some more message types for possible reliability</a:t>
            </a: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it-IT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it-IT" sz="1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 smtClean="0">
                <a:cs typeface="Arial" pitchFamily="34" charset="0"/>
              </a:rPr>
              <a:t>Token (variable length): set by the client sending a request</a:t>
            </a:r>
            <a:endParaRPr lang="en-US" sz="1500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A </a:t>
            </a:r>
            <a:r>
              <a:rPr lang="en-US" sz="1600" u="sng" dirty="0" smtClean="0">
                <a:cs typeface="Arial" pitchFamily="34" charset="0"/>
              </a:rPr>
              <a:t>Response</a:t>
            </a:r>
            <a:r>
              <a:rPr lang="en-US" sz="1600" dirty="0" smtClean="0">
                <a:cs typeface="Arial" pitchFamily="34" charset="0"/>
              </a:rPr>
              <a:t> has the same Token value of the </a:t>
            </a:r>
            <a:r>
              <a:rPr lang="en-US" sz="1600" u="sng" dirty="0" smtClean="0">
                <a:cs typeface="Arial" pitchFamily="34" charset="0"/>
              </a:rPr>
              <a:t>Request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t-IT" sz="1600" u="sng" dirty="0" smtClean="0">
                <a:cs typeface="Arial" pitchFamily="34" charset="0"/>
              </a:rPr>
              <a:t>I.e., a </a:t>
            </a:r>
            <a:r>
              <a:rPr lang="it-IT" sz="1600" u="sng" dirty="0" err="1" smtClean="0">
                <a:cs typeface="Arial" pitchFamily="34" charset="0"/>
              </a:rPr>
              <a:t>response</a:t>
            </a:r>
            <a:r>
              <a:rPr lang="it-IT" sz="1600" u="sng" dirty="0" smtClean="0">
                <a:cs typeface="Arial" pitchFamily="34" charset="0"/>
              </a:rPr>
              <a:t> </a:t>
            </a:r>
            <a:r>
              <a:rPr lang="it-IT" sz="1600" u="sng" dirty="0" err="1" smtClean="0">
                <a:cs typeface="Arial" pitchFamily="34" charset="0"/>
              </a:rPr>
              <a:t>matches</a:t>
            </a:r>
            <a:r>
              <a:rPr lang="it-IT" sz="1600" u="sng" dirty="0" smtClean="0">
                <a:cs typeface="Arial" pitchFamily="34" charset="0"/>
              </a:rPr>
              <a:t> a </a:t>
            </a:r>
            <a:r>
              <a:rPr lang="it-IT" sz="1600" u="sng" dirty="0" err="1" smtClean="0">
                <a:cs typeface="Arial" pitchFamily="34" charset="0"/>
              </a:rPr>
              <a:t>request</a:t>
            </a:r>
            <a:r>
              <a:rPr lang="it-IT" sz="1600" u="sng" dirty="0" smtClean="0">
                <a:cs typeface="Arial" pitchFamily="34" charset="0"/>
              </a:rPr>
              <a:t> </a:t>
            </a:r>
            <a:r>
              <a:rPr lang="it-IT" sz="1600" u="sng" dirty="0" err="1" smtClean="0">
                <a:cs typeface="Arial" pitchFamily="34" charset="0"/>
              </a:rPr>
              <a:t>by</a:t>
            </a:r>
            <a:r>
              <a:rPr lang="it-IT" sz="1600" u="sng" dirty="0" smtClean="0">
                <a:cs typeface="Arial" pitchFamily="34" charset="0"/>
              </a:rPr>
              <a:t> </a:t>
            </a:r>
            <a:r>
              <a:rPr lang="it-IT" sz="1600" u="sng" dirty="0" err="1" smtClean="0">
                <a:cs typeface="Arial" pitchFamily="34" charset="0"/>
              </a:rPr>
              <a:t>Token</a:t>
            </a:r>
            <a:endParaRPr lang="en-US" sz="19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500" dirty="0" smtClean="0"/>
          </a:p>
          <a:p>
            <a:endParaRPr lang="en-US" dirty="0"/>
          </a:p>
        </p:txBody>
      </p:sp>
      <p:sp>
        <p:nvSpPr>
          <p:cNvPr id="8" name="Freeform 6"/>
          <p:cNvSpPr>
            <a:spLocks noChangeAspect="1" noEditPoints="1"/>
          </p:cNvSpPr>
          <p:nvPr/>
        </p:nvSpPr>
        <p:spPr bwMode="auto">
          <a:xfrm>
            <a:off x="8687481" y="2087260"/>
            <a:ext cx="310103" cy="493220"/>
          </a:xfrm>
          <a:custGeom>
            <a:avLst/>
            <a:gdLst>
              <a:gd name="T0" fmla="*/ 2147483647 w 241"/>
              <a:gd name="T1" fmla="*/ 2147483647 h 383"/>
              <a:gd name="T2" fmla="*/ 2147483647 w 241"/>
              <a:gd name="T3" fmla="*/ 2147483647 h 383"/>
              <a:gd name="T4" fmla="*/ 2147483647 w 241"/>
              <a:gd name="T5" fmla="*/ 2147483647 h 383"/>
              <a:gd name="T6" fmla="*/ 2147483647 w 241"/>
              <a:gd name="T7" fmla="*/ 2147483647 h 383"/>
              <a:gd name="T8" fmla="*/ 2147483647 w 241"/>
              <a:gd name="T9" fmla="*/ 2147483647 h 383"/>
              <a:gd name="T10" fmla="*/ 2147483647 w 241"/>
              <a:gd name="T11" fmla="*/ 2147483647 h 383"/>
              <a:gd name="T12" fmla="*/ 2147483647 w 241"/>
              <a:gd name="T13" fmla="*/ 2147483647 h 383"/>
              <a:gd name="T14" fmla="*/ 2147483647 w 241"/>
              <a:gd name="T15" fmla="*/ 2147483647 h 383"/>
              <a:gd name="T16" fmla="*/ 2147483647 w 241"/>
              <a:gd name="T17" fmla="*/ 0 h 383"/>
              <a:gd name="T18" fmla="*/ 2147483647 w 241"/>
              <a:gd name="T19" fmla="*/ 0 h 383"/>
              <a:gd name="T20" fmla="*/ 0 w 241"/>
              <a:gd name="T21" fmla="*/ 2147483647 h 383"/>
              <a:gd name="T22" fmla="*/ 0 w 241"/>
              <a:gd name="T23" fmla="*/ 2147483647 h 383"/>
              <a:gd name="T24" fmla="*/ 2147483647 w 241"/>
              <a:gd name="T25" fmla="*/ 2147483647 h 383"/>
              <a:gd name="T26" fmla="*/ 2147483647 w 241"/>
              <a:gd name="T27" fmla="*/ 2147483647 h 383"/>
              <a:gd name="T28" fmla="*/ 2147483647 w 241"/>
              <a:gd name="T29" fmla="*/ 2147483647 h 383"/>
              <a:gd name="T30" fmla="*/ 2147483647 w 241"/>
              <a:gd name="T31" fmla="*/ 2147483647 h 383"/>
              <a:gd name="T32" fmla="*/ 2147483647 w 241"/>
              <a:gd name="T33" fmla="*/ 2147483647 h 383"/>
              <a:gd name="T34" fmla="*/ 2147483647 w 241"/>
              <a:gd name="T35" fmla="*/ 2147483647 h 383"/>
              <a:gd name="T36" fmla="*/ 2147483647 w 241"/>
              <a:gd name="T37" fmla="*/ 2147483647 h 383"/>
              <a:gd name="T38" fmla="*/ 2147483647 w 241"/>
              <a:gd name="T39" fmla="*/ 2147483647 h 383"/>
              <a:gd name="T40" fmla="*/ 2147483647 w 241"/>
              <a:gd name="T41" fmla="*/ 2147483647 h 383"/>
              <a:gd name="T42" fmla="*/ 2147483647 w 241"/>
              <a:gd name="T43" fmla="*/ 2147483647 h 383"/>
              <a:gd name="T44" fmla="*/ 2147483647 w 241"/>
              <a:gd name="T45" fmla="*/ 2147483647 h 383"/>
              <a:gd name="T46" fmla="*/ 2147483647 w 241"/>
              <a:gd name="T47" fmla="*/ 2147483647 h 383"/>
              <a:gd name="T48" fmla="*/ 2147483647 w 241"/>
              <a:gd name="T49" fmla="*/ 2147483647 h 383"/>
              <a:gd name="T50" fmla="*/ 2147483647 w 241"/>
              <a:gd name="T51" fmla="*/ 2147483647 h 383"/>
              <a:gd name="T52" fmla="*/ 2147483647 w 241"/>
              <a:gd name="T53" fmla="*/ 2147483647 h 383"/>
              <a:gd name="T54" fmla="*/ 2147483647 w 241"/>
              <a:gd name="T55" fmla="*/ 2147483647 h 383"/>
              <a:gd name="T56" fmla="*/ 2147483647 w 241"/>
              <a:gd name="T57" fmla="*/ 2147483647 h 383"/>
              <a:gd name="T58" fmla="*/ 2147483647 w 241"/>
              <a:gd name="T59" fmla="*/ 2147483647 h 383"/>
              <a:gd name="T60" fmla="*/ 2147483647 w 241"/>
              <a:gd name="T61" fmla="*/ 2147483647 h 383"/>
              <a:gd name="T62" fmla="*/ 2147483647 w 241"/>
              <a:gd name="T63" fmla="*/ 2147483647 h 383"/>
              <a:gd name="T64" fmla="*/ 2147483647 w 241"/>
              <a:gd name="T65" fmla="*/ 2147483647 h 383"/>
              <a:gd name="T66" fmla="*/ 2147483647 w 241"/>
              <a:gd name="T67" fmla="*/ 2147483647 h 383"/>
              <a:gd name="T68" fmla="*/ 2147483647 w 241"/>
              <a:gd name="T69" fmla="*/ 2147483647 h 383"/>
              <a:gd name="T70" fmla="*/ 2147483647 w 241"/>
              <a:gd name="T71" fmla="*/ 2147483647 h 383"/>
              <a:gd name="T72" fmla="*/ 2147483647 w 241"/>
              <a:gd name="T73" fmla="*/ 2147483647 h 383"/>
              <a:gd name="T74" fmla="*/ 2147483647 w 241"/>
              <a:gd name="T75" fmla="*/ 2147483647 h 383"/>
              <a:gd name="T76" fmla="*/ 2147483647 w 241"/>
              <a:gd name="T77" fmla="*/ 2147483647 h 383"/>
              <a:gd name="T78" fmla="*/ 2147483647 w 241"/>
              <a:gd name="T79" fmla="*/ 2147483647 h 383"/>
              <a:gd name="T80" fmla="*/ 2147483647 w 241"/>
              <a:gd name="T81" fmla="*/ 2147483647 h 383"/>
              <a:gd name="T82" fmla="*/ 2147483647 w 241"/>
              <a:gd name="T83" fmla="*/ 2147483647 h 383"/>
              <a:gd name="T84" fmla="*/ 2147483647 w 241"/>
              <a:gd name="T85" fmla="*/ 2147483647 h 383"/>
              <a:gd name="T86" fmla="*/ 2147483647 w 241"/>
              <a:gd name="T87" fmla="*/ 2147483647 h 383"/>
              <a:gd name="T88" fmla="*/ 2147483647 w 241"/>
              <a:gd name="T89" fmla="*/ 2147483647 h 38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1" h="383">
                <a:moveTo>
                  <a:pt x="117" y="356"/>
                </a:moveTo>
                <a:cubicBezTo>
                  <a:pt x="127" y="356"/>
                  <a:pt x="135" y="348"/>
                  <a:pt x="135" y="338"/>
                </a:cubicBezTo>
                <a:cubicBezTo>
                  <a:pt x="135" y="329"/>
                  <a:pt x="127" y="321"/>
                  <a:pt x="117" y="321"/>
                </a:cubicBezTo>
                <a:cubicBezTo>
                  <a:pt x="107" y="321"/>
                  <a:pt x="99" y="329"/>
                  <a:pt x="99" y="338"/>
                </a:cubicBezTo>
                <a:cubicBezTo>
                  <a:pt x="99" y="348"/>
                  <a:pt x="107" y="356"/>
                  <a:pt x="117" y="356"/>
                </a:cubicBezTo>
                <a:close/>
                <a:moveTo>
                  <a:pt x="233" y="90"/>
                </a:moveTo>
                <a:cubicBezTo>
                  <a:pt x="237" y="90"/>
                  <a:pt x="241" y="87"/>
                  <a:pt x="241" y="82"/>
                </a:cubicBezTo>
                <a:cubicBezTo>
                  <a:pt x="241" y="19"/>
                  <a:pt x="241" y="19"/>
                  <a:pt x="241" y="19"/>
                </a:cubicBezTo>
                <a:cubicBezTo>
                  <a:pt x="241" y="8"/>
                  <a:pt x="232" y="0"/>
                  <a:pt x="22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75"/>
                  <a:pt x="8" y="383"/>
                  <a:pt x="19" y="383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232" y="383"/>
                  <a:pt x="241" y="375"/>
                  <a:pt x="241" y="364"/>
                </a:cubicBezTo>
                <a:cubicBezTo>
                  <a:pt x="241" y="114"/>
                  <a:pt x="241" y="114"/>
                  <a:pt x="241" y="114"/>
                </a:cubicBezTo>
                <a:cubicBezTo>
                  <a:pt x="241" y="110"/>
                  <a:pt x="237" y="106"/>
                  <a:pt x="233" y="106"/>
                </a:cubicBezTo>
                <a:cubicBezTo>
                  <a:pt x="228" y="106"/>
                  <a:pt x="225" y="110"/>
                  <a:pt x="225" y="114"/>
                </a:cubicBezTo>
                <a:cubicBezTo>
                  <a:pt x="225" y="295"/>
                  <a:pt x="225" y="295"/>
                  <a:pt x="225" y="295"/>
                </a:cubicBezTo>
                <a:cubicBezTo>
                  <a:pt x="16" y="295"/>
                  <a:pt x="16" y="295"/>
                  <a:pt x="16" y="295"/>
                </a:cubicBezTo>
                <a:cubicBezTo>
                  <a:pt x="16" y="69"/>
                  <a:pt x="16" y="69"/>
                  <a:pt x="16" y="69"/>
                </a:cubicBezTo>
                <a:cubicBezTo>
                  <a:pt x="225" y="69"/>
                  <a:pt x="225" y="69"/>
                  <a:pt x="225" y="69"/>
                </a:cubicBezTo>
                <a:cubicBezTo>
                  <a:pt x="225" y="82"/>
                  <a:pt x="225" y="82"/>
                  <a:pt x="225" y="82"/>
                </a:cubicBezTo>
                <a:cubicBezTo>
                  <a:pt x="225" y="87"/>
                  <a:pt x="228" y="90"/>
                  <a:pt x="233" y="90"/>
                </a:cubicBezTo>
                <a:close/>
                <a:moveTo>
                  <a:pt x="225" y="311"/>
                </a:moveTo>
                <a:cubicBezTo>
                  <a:pt x="225" y="364"/>
                  <a:pt x="225" y="364"/>
                  <a:pt x="225" y="364"/>
                </a:cubicBezTo>
                <a:cubicBezTo>
                  <a:pt x="225" y="366"/>
                  <a:pt x="223" y="367"/>
                  <a:pt x="221" y="367"/>
                </a:cubicBezTo>
                <a:cubicBezTo>
                  <a:pt x="19" y="367"/>
                  <a:pt x="19" y="367"/>
                  <a:pt x="19" y="367"/>
                </a:cubicBezTo>
                <a:cubicBezTo>
                  <a:pt x="17" y="367"/>
                  <a:pt x="16" y="366"/>
                  <a:pt x="16" y="364"/>
                </a:cubicBezTo>
                <a:cubicBezTo>
                  <a:pt x="16" y="311"/>
                  <a:pt x="16" y="311"/>
                  <a:pt x="16" y="311"/>
                </a:cubicBezTo>
                <a:lnTo>
                  <a:pt x="225" y="311"/>
                </a:lnTo>
                <a:close/>
                <a:moveTo>
                  <a:pt x="16" y="53"/>
                </a:moveTo>
                <a:cubicBezTo>
                  <a:pt x="16" y="19"/>
                  <a:pt x="16" y="19"/>
                  <a:pt x="16" y="19"/>
                </a:cubicBezTo>
                <a:cubicBezTo>
                  <a:pt x="16" y="17"/>
                  <a:pt x="17" y="16"/>
                  <a:pt x="19" y="16"/>
                </a:cubicBezTo>
                <a:cubicBezTo>
                  <a:pt x="221" y="16"/>
                  <a:pt x="221" y="16"/>
                  <a:pt x="221" y="16"/>
                </a:cubicBezTo>
                <a:cubicBezTo>
                  <a:pt x="223" y="16"/>
                  <a:pt x="225" y="17"/>
                  <a:pt x="225" y="19"/>
                </a:cubicBezTo>
                <a:cubicBezTo>
                  <a:pt x="225" y="53"/>
                  <a:pt x="225" y="53"/>
                  <a:pt x="225" y="53"/>
                </a:cubicBezTo>
                <a:lnTo>
                  <a:pt x="16" y="53"/>
                </a:lnTo>
                <a:close/>
                <a:moveTo>
                  <a:pt x="135" y="26"/>
                </a:moveTo>
                <a:cubicBezTo>
                  <a:pt x="99" y="26"/>
                  <a:pt x="99" y="26"/>
                  <a:pt x="99" y="26"/>
                </a:cubicBezTo>
                <a:cubicBezTo>
                  <a:pt x="95" y="26"/>
                  <a:pt x="91" y="30"/>
                  <a:pt x="91" y="34"/>
                </a:cubicBezTo>
                <a:cubicBezTo>
                  <a:pt x="91" y="38"/>
                  <a:pt x="95" y="42"/>
                  <a:pt x="99" y="42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39" y="42"/>
                  <a:pt x="143" y="38"/>
                  <a:pt x="143" y="34"/>
                </a:cubicBezTo>
                <a:cubicBezTo>
                  <a:pt x="143" y="30"/>
                  <a:pt x="139" y="26"/>
                  <a:pt x="135" y="26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7"/>
          <p:cNvSpPr txBox="1"/>
          <p:nvPr/>
        </p:nvSpPr>
        <p:spPr>
          <a:xfrm>
            <a:off x="8369556" y="2592138"/>
            <a:ext cx="983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</a:rPr>
              <a:t>Client</a:t>
            </a:r>
          </a:p>
        </p:txBody>
      </p:sp>
      <p:pic>
        <p:nvPicPr>
          <p:cNvPr id="11" name="Picture 2" descr="\\VBOXSVR\vbox-share\20180531 Tampere seminar\sources\raspberr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6590546" y="1994035"/>
            <a:ext cx="421394" cy="633245"/>
          </a:xfrm>
          <a:prstGeom prst="rect">
            <a:avLst/>
          </a:prstGeom>
          <a:noFill/>
        </p:spPr>
      </p:pic>
      <p:sp>
        <p:nvSpPr>
          <p:cNvPr id="12" name="TextBox 7"/>
          <p:cNvSpPr txBox="1"/>
          <p:nvPr/>
        </p:nvSpPr>
        <p:spPr>
          <a:xfrm>
            <a:off x="6412804" y="2593180"/>
            <a:ext cx="80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Server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rot="10800000">
            <a:off x="7203873" y="2221081"/>
            <a:ext cx="1413160" cy="6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5899" y="1809362"/>
            <a:ext cx="368056" cy="32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2899" y="1809362"/>
            <a:ext cx="368056" cy="32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12"/>
          <p:cNvCxnSpPr>
            <a:cxnSpLocks/>
          </p:cNvCxnSpPr>
          <p:nvPr/>
        </p:nvCxnSpPr>
        <p:spPr>
          <a:xfrm>
            <a:off x="7237922" y="2428778"/>
            <a:ext cx="1379111" cy="15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199" y="2494856"/>
            <a:ext cx="368056" cy="32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2899" y="2494856"/>
            <a:ext cx="368056" cy="32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7"/>
          <p:cNvSpPr txBox="1"/>
          <p:nvPr/>
        </p:nvSpPr>
        <p:spPr>
          <a:xfrm>
            <a:off x="7508375" y="1957286"/>
            <a:ext cx="80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00B0F0"/>
                </a:solidFill>
              </a:rPr>
              <a:t>Request</a:t>
            </a:r>
            <a:endParaRPr lang="en-US" sz="1200" i="1" dirty="0">
              <a:solidFill>
                <a:srgbClr val="00B0F0"/>
              </a:solidFill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7422952" y="2456179"/>
            <a:ext cx="967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00B0F0"/>
                </a:solidFill>
              </a:rPr>
              <a:t>Response</a:t>
            </a:r>
            <a:endParaRPr lang="en-US" sz="12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err="1" smtClean="0"/>
              <a:t>CoAP</a:t>
            </a:r>
            <a:r>
              <a:rPr lang="en-US" dirty="0" smtClean="0"/>
              <a:t> message format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364400"/>
            <a:ext cx="7890933" cy="3524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700" b="1" dirty="0" err="1" smtClean="0">
                <a:cs typeface="Arial" pitchFamily="34" charset="0"/>
              </a:rPr>
              <a:t>Very</a:t>
            </a:r>
            <a:r>
              <a:rPr lang="it-IT" sz="1700" b="1" dirty="0" smtClean="0">
                <a:cs typeface="Arial" pitchFamily="34" charset="0"/>
              </a:rPr>
              <a:t> compact </a:t>
            </a:r>
            <a:r>
              <a:rPr lang="it-IT" sz="1700" b="1" dirty="0" err="1" smtClean="0">
                <a:cs typeface="Arial" pitchFamily="34" charset="0"/>
              </a:rPr>
              <a:t>size</a:t>
            </a:r>
            <a:endParaRPr lang="en-US" sz="1700" b="1" dirty="0" smtClean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it-IT" sz="1500" b="1" dirty="0" smtClean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1500" b="1" dirty="0" smtClean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 smtClean="0">
                <a:cs typeface="Arial" pitchFamily="34" charset="0"/>
              </a:rPr>
              <a:t>Options (variable length)</a:t>
            </a:r>
            <a:endParaRPr lang="en-US" sz="15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Signaling extra protocol/message features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Encoding: Number/Length/Data</a:t>
            </a:r>
            <a:endParaRPr lang="en-US" sz="15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it-IT" sz="15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5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 smtClean="0">
                <a:cs typeface="Arial" pitchFamily="34" charset="0"/>
              </a:rPr>
              <a:t>Payload (variable length)</a:t>
            </a:r>
            <a:endParaRPr lang="en-US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If present, it starts with a 0xFF byte as marker</a:t>
            </a:r>
            <a:endParaRPr lang="en-US" sz="1500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The payload ends when the datagram ends</a:t>
            </a:r>
            <a:endParaRPr lang="en-US" sz="1500" dirty="0" smtClean="0"/>
          </a:p>
          <a:p>
            <a:endParaRPr lang="en-US" dirty="0"/>
          </a:p>
        </p:txBody>
      </p:sp>
      <p:pic>
        <p:nvPicPr>
          <p:cNvPr id="7" name="Picture 2" descr="\\VBOXSVR\vbox-share\20200930_OCF_Groupcomm\coapMess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9762" y="1412718"/>
            <a:ext cx="3655221" cy="1477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smtClean="0"/>
              <a:t>Notable extensions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619250"/>
            <a:ext cx="7890933" cy="3524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1700" b="1" dirty="0" err="1" smtClean="0">
                <a:cs typeface="Arial" pitchFamily="34" charset="0"/>
              </a:rPr>
              <a:t>Observe</a:t>
            </a:r>
            <a:r>
              <a:rPr lang="it-IT" sz="1700" b="1" dirty="0" smtClean="0">
                <a:cs typeface="Arial" pitchFamily="34" charset="0"/>
              </a:rPr>
              <a:t> (RFC 7641)</a:t>
            </a:r>
            <a:endParaRPr lang="en-US" sz="1700" b="1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The client sends a Request and registers as an Observer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 smtClean="0">
                <a:cs typeface="Arial" pitchFamily="34" charset="0"/>
              </a:rPr>
              <a:t>The server sends a Response with the current resource representation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 smtClean="0">
                <a:cs typeface="Arial" pitchFamily="34" charset="0"/>
              </a:rPr>
              <a:t>When the resource content changes, the server sends a Notification response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t-IT" sz="1400" dirty="0" smtClean="0">
                <a:cs typeface="Arial" pitchFamily="34" charset="0"/>
              </a:rPr>
              <a:t>The client can </a:t>
            </a:r>
            <a:r>
              <a:rPr lang="it-IT" sz="1400" dirty="0" err="1" smtClean="0">
                <a:cs typeface="Arial" pitchFamily="34" charset="0"/>
              </a:rPr>
              <a:t>unregister</a:t>
            </a:r>
            <a:r>
              <a:rPr lang="it-IT" sz="1400" dirty="0" smtClean="0">
                <a:cs typeface="Arial" pitchFamily="34" charset="0"/>
              </a:rPr>
              <a:t> or just </a:t>
            </a:r>
            <a:r>
              <a:rPr lang="it-IT" sz="1400" dirty="0" err="1" smtClean="0">
                <a:cs typeface="Arial" pitchFamily="34" charset="0"/>
              </a:rPr>
              <a:t>silently</a:t>
            </a:r>
            <a:r>
              <a:rPr lang="it-IT" sz="1400" dirty="0" smtClean="0">
                <a:cs typeface="Arial" pitchFamily="34" charset="0"/>
              </a:rPr>
              <a:t> </a:t>
            </a:r>
            <a:r>
              <a:rPr lang="it-IT" sz="1400" dirty="0" err="1" smtClean="0">
                <a:cs typeface="Arial" pitchFamily="34" charset="0"/>
              </a:rPr>
              <a:t>forget</a:t>
            </a:r>
            <a:r>
              <a:rPr lang="it-IT" sz="1400" dirty="0" smtClean="0">
                <a:cs typeface="Arial" pitchFamily="34" charset="0"/>
              </a:rPr>
              <a:t> </a:t>
            </a:r>
            <a:r>
              <a:rPr lang="it-IT" sz="1400" dirty="0" err="1" smtClean="0">
                <a:cs typeface="Arial" pitchFamily="34" charset="0"/>
              </a:rPr>
              <a:t>about</a:t>
            </a:r>
            <a:r>
              <a:rPr lang="it-IT" sz="1400" dirty="0" smtClean="0">
                <a:cs typeface="Arial" pitchFamily="34" charset="0"/>
              </a:rPr>
              <a:t> </a:t>
            </a:r>
            <a:r>
              <a:rPr lang="it-IT" sz="1400" dirty="0" err="1" smtClean="0">
                <a:cs typeface="Arial" pitchFamily="34" charset="0"/>
              </a:rPr>
              <a:t>an</a:t>
            </a:r>
            <a:r>
              <a:rPr lang="it-IT" sz="1400" dirty="0" smtClean="0">
                <a:cs typeface="Arial" pitchFamily="34" charset="0"/>
              </a:rPr>
              <a:t> </a:t>
            </a:r>
            <a:r>
              <a:rPr lang="it-IT" sz="1400" dirty="0" err="1" smtClean="0">
                <a:cs typeface="Arial" pitchFamily="34" charset="0"/>
              </a:rPr>
              <a:t>observation</a:t>
            </a:r>
            <a:endParaRPr lang="en-US" sz="13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it-IT" sz="1300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300" dirty="0" smtClean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 err="1" smtClean="0">
                <a:cs typeface="Arial" pitchFamily="34" charset="0"/>
              </a:rPr>
              <a:t>Blockwise</a:t>
            </a:r>
            <a:r>
              <a:rPr lang="en-US" sz="1700" b="1" dirty="0" smtClean="0">
                <a:cs typeface="Arial" pitchFamily="34" charset="0"/>
              </a:rPr>
              <a:t> (RFC 7959)</a:t>
            </a:r>
            <a:endParaRPr lang="en-US" sz="17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 smtClean="0">
                <a:cs typeface="Arial" pitchFamily="34" charset="0"/>
              </a:rPr>
              <a:t>A whole content to deliver (body) can be too big to transfer</a:t>
            </a:r>
            <a:endParaRPr lang="en-US" sz="1300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 smtClean="0">
                <a:cs typeface="Arial" pitchFamily="34" charset="0"/>
              </a:rPr>
              <a:t>A sender can split the body into chunks (blocks), each sent in one </a:t>
            </a:r>
            <a:r>
              <a:rPr lang="en-US" sz="1400" dirty="0" err="1" smtClean="0">
                <a:cs typeface="Arial" pitchFamily="34" charset="0"/>
              </a:rPr>
              <a:t>CoAP</a:t>
            </a:r>
            <a:r>
              <a:rPr lang="en-US" sz="1400" dirty="0" smtClean="0">
                <a:cs typeface="Arial" pitchFamily="34" charset="0"/>
              </a:rPr>
              <a:t> message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 smtClean="0">
                <a:cs typeface="Arial" pitchFamily="34" charset="0"/>
              </a:rPr>
              <a:t>The recipient will re-build the whole body when received all the blocks</a:t>
            </a:r>
            <a:endParaRPr lang="en-US" sz="13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447800"/>
            <a:ext cx="7890933" cy="3695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 smtClean="0">
                <a:cs typeface="Arial" pitchFamily="34" charset="0"/>
              </a:rPr>
              <a:t>Intermediary nodes between client and server</a:t>
            </a:r>
            <a:endParaRPr lang="en-US" sz="15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Forward-proxy or reverse-proxy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HTTP-to-</a:t>
            </a:r>
            <a:r>
              <a:rPr lang="en-US" sz="1600" dirty="0" err="1" smtClean="0">
                <a:cs typeface="Arial" pitchFamily="34" charset="0"/>
              </a:rPr>
              <a:t>CoAP</a:t>
            </a:r>
            <a:r>
              <a:rPr lang="en-US" sz="1600" dirty="0" smtClean="0">
                <a:cs typeface="Arial" pitchFamily="34" charset="0"/>
              </a:rPr>
              <a:t> or </a:t>
            </a:r>
            <a:r>
              <a:rPr lang="en-US" sz="1600" dirty="0" err="1" smtClean="0">
                <a:cs typeface="Arial" pitchFamily="34" charset="0"/>
              </a:rPr>
              <a:t>CoAP</a:t>
            </a:r>
            <a:r>
              <a:rPr lang="en-US" sz="1600" dirty="0" smtClean="0">
                <a:cs typeface="Arial" pitchFamily="34" charset="0"/>
              </a:rPr>
              <a:t>-to-HTTP cross-proxy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3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 smtClean="0">
                <a:cs typeface="Arial" pitchFamily="34" charset="0"/>
              </a:rPr>
              <a:t>Forward proxy</a:t>
            </a:r>
            <a:endParaRPr lang="en-US" sz="15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The client sends a request to the proxy, indicating the origin server to target</a:t>
            </a:r>
            <a:endParaRPr lang="en-US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The proxy forwards the request to the origin server</a:t>
            </a:r>
            <a:endParaRPr lang="en-US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The server sends a response to the proxy, thinking of it as a client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The proxy forwards the response to the client</a:t>
            </a:r>
            <a:endParaRPr lang="en-US" sz="1500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300" dirty="0" smtClean="0"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 smtClean="0">
                <a:cs typeface="Arial" pitchFamily="34" charset="0"/>
              </a:rPr>
              <a:t>Performance benefit</a:t>
            </a:r>
            <a:endParaRPr lang="en-US" sz="15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The proxy can cache responses to GET/FETCH requests</a:t>
            </a:r>
            <a:endParaRPr lang="en-US" sz="1500" dirty="0" smtClean="0">
              <a:cs typeface="Arial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 smtClean="0">
                <a:cs typeface="Arial" pitchFamily="34" charset="0"/>
              </a:rPr>
              <a:t>After the first client, next clients will get the response from the proxy</a:t>
            </a:r>
            <a:endParaRPr lang="en-US" sz="1500" dirty="0" smtClean="0">
              <a:cs typeface="Arial" pitchFamily="34" charset="0"/>
            </a:endParaRPr>
          </a:p>
        </p:txBody>
      </p:sp>
      <p:pic>
        <p:nvPicPr>
          <p:cNvPr id="4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9865" y="1546182"/>
            <a:ext cx="264733" cy="2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3"/>
          <p:cNvSpPr>
            <a:spLocks noChangeAspect="1" noEditPoints="1"/>
          </p:cNvSpPr>
          <p:nvPr/>
        </p:nvSpPr>
        <p:spPr bwMode="auto">
          <a:xfrm>
            <a:off x="7423251" y="1561150"/>
            <a:ext cx="369910" cy="571453"/>
          </a:xfrm>
          <a:custGeom>
            <a:avLst/>
            <a:gdLst>
              <a:gd name="T0" fmla="*/ 2147483647 w 255"/>
              <a:gd name="T1" fmla="*/ 2147483647 h 394"/>
              <a:gd name="T2" fmla="*/ 0 w 255"/>
              <a:gd name="T3" fmla="*/ 2147483647 h 394"/>
              <a:gd name="T4" fmla="*/ 2147483647 w 255"/>
              <a:gd name="T5" fmla="*/ 2147483647 h 394"/>
              <a:gd name="T6" fmla="*/ 2147483647 w 255"/>
              <a:gd name="T7" fmla="*/ 2147483647 h 394"/>
              <a:gd name="T8" fmla="*/ 2147483647 w 255"/>
              <a:gd name="T9" fmla="*/ 2147483647 h 394"/>
              <a:gd name="T10" fmla="*/ 2147483647 w 255"/>
              <a:gd name="T11" fmla="*/ 2147483647 h 394"/>
              <a:gd name="T12" fmla="*/ 2147483647 w 255"/>
              <a:gd name="T13" fmla="*/ 2147483647 h 394"/>
              <a:gd name="T14" fmla="*/ 2147483647 w 255"/>
              <a:gd name="T15" fmla="*/ 2147483647 h 394"/>
              <a:gd name="T16" fmla="*/ 2147483647 w 255"/>
              <a:gd name="T17" fmla="*/ 2147483647 h 394"/>
              <a:gd name="T18" fmla="*/ 2147483647 w 255"/>
              <a:gd name="T19" fmla="*/ 2147483647 h 394"/>
              <a:gd name="T20" fmla="*/ 2147483647 w 255"/>
              <a:gd name="T21" fmla="*/ 2147483647 h 394"/>
              <a:gd name="T22" fmla="*/ 2147483647 w 255"/>
              <a:gd name="T23" fmla="*/ 2147483647 h 394"/>
              <a:gd name="T24" fmla="*/ 2147483647 w 255"/>
              <a:gd name="T25" fmla="*/ 2147483647 h 394"/>
              <a:gd name="T26" fmla="*/ 2147483647 w 255"/>
              <a:gd name="T27" fmla="*/ 2147483647 h 394"/>
              <a:gd name="T28" fmla="*/ 2147483647 w 255"/>
              <a:gd name="T29" fmla="*/ 2147483647 h 394"/>
              <a:gd name="T30" fmla="*/ 2147483647 w 255"/>
              <a:gd name="T31" fmla="*/ 2147483647 h 394"/>
              <a:gd name="T32" fmla="*/ 2147483647 w 255"/>
              <a:gd name="T33" fmla="*/ 2147483647 h 394"/>
              <a:gd name="T34" fmla="*/ 2147483647 w 255"/>
              <a:gd name="T35" fmla="*/ 2147483647 h 394"/>
              <a:gd name="T36" fmla="*/ 2147483647 w 255"/>
              <a:gd name="T37" fmla="*/ 2147483647 h 394"/>
              <a:gd name="T38" fmla="*/ 2147483647 w 255"/>
              <a:gd name="T39" fmla="*/ 2147483647 h 394"/>
              <a:gd name="T40" fmla="*/ 2147483647 w 255"/>
              <a:gd name="T41" fmla="*/ 2147483647 h 394"/>
              <a:gd name="T42" fmla="*/ 2147483647 w 255"/>
              <a:gd name="T43" fmla="*/ 2147483647 h 394"/>
              <a:gd name="T44" fmla="*/ 2147483647 w 255"/>
              <a:gd name="T45" fmla="*/ 2147483647 h 394"/>
              <a:gd name="T46" fmla="*/ 2147483647 w 255"/>
              <a:gd name="T47" fmla="*/ 2147483647 h 394"/>
              <a:gd name="T48" fmla="*/ 2147483647 w 255"/>
              <a:gd name="T49" fmla="*/ 2147483647 h 394"/>
              <a:gd name="T50" fmla="*/ 2147483647 w 255"/>
              <a:gd name="T51" fmla="*/ 2147483647 h 394"/>
              <a:gd name="T52" fmla="*/ 2147483647 w 255"/>
              <a:gd name="T53" fmla="*/ 2147483647 h 394"/>
              <a:gd name="T54" fmla="*/ 2147483647 w 255"/>
              <a:gd name="T55" fmla="*/ 2147483647 h 394"/>
              <a:gd name="T56" fmla="*/ 2147483647 w 255"/>
              <a:gd name="T57" fmla="*/ 2147483647 h 394"/>
              <a:gd name="T58" fmla="*/ 2147483647 w 255"/>
              <a:gd name="T59" fmla="*/ 2147483647 h 394"/>
              <a:gd name="T60" fmla="*/ 2147483647 w 255"/>
              <a:gd name="T61" fmla="*/ 2147483647 h 394"/>
              <a:gd name="T62" fmla="*/ 2147483647 w 255"/>
              <a:gd name="T63" fmla="*/ 2147483647 h 394"/>
              <a:gd name="T64" fmla="*/ 2147483647 w 255"/>
              <a:gd name="T65" fmla="*/ 2147483647 h 394"/>
              <a:gd name="T66" fmla="*/ 2147483647 w 255"/>
              <a:gd name="T67" fmla="*/ 2147483647 h 394"/>
              <a:gd name="T68" fmla="*/ 2147483647 w 255"/>
              <a:gd name="T69" fmla="*/ 2147483647 h 394"/>
              <a:gd name="T70" fmla="*/ 2147483647 w 255"/>
              <a:gd name="T71" fmla="*/ 2147483647 h 394"/>
              <a:gd name="T72" fmla="*/ 2147483647 w 255"/>
              <a:gd name="T73" fmla="*/ 2147483647 h 394"/>
              <a:gd name="T74" fmla="*/ 2147483647 w 255"/>
              <a:gd name="T75" fmla="*/ 2147483647 h 394"/>
              <a:gd name="T76" fmla="*/ 2147483647 w 255"/>
              <a:gd name="T77" fmla="*/ 2147483647 h 394"/>
              <a:gd name="T78" fmla="*/ 2147483647 w 255"/>
              <a:gd name="T79" fmla="*/ 2147483647 h 394"/>
              <a:gd name="T80" fmla="*/ 2147483647 w 255"/>
              <a:gd name="T81" fmla="*/ 2147483647 h 394"/>
              <a:gd name="T82" fmla="*/ 2147483647 w 255"/>
              <a:gd name="T83" fmla="*/ 2147483647 h 394"/>
              <a:gd name="T84" fmla="*/ 2147483647 w 255"/>
              <a:gd name="T85" fmla="*/ 2147483647 h 394"/>
              <a:gd name="T86" fmla="*/ 2147483647 w 255"/>
              <a:gd name="T87" fmla="*/ 2147483647 h 394"/>
              <a:gd name="T88" fmla="*/ 2147483647 w 255"/>
              <a:gd name="T89" fmla="*/ 2147483647 h 394"/>
              <a:gd name="T90" fmla="*/ 2147483647 w 255"/>
              <a:gd name="T91" fmla="*/ 2147483647 h 39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55" h="394">
                <a:moveTo>
                  <a:pt x="247" y="53"/>
                </a:moveTo>
                <a:cubicBezTo>
                  <a:pt x="251" y="53"/>
                  <a:pt x="255" y="50"/>
                  <a:pt x="255" y="45"/>
                </a:cubicBezTo>
                <a:cubicBezTo>
                  <a:pt x="255" y="19"/>
                  <a:pt x="255" y="19"/>
                  <a:pt x="255" y="19"/>
                </a:cubicBezTo>
                <a:cubicBezTo>
                  <a:pt x="255" y="8"/>
                  <a:pt x="246" y="0"/>
                  <a:pt x="23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85"/>
                  <a:pt x="9" y="394"/>
                  <a:pt x="19" y="394"/>
                </a:cubicBezTo>
                <a:cubicBezTo>
                  <a:pt x="235" y="394"/>
                  <a:pt x="235" y="394"/>
                  <a:pt x="235" y="394"/>
                </a:cubicBezTo>
                <a:cubicBezTo>
                  <a:pt x="246" y="394"/>
                  <a:pt x="255" y="385"/>
                  <a:pt x="255" y="374"/>
                </a:cubicBezTo>
                <a:cubicBezTo>
                  <a:pt x="255" y="77"/>
                  <a:pt x="255" y="77"/>
                  <a:pt x="255" y="77"/>
                </a:cubicBezTo>
                <a:cubicBezTo>
                  <a:pt x="255" y="73"/>
                  <a:pt x="251" y="69"/>
                  <a:pt x="247" y="69"/>
                </a:cubicBezTo>
                <a:cubicBezTo>
                  <a:pt x="242" y="69"/>
                  <a:pt x="239" y="73"/>
                  <a:pt x="239" y="77"/>
                </a:cubicBezTo>
                <a:cubicBezTo>
                  <a:pt x="239" y="374"/>
                  <a:pt x="239" y="374"/>
                  <a:pt x="239" y="374"/>
                </a:cubicBezTo>
                <a:cubicBezTo>
                  <a:pt x="239" y="376"/>
                  <a:pt x="237" y="378"/>
                  <a:pt x="235" y="378"/>
                </a:cubicBezTo>
                <a:cubicBezTo>
                  <a:pt x="19" y="378"/>
                  <a:pt x="19" y="378"/>
                  <a:pt x="19" y="378"/>
                </a:cubicBezTo>
                <a:cubicBezTo>
                  <a:pt x="17" y="378"/>
                  <a:pt x="16" y="376"/>
                  <a:pt x="16" y="374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7"/>
                  <a:pt x="17" y="16"/>
                  <a:pt x="19" y="16"/>
                </a:cubicBezTo>
                <a:cubicBezTo>
                  <a:pt x="235" y="16"/>
                  <a:pt x="235" y="16"/>
                  <a:pt x="235" y="16"/>
                </a:cubicBezTo>
                <a:cubicBezTo>
                  <a:pt x="237" y="16"/>
                  <a:pt x="239" y="17"/>
                  <a:pt x="239" y="19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50"/>
                  <a:pt x="242" y="53"/>
                  <a:pt x="247" y="53"/>
                </a:cubicBezTo>
                <a:close/>
                <a:moveTo>
                  <a:pt x="207" y="115"/>
                </a:moveTo>
                <a:cubicBezTo>
                  <a:pt x="199" y="115"/>
                  <a:pt x="193" y="121"/>
                  <a:pt x="193" y="129"/>
                </a:cubicBezTo>
                <a:cubicBezTo>
                  <a:pt x="193" y="137"/>
                  <a:pt x="199" y="143"/>
                  <a:pt x="207" y="143"/>
                </a:cubicBezTo>
                <a:cubicBezTo>
                  <a:pt x="215" y="143"/>
                  <a:pt x="221" y="137"/>
                  <a:pt x="221" y="129"/>
                </a:cubicBezTo>
                <a:cubicBezTo>
                  <a:pt x="221" y="121"/>
                  <a:pt x="215" y="115"/>
                  <a:pt x="207" y="115"/>
                </a:cubicBezTo>
                <a:close/>
                <a:moveTo>
                  <a:pt x="207" y="47"/>
                </a:moveTo>
                <a:cubicBezTo>
                  <a:pt x="199" y="47"/>
                  <a:pt x="193" y="53"/>
                  <a:pt x="193" y="61"/>
                </a:cubicBezTo>
                <a:cubicBezTo>
                  <a:pt x="193" y="69"/>
                  <a:pt x="199" y="75"/>
                  <a:pt x="207" y="75"/>
                </a:cubicBezTo>
                <a:cubicBezTo>
                  <a:pt x="215" y="75"/>
                  <a:pt x="221" y="69"/>
                  <a:pt x="221" y="61"/>
                </a:cubicBezTo>
                <a:cubicBezTo>
                  <a:pt x="221" y="53"/>
                  <a:pt x="215" y="47"/>
                  <a:pt x="207" y="47"/>
                </a:cubicBezTo>
                <a:close/>
                <a:moveTo>
                  <a:pt x="207" y="318"/>
                </a:moveTo>
                <a:cubicBezTo>
                  <a:pt x="199" y="318"/>
                  <a:pt x="193" y="325"/>
                  <a:pt x="193" y="332"/>
                </a:cubicBezTo>
                <a:cubicBezTo>
                  <a:pt x="193" y="340"/>
                  <a:pt x="199" y="346"/>
                  <a:pt x="207" y="346"/>
                </a:cubicBezTo>
                <a:cubicBezTo>
                  <a:pt x="215" y="346"/>
                  <a:pt x="221" y="340"/>
                  <a:pt x="221" y="332"/>
                </a:cubicBezTo>
                <a:cubicBezTo>
                  <a:pt x="221" y="325"/>
                  <a:pt x="215" y="318"/>
                  <a:pt x="207" y="318"/>
                </a:cubicBezTo>
                <a:close/>
                <a:moveTo>
                  <a:pt x="207" y="183"/>
                </a:moveTo>
                <a:cubicBezTo>
                  <a:pt x="199" y="183"/>
                  <a:pt x="193" y="189"/>
                  <a:pt x="193" y="197"/>
                </a:cubicBezTo>
                <a:cubicBezTo>
                  <a:pt x="193" y="205"/>
                  <a:pt x="199" y="211"/>
                  <a:pt x="207" y="211"/>
                </a:cubicBezTo>
                <a:cubicBezTo>
                  <a:pt x="215" y="211"/>
                  <a:pt x="221" y="205"/>
                  <a:pt x="221" y="197"/>
                </a:cubicBezTo>
                <a:cubicBezTo>
                  <a:pt x="221" y="189"/>
                  <a:pt x="215" y="183"/>
                  <a:pt x="207" y="183"/>
                </a:cubicBezTo>
                <a:close/>
                <a:moveTo>
                  <a:pt x="207" y="251"/>
                </a:moveTo>
                <a:cubicBezTo>
                  <a:pt x="199" y="251"/>
                  <a:pt x="193" y="257"/>
                  <a:pt x="193" y="265"/>
                </a:cubicBezTo>
                <a:cubicBezTo>
                  <a:pt x="193" y="272"/>
                  <a:pt x="199" y="279"/>
                  <a:pt x="207" y="279"/>
                </a:cubicBezTo>
                <a:cubicBezTo>
                  <a:pt x="215" y="279"/>
                  <a:pt x="221" y="272"/>
                  <a:pt x="221" y="265"/>
                </a:cubicBezTo>
                <a:cubicBezTo>
                  <a:pt x="221" y="257"/>
                  <a:pt x="215" y="251"/>
                  <a:pt x="207" y="251"/>
                </a:cubicBezTo>
                <a:close/>
                <a:moveTo>
                  <a:pt x="178" y="57"/>
                </a:moveTo>
                <a:cubicBezTo>
                  <a:pt x="178" y="46"/>
                  <a:pt x="169" y="37"/>
                  <a:pt x="159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43" y="37"/>
                  <a:pt x="34" y="46"/>
                  <a:pt x="34" y="57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76"/>
                  <a:pt x="43" y="85"/>
                  <a:pt x="53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69" y="85"/>
                  <a:pt x="178" y="76"/>
                  <a:pt x="178" y="66"/>
                </a:cubicBezTo>
                <a:lnTo>
                  <a:pt x="178" y="57"/>
                </a:lnTo>
                <a:close/>
                <a:moveTo>
                  <a:pt x="162" y="66"/>
                </a:moveTo>
                <a:cubicBezTo>
                  <a:pt x="162" y="68"/>
                  <a:pt x="160" y="69"/>
                  <a:pt x="159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1" y="69"/>
                  <a:pt x="50" y="68"/>
                  <a:pt x="50" y="66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5"/>
                  <a:pt x="51" y="53"/>
                  <a:pt x="53" y="53"/>
                </a:cubicBezTo>
                <a:cubicBezTo>
                  <a:pt x="159" y="53"/>
                  <a:pt x="159" y="53"/>
                  <a:pt x="159" y="53"/>
                </a:cubicBezTo>
                <a:cubicBezTo>
                  <a:pt x="160" y="53"/>
                  <a:pt x="162" y="55"/>
                  <a:pt x="162" y="57"/>
                </a:cubicBezTo>
                <a:lnTo>
                  <a:pt x="162" y="66"/>
                </a:lnTo>
                <a:close/>
                <a:moveTo>
                  <a:pt x="178" y="125"/>
                </a:moveTo>
                <a:cubicBezTo>
                  <a:pt x="178" y="114"/>
                  <a:pt x="169" y="105"/>
                  <a:pt x="159" y="105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43" y="105"/>
                  <a:pt x="34" y="114"/>
                  <a:pt x="34" y="125"/>
                </a:cubicBezTo>
                <a:cubicBezTo>
                  <a:pt x="34" y="133"/>
                  <a:pt x="34" y="133"/>
                  <a:pt x="34" y="133"/>
                </a:cubicBezTo>
                <a:cubicBezTo>
                  <a:pt x="34" y="144"/>
                  <a:pt x="43" y="153"/>
                  <a:pt x="53" y="153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69" y="153"/>
                  <a:pt x="178" y="144"/>
                  <a:pt x="178" y="133"/>
                </a:cubicBezTo>
                <a:lnTo>
                  <a:pt x="178" y="125"/>
                </a:lnTo>
                <a:close/>
                <a:moveTo>
                  <a:pt x="162" y="133"/>
                </a:moveTo>
                <a:cubicBezTo>
                  <a:pt x="162" y="135"/>
                  <a:pt x="160" y="137"/>
                  <a:pt x="159" y="137"/>
                </a:cubicBezTo>
                <a:cubicBezTo>
                  <a:pt x="53" y="137"/>
                  <a:pt x="53" y="137"/>
                  <a:pt x="53" y="137"/>
                </a:cubicBezTo>
                <a:cubicBezTo>
                  <a:pt x="51" y="137"/>
                  <a:pt x="50" y="135"/>
                  <a:pt x="50" y="133"/>
                </a:cubicBezTo>
                <a:cubicBezTo>
                  <a:pt x="50" y="125"/>
                  <a:pt x="50" y="125"/>
                  <a:pt x="50" y="125"/>
                </a:cubicBezTo>
                <a:cubicBezTo>
                  <a:pt x="50" y="123"/>
                  <a:pt x="51" y="121"/>
                  <a:pt x="53" y="121"/>
                </a:cubicBezTo>
                <a:cubicBezTo>
                  <a:pt x="159" y="121"/>
                  <a:pt x="159" y="121"/>
                  <a:pt x="159" y="121"/>
                </a:cubicBezTo>
                <a:cubicBezTo>
                  <a:pt x="160" y="121"/>
                  <a:pt x="162" y="123"/>
                  <a:pt x="162" y="125"/>
                </a:cubicBezTo>
                <a:lnTo>
                  <a:pt x="162" y="133"/>
                </a:lnTo>
                <a:close/>
                <a:moveTo>
                  <a:pt x="178" y="260"/>
                </a:moveTo>
                <a:cubicBezTo>
                  <a:pt x="178" y="249"/>
                  <a:pt x="169" y="241"/>
                  <a:pt x="159" y="241"/>
                </a:cubicBezTo>
                <a:cubicBezTo>
                  <a:pt x="53" y="241"/>
                  <a:pt x="53" y="241"/>
                  <a:pt x="53" y="241"/>
                </a:cubicBezTo>
                <a:cubicBezTo>
                  <a:pt x="43" y="241"/>
                  <a:pt x="34" y="249"/>
                  <a:pt x="34" y="260"/>
                </a:cubicBezTo>
                <a:cubicBezTo>
                  <a:pt x="34" y="269"/>
                  <a:pt x="34" y="269"/>
                  <a:pt x="34" y="269"/>
                </a:cubicBezTo>
                <a:cubicBezTo>
                  <a:pt x="34" y="280"/>
                  <a:pt x="43" y="288"/>
                  <a:pt x="53" y="288"/>
                </a:cubicBezTo>
                <a:cubicBezTo>
                  <a:pt x="159" y="288"/>
                  <a:pt x="159" y="288"/>
                  <a:pt x="159" y="288"/>
                </a:cubicBezTo>
                <a:cubicBezTo>
                  <a:pt x="169" y="288"/>
                  <a:pt x="178" y="280"/>
                  <a:pt x="178" y="269"/>
                </a:cubicBezTo>
                <a:lnTo>
                  <a:pt x="178" y="260"/>
                </a:lnTo>
                <a:close/>
                <a:moveTo>
                  <a:pt x="162" y="269"/>
                </a:moveTo>
                <a:cubicBezTo>
                  <a:pt x="162" y="271"/>
                  <a:pt x="160" y="272"/>
                  <a:pt x="159" y="272"/>
                </a:cubicBezTo>
                <a:cubicBezTo>
                  <a:pt x="53" y="272"/>
                  <a:pt x="53" y="272"/>
                  <a:pt x="53" y="272"/>
                </a:cubicBezTo>
                <a:cubicBezTo>
                  <a:pt x="51" y="272"/>
                  <a:pt x="50" y="271"/>
                  <a:pt x="50" y="269"/>
                </a:cubicBezTo>
                <a:cubicBezTo>
                  <a:pt x="50" y="260"/>
                  <a:pt x="50" y="260"/>
                  <a:pt x="50" y="260"/>
                </a:cubicBezTo>
                <a:cubicBezTo>
                  <a:pt x="50" y="258"/>
                  <a:pt x="51" y="257"/>
                  <a:pt x="53" y="257"/>
                </a:cubicBezTo>
                <a:cubicBezTo>
                  <a:pt x="159" y="257"/>
                  <a:pt x="159" y="257"/>
                  <a:pt x="159" y="257"/>
                </a:cubicBezTo>
                <a:cubicBezTo>
                  <a:pt x="160" y="257"/>
                  <a:pt x="162" y="258"/>
                  <a:pt x="162" y="260"/>
                </a:cubicBezTo>
                <a:lnTo>
                  <a:pt x="162" y="269"/>
                </a:lnTo>
                <a:close/>
                <a:moveTo>
                  <a:pt x="178" y="192"/>
                </a:moveTo>
                <a:cubicBezTo>
                  <a:pt x="178" y="182"/>
                  <a:pt x="169" y="173"/>
                  <a:pt x="159" y="173"/>
                </a:cubicBezTo>
                <a:cubicBezTo>
                  <a:pt x="53" y="173"/>
                  <a:pt x="53" y="173"/>
                  <a:pt x="53" y="173"/>
                </a:cubicBezTo>
                <a:cubicBezTo>
                  <a:pt x="43" y="173"/>
                  <a:pt x="34" y="182"/>
                  <a:pt x="34" y="192"/>
                </a:cubicBezTo>
                <a:cubicBezTo>
                  <a:pt x="34" y="201"/>
                  <a:pt x="34" y="201"/>
                  <a:pt x="34" y="201"/>
                </a:cubicBezTo>
                <a:cubicBezTo>
                  <a:pt x="34" y="212"/>
                  <a:pt x="43" y="221"/>
                  <a:pt x="53" y="221"/>
                </a:cubicBezTo>
                <a:cubicBezTo>
                  <a:pt x="159" y="221"/>
                  <a:pt x="159" y="221"/>
                  <a:pt x="159" y="221"/>
                </a:cubicBezTo>
                <a:cubicBezTo>
                  <a:pt x="169" y="221"/>
                  <a:pt x="178" y="212"/>
                  <a:pt x="178" y="201"/>
                </a:cubicBezTo>
                <a:lnTo>
                  <a:pt x="178" y="192"/>
                </a:lnTo>
                <a:close/>
                <a:moveTo>
                  <a:pt x="162" y="201"/>
                </a:moveTo>
                <a:cubicBezTo>
                  <a:pt x="162" y="203"/>
                  <a:pt x="160" y="205"/>
                  <a:pt x="159" y="205"/>
                </a:cubicBezTo>
                <a:cubicBezTo>
                  <a:pt x="53" y="205"/>
                  <a:pt x="53" y="205"/>
                  <a:pt x="53" y="205"/>
                </a:cubicBezTo>
                <a:cubicBezTo>
                  <a:pt x="51" y="205"/>
                  <a:pt x="50" y="203"/>
                  <a:pt x="50" y="201"/>
                </a:cubicBezTo>
                <a:cubicBezTo>
                  <a:pt x="50" y="192"/>
                  <a:pt x="50" y="192"/>
                  <a:pt x="50" y="192"/>
                </a:cubicBezTo>
                <a:cubicBezTo>
                  <a:pt x="50" y="190"/>
                  <a:pt x="51" y="189"/>
                  <a:pt x="53" y="189"/>
                </a:cubicBezTo>
                <a:cubicBezTo>
                  <a:pt x="159" y="189"/>
                  <a:pt x="159" y="189"/>
                  <a:pt x="159" y="189"/>
                </a:cubicBezTo>
                <a:cubicBezTo>
                  <a:pt x="160" y="189"/>
                  <a:pt x="162" y="190"/>
                  <a:pt x="162" y="192"/>
                </a:cubicBezTo>
                <a:lnTo>
                  <a:pt x="162" y="201"/>
                </a:lnTo>
                <a:close/>
                <a:moveTo>
                  <a:pt x="159" y="309"/>
                </a:moveTo>
                <a:cubicBezTo>
                  <a:pt x="53" y="309"/>
                  <a:pt x="53" y="309"/>
                  <a:pt x="53" y="309"/>
                </a:cubicBezTo>
                <a:cubicBezTo>
                  <a:pt x="43" y="309"/>
                  <a:pt x="34" y="317"/>
                  <a:pt x="34" y="328"/>
                </a:cubicBezTo>
                <a:cubicBezTo>
                  <a:pt x="34" y="337"/>
                  <a:pt x="34" y="337"/>
                  <a:pt x="34" y="337"/>
                </a:cubicBezTo>
                <a:cubicBezTo>
                  <a:pt x="34" y="348"/>
                  <a:pt x="43" y="356"/>
                  <a:pt x="53" y="356"/>
                </a:cubicBezTo>
                <a:cubicBezTo>
                  <a:pt x="159" y="356"/>
                  <a:pt x="159" y="356"/>
                  <a:pt x="159" y="356"/>
                </a:cubicBezTo>
                <a:cubicBezTo>
                  <a:pt x="169" y="356"/>
                  <a:pt x="178" y="348"/>
                  <a:pt x="178" y="337"/>
                </a:cubicBezTo>
                <a:cubicBezTo>
                  <a:pt x="178" y="328"/>
                  <a:pt x="178" y="328"/>
                  <a:pt x="178" y="328"/>
                </a:cubicBezTo>
                <a:cubicBezTo>
                  <a:pt x="178" y="317"/>
                  <a:pt x="169" y="309"/>
                  <a:pt x="159" y="309"/>
                </a:cubicBezTo>
                <a:close/>
                <a:moveTo>
                  <a:pt x="162" y="337"/>
                </a:moveTo>
                <a:cubicBezTo>
                  <a:pt x="162" y="339"/>
                  <a:pt x="160" y="340"/>
                  <a:pt x="159" y="340"/>
                </a:cubicBezTo>
                <a:cubicBezTo>
                  <a:pt x="53" y="340"/>
                  <a:pt x="53" y="340"/>
                  <a:pt x="53" y="340"/>
                </a:cubicBezTo>
                <a:cubicBezTo>
                  <a:pt x="51" y="340"/>
                  <a:pt x="50" y="339"/>
                  <a:pt x="50" y="337"/>
                </a:cubicBezTo>
                <a:cubicBezTo>
                  <a:pt x="50" y="328"/>
                  <a:pt x="50" y="328"/>
                  <a:pt x="50" y="328"/>
                </a:cubicBezTo>
                <a:cubicBezTo>
                  <a:pt x="50" y="326"/>
                  <a:pt x="51" y="325"/>
                  <a:pt x="53" y="325"/>
                </a:cubicBezTo>
                <a:cubicBezTo>
                  <a:pt x="159" y="325"/>
                  <a:pt x="159" y="325"/>
                  <a:pt x="159" y="325"/>
                </a:cubicBezTo>
                <a:cubicBezTo>
                  <a:pt x="160" y="325"/>
                  <a:pt x="162" y="326"/>
                  <a:pt x="162" y="328"/>
                </a:cubicBezTo>
                <a:lnTo>
                  <a:pt x="162" y="337"/>
                </a:ln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6"/>
          <p:cNvSpPr>
            <a:spLocks noChangeAspect="1" noEditPoints="1"/>
          </p:cNvSpPr>
          <p:nvPr/>
        </p:nvSpPr>
        <p:spPr bwMode="auto">
          <a:xfrm>
            <a:off x="8599901" y="1608330"/>
            <a:ext cx="297687" cy="473473"/>
          </a:xfrm>
          <a:custGeom>
            <a:avLst/>
            <a:gdLst>
              <a:gd name="T0" fmla="*/ 2147483647 w 241"/>
              <a:gd name="T1" fmla="*/ 2147483647 h 383"/>
              <a:gd name="T2" fmla="*/ 2147483647 w 241"/>
              <a:gd name="T3" fmla="*/ 2147483647 h 383"/>
              <a:gd name="T4" fmla="*/ 2147483647 w 241"/>
              <a:gd name="T5" fmla="*/ 2147483647 h 383"/>
              <a:gd name="T6" fmla="*/ 2147483647 w 241"/>
              <a:gd name="T7" fmla="*/ 2147483647 h 383"/>
              <a:gd name="T8" fmla="*/ 2147483647 w 241"/>
              <a:gd name="T9" fmla="*/ 2147483647 h 383"/>
              <a:gd name="T10" fmla="*/ 2147483647 w 241"/>
              <a:gd name="T11" fmla="*/ 2147483647 h 383"/>
              <a:gd name="T12" fmla="*/ 2147483647 w 241"/>
              <a:gd name="T13" fmla="*/ 2147483647 h 383"/>
              <a:gd name="T14" fmla="*/ 2147483647 w 241"/>
              <a:gd name="T15" fmla="*/ 2147483647 h 383"/>
              <a:gd name="T16" fmla="*/ 2147483647 w 241"/>
              <a:gd name="T17" fmla="*/ 0 h 383"/>
              <a:gd name="T18" fmla="*/ 2147483647 w 241"/>
              <a:gd name="T19" fmla="*/ 0 h 383"/>
              <a:gd name="T20" fmla="*/ 0 w 241"/>
              <a:gd name="T21" fmla="*/ 2147483647 h 383"/>
              <a:gd name="T22" fmla="*/ 0 w 241"/>
              <a:gd name="T23" fmla="*/ 2147483647 h 383"/>
              <a:gd name="T24" fmla="*/ 2147483647 w 241"/>
              <a:gd name="T25" fmla="*/ 2147483647 h 383"/>
              <a:gd name="T26" fmla="*/ 2147483647 w 241"/>
              <a:gd name="T27" fmla="*/ 2147483647 h 383"/>
              <a:gd name="T28" fmla="*/ 2147483647 w 241"/>
              <a:gd name="T29" fmla="*/ 2147483647 h 383"/>
              <a:gd name="T30" fmla="*/ 2147483647 w 241"/>
              <a:gd name="T31" fmla="*/ 2147483647 h 383"/>
              <a:gd name="T32" fmla="*/ 2147483647 w 241"/>
              <a:gd name="T33" fmla="*/ 2147483647 h 383"/>
              <a:gd name="T34" fmla="*/ 2147483647 w 241"/>
              <a:gd name="T35" fmla="*/ 2147483647 h 383"/>
              <a:gd name="T36" fmla="*/ 2147483647 w 241"/>
              <a:gd name="T37" fmla="*/ 2147483647 h 383"/>
              <a:gd name="T38" fmla="*/ 2147483647 w 241"/>
              <a:gd name="T39" fmla="*/ 2147483647 h 383"/>
              <a:gd name="T40" fmla="*/ 2147483647 w 241"/>
              <a:gd name="T41" fmla="*/ 2147483647 h 383"/>
              <a:gd name="T42" fmla="*/ 2147483647 w 241"/>
              <a:gd name="T43" fmla="*/ 2147483647 h 383"/>
              <a:gd name="T44" fmla="*/ 2147483647 w 241"/>
              <a:gd name="T45" fmla="*/ 2147483647 h 383"/>
              <a:gd name="T46" fmla="*/ 2147483647 w 241"/>
              <a:gd name="T47" fmla="*/ 2147483647 h 383"/>
              <a:gd name="T48" fmla="*/ 2147483647 w 241"/>
              <a:gd name="T49" fmla="*/ 2147483647 h 383"/>
              <a:gd name="T50" fmla="*/ 2147483647 w 241"/>
              <a:gd name="T51" fmla="*/ 2147483647 h 383"/>
              <a:gd name="T52" fmla="*/ 2147483647 w 241"/>
              <a:gd name="T53" fmla="*/ 2147483647 h 383"/>
              <a:gd name="T54" fmla="*/ 2147483647 w 241"/>
              <a:gd name="T55" fmla="*/ 2147483647 h 383"/>
              <a:gd name="T56" fmla="*/ 2147483647 w 241"/>
              <a:gd name="T57" fmla="*/ 2147483647 h 383"/>
              <a:gd name="T58" fmla="*/ 2147483647 w 241"/>
              <a:gd name="T59" fmla="*/ 2147483647 h 383"/>
              <a:gd name="T60" fmla="*/ 2147483647 w 241"/>
              <a:gd name="T61" fmla="*/ 2147483647 h 383"/>
              <a:gd name="T62" fmla="*/ 2147483647 w 241"/>
              <a:gd name="T63" fmla="*/ 2147483647 h 383"/>
              <a:gd name="T64" fmla="*/ 2147483647 w 241"/>
              <a:gd name="T65" fmla="*/ 2147483647 h 383"/>
              <a:gd name="T66" fmla="*/ 2147483647 w 241"/>
              <a:gd name="T67" fmla="*/ 2147483647 h 383"/>
              <a:gd name="T68" fmla="*/ 2147483647 w 241"/>
              <a:gd name="T69" fmla="*/ 2147483647 h 383"/>
              <a:gd name="T70" fmla="*/ 2147483647 w 241"/>
              <a:gd name="T71" fmla="*/ 2147483647 h 383"/>
              <a:gd name="T72" fmla="*/ 2147483647 w 241"/>
              <a:gd name="T73" fmla="*/ 2147483647 h 383"/>
              <a:gd name="T74" fmla="*/ 2147483647 w 241"/>
              <a:gd name="T75" fmla="*/ 2147483647 h 383"/>
              <a:gd name="T76" fmla="*/ 2147483647 w 241"/>
              <a:gd name="T77" fmla="*/ 2147483647 h 383"/>
              <a:gd name="T78" fmla="*/ 2147483647 w 241"/>
              <a:gd name="T79" fmla="*/ 2147483647 h 383"/>
              <a:gd name="T80" fmla="*/ 2147483647 w 241"/>
              <a:gd name="T81" fmla="*/ 2147483647 h 383"/>
              <a:gd name="T82" fmla="*/ 2147483647 w 241"/>
              <a:gd name="T83" fmla="*/ 2147483647 h 383"/>
              <a:gd name="T84" fmla="*/ 2147483647 w 241"/>
              <a:gd name="T85" fmla="*/ 2147483647 h 383"/>
              <a:gd name="T86" fmla="*/ 2147483647 w 241"/>
              <a:gd name="T87" fmla="*/ 2147483647 h 383"/>
              <a:gd name="T88" fmla="*/ 2147483647 w 241"/>
              <a:gd name="T89" fmla="*/ 2147483647 h 38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1" h="383">
                <a:moveTo>
                  <a:pt x="117" y="356"/>
                </a:moveTo>
                <a:cubicBezTo>
                  <a:pt x="127" y="356"/>
                  <a:pt x="135" y="348"/>
                  <a:pt x="135" y="338"/>
                </a:cubicBezTo>
                <a:cubicBezTo>
                  <a:pt x="135" y="329"/>
                  <a:pt x="127" y="321"/>
                  <a:pt x="117" y="321"/>
                </a:cubicBezTo>
                <a:cubicBezTo>
                  <a:pt x="107" y="321"/>
                  <a:pt x="99" y="329"/>
                  <a:pt x="99" y="338"/>
                </a:cubicBezTo>
                <a:cubicBezTo>
                  <a:pt x="99" y="348"/>
                  <a:pt x="107" y="356"/>
                  <a:pt x="117" y="356"/>
                </a:cubicBezTo>
                <a:close/>
                <a:moveTo>
                  <a:pt x="233" y="90"/>
                </a:moveTo>
                <a:cubicBezTo>
                  <a:pt x="237" y="90"/>
                  <a:pt x="241" y="87"/>
                  <a:pt x="241" y="82"/>
                </a:cubicBezTo>
                <a:cubicBezTo>
                  <a:pt x="241" y="19"/>
                  <a:pt x="241" y="19"/>
                  <a:pt x="241" y="19"/>
                </a:cubicBezTo>
                <a:cubicBezTo>
                  <a:pt x="241" y="8"/>
                  <a:pt x="232" y="0"/>
                  <a:pt x="22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75"/>
                  <a:pt x="8" y="383"/>
                  <a:pt x="19" y="383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232" y="383"/>
                  <a:pt x="241" y="375"/>
                  <a:pt x="241" y="364"/>
                </a:cubicBezTo>
                <a:cubicBezTo>
                  <a:pt x="241" y="114"/>
                  <a:pt x="241" y="114"/>
                  <a:pt x="241" y="114"/>
                </a:cubicBezTo>
                <a:cubicBezTo>
                  <a:pt x="241" y="110"/>
                  <a:pt x="237" y="106"/>
                  <a:pt x="233" y="106"/>
                </a:cubicBezTo>
                <a:cubicBezTo>
                  <a:pt x="228" y="106"/>
                  <a:pt x="225" y="110"/>
                  <a:pt x="225" y="114"/>
                </a:cubicBezTo>
                <a:cubicBezTo>
                  <a:pt x="225" y="295"/>
                  <a:pt x="225" y="295"/>
                  <a:pt x="225" y="295"/>
                </a:cubicBezTo>
                <a:cubicBezTo>
                  <a:pt x="16" y="295"/>
                  <a:pt x="16" y="295"/>
                  <a:pt x="16" y="295"/>
                </a:cubicBezTo>
                <a:cubicBezTo>
                  <a:pt x="16" y="69"/>
                  <a:pt x="16" y="69"/>
                  <a:pt x="16" y="69"/>
                </a:cubicBezTo>
                <a:cubicBezTo>
                  <a:pt x="225" y="69"/>
                  <a:pt x="225" y="69"/>
                  <a:pt x="225" y="69"/>
                </a:cubicBezTo>
                <a:cubicBezTo>
                  <a:pt x="225" y="82"/>
                  <a:pt x="225" y="82"/>
                  <a:pt x="225" y="82"/>
                </a:cubicBezTo>
                <a:cubicBezTo>
                  <a:pt x="225" y="87"/>
                  <a:pt x="228" y="90"/>
                  <a:pt x="233" y="90"/>
                </a:cubicBezTo>
                <a:close/>
                <a:moveTo>
                  <a:pt x="225" y="311"/>
                </a:moveTo>
                <a:cubicBezTo>
                  <a:pt x="225" y="364"/>
                  <a:pt x="225" y="364"/>
                  <a:pt x="225" y="364"/>
                </a:cubicBezTo>
                <a:cubicBezTo>
                  <a:pt x="225" y="366"/>
                  <a:pt x="223" y="367"/>
                  <a:pt x="221" y="367"/>
                </a:cubicBezTo>
                <a:cubicBezTo>
                  <a:pt x="19" y="367"/>
                  <a:pt x="19" y="367"/>
                  <a:pt x="19" y="367"/>
                </a:cubicBezTo>
                <a:cubicBezTo>
                  <a:pt x="17" y="367"/>
                  <a:pt x="16" y="366"/>
                  <a:pt x="16" y="364"/>
                </a:cubicBezTo>
                <a:cubicBezTo>
                  <a:pt x="16" y="311"/>
                  <a:pt x="16" y="311"/>
                  <a:pt x="16" y="311"/>
                </a:cubicBezTo>
                <a:lnTo>
                  <a:pt x="225" y="311"/>
                </a:lnTo>
                <a:close/>
                <a:moveTo>
                  <a:pt x="16" y="53"/>
                </a:moveTo>
                <a:cubicBezTo>
                  <a:pt x="16" y="19"/>
                  <a:pt x="16" y="19"/>
                  <a:pt x="16" y="19"/>
                </a:cubicBezTo>
                <a:cubicBezTo>
                  <a:pt x="16" y="17"/>
                  <a:pt x="17" y="16"/>
                  <a:pt x="19" y="16"/>
                </a:cubicBezTo>
                <a:cubicBezTo>
                  <a:pt x="221" y="16"/>
                  <a:pt x="221" y="16"/>
                  <a:pt x="221" y="16"/>
                </a:cubicBezTo>
                <a:cubicBezTo>
                  <a:pt x="223" y="16"/>
                  <a:pt x="225" y="17"/>
                  <a:pt x="225" y="19"/>
                </a:cubicBezTo>
                <a:cubicBezTo>
                  <a:pt x="225" y="53"/>
                  <a:pt x="225" y="53"/>
                  <a:pt x="225" y="53"/>
                </a:cubicBezTo>
                <a:lnTo>
                  <a:pt x="16" y="53"/>
                </a:lnTo>
                <a:close/>
                <a:moveTo>
                  <a:pt x="135" y="26"/>
                </a:moveTo>
                <a:cubicBezTo>
                  <a:pt x="99" y="26"/>
                  <a:pt x="99" y="26"/>
                  <a:pt x="99" y="26"/>
                </a:cubicBezTo>
                <a:cubicBezTo>
                  <a:pt x="95" y="26"/>
                  <a:pt x="91" y="30"/>
                  <a:pt x="91" y="34"/>
                </a:cubicBezTo>
                <a:cubicBezTo>
                  <a:pt x="91" y="38"/>
                  <a:pt x="95" y="42"/>
                  <a:pt x="99" y="42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39" y="42"/>
                  <a:pt x="143" y="38"/>
                  <a:pt x="143" y="34"/>
                </a:cubicBezTo>
                <a:cubicBezTo>
                  <a:pt x="143" y="30"/>
                  <a:pt x="139" y="26"/>
                  <a:pt x="135" y="26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2" descr="\\VBOXSVR\vbox-share\20180531 Tampere seminar\sources\raspberr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6088029" y="1594870"/>
            <a:ext cx="364243" cy="547361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cxnSpLocks/>
          </p:cNvCxnSpPr>
          <p:nvPr/>
        </p:nvCxnSpPr>
        <p:spPr>
          <a:xfrm rot="10800000">
            <a:off x="7821445" y="1837295"/>
            <a:ext cx="698400" cy="469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3777" y="1540977"/>
            <a:ext cx="264733" cy="2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1489" y="1535580"/>
            <a:ext cx="264733" cy="2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8083" y="1538674"/>
            <a:ext cx="264733" cy="2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2"/>
          <p:cNvCxnSpPr>
            <a:cxnSpLocks/>
          </p:cNvCxnSpPr>
          <p:nvPr/>
        </p:nvCxnSpPr>
        <p:spPr>
          <a:xfrm rot="10800000" flipV="1">
            <a:off x="6605854" y="1837294"/>
            <a:ext cx="768652" cy="6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/>
          <p:cNvSpPr txBox="1"/>
          <p:nvPr/>
        </p:nvSpPr>
        <p:spPr>
          <a:xfrm>
            <a:off x="5849875" y="2192175"/>
            <a:ext cx="80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Server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8345425" y="2192175"/>
            <a:ext cx="80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Client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7210723" y="2192175"/>
            <a:ext cx="80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Proxy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0000" y="762000"/>
            <a:ext cx="7112000" cy="85725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more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40000" y="1356360"/>
            <a:ext cx="8604000" cy="37871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 smtClean="0">
                <a:cs typeface="Arial" pitchFamily="34" charset="0"/>
              </a:rPr>
              <a:t>Support for one-to-many communication</a:t>
            </a:r>
            <a:endParaRPr lang="en-US" sz="17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Over UDP and IP multicast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Over any transport supporting one-to-many delivery</a:t>
            </a:r>
            <a:endParaRPr lang="en-US" sz="15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3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b="1" dirty="0" smtClean="0">
                <a:cs typeface="Arial" pitchFamily="34" charset="0"/>
              </a:rPr>
              <a:t>Message security</a:t>
            </a:r>
            <a:endParaRPr lang="en-US" sz="15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Nothing natively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Original suggestion for DTLS 1.2 (RFC 6347)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Security at the transport layer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Hop-by-hop – i.e. not end-to-end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With DTLS 1.2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Security terminates at a proxy, that starts a second secure session with the server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500" dirty="0" smtClean="0">
                <a:cs typeface="Arial" pitchFamily="34" charset="0"/>
              </a:rPr>
              <a:t>No support for </a:t>
            </a:r>
            <a:r>
              <a:rPr lang="en-US" sz="1500" dirty="0" err="1" smtClean="0">
                <a:cs typeface="Arial" pitchFamily="34" charset="0"/>
              </a:rPr>
              <a:t>CoAP</a:t>
            </a:r>
            <a:r>
              <a:rPr lang="en-US" sz="1500" dirty="0" smtClean="0">
                <a:cs typeface="Arial" pitchFamily="34" charset="0"/>
              </a:rPr>
              <a:t> over multicast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endParaRPr lang="en-US" sz="1500" dirty="0" smtClean="0">
              <a:cs typeface="Arial" pitchFamily="3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6621094" y="3926849"/>
            <a:ext cx="807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F0"/>
                </a:solidFill>
              </a:rPr>
              <a:t>DTLS</a:t>
            </a:r>
          </a:p>
          <a:p>
            <a:pPr algn="ctr"/>
            <a:r>
              <a:rPr lang="en-US" sz="1000" dirty="0" smtClean="0">
                <a:solidFill>
                  <a:srgbClr val="00B0F0"/>
                </a:solidFill>
              </a:rPr>
              <a:t>Channel</a:t>
            </a:r>
            <a:endParaRPr lang="en-US" sz="1000" dirty="0">
              <a:solidFill>
                <a:srgbClr val="00B0F0"/>
              </a:solidFill>
            </a:endParaRPr>
          </a:p>
        </p:txBody>
      </p:sp>
      <p:pic>
        <p:nvPicPr>
          <p:cNvPr id="18" name="Picture 2" descr="\\VBOXSVR\WindowsXP\IETF100\figures\lock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0984" y="3688666"/>
            <a:ext cx="212048" cy="238183"/>
          </a:xfrm>
          <a:prstGeom prst="rect">
            <a:avLst/>
          </a:prstGeom>
          <a:noFill/>
        </p:spPr>
      </p:pic>
      <p:pic>
        <p:nvPicPr>
          <p:cNvPr id="20" name="Picture 2" descr="C:\Documents and Settings\crimson\Desktop\Lab retreat 2014\Day 2\loc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9769" y="3705815"/>
            <a:ext cx="294681" cy="22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7"/>
          <p:cNvSpPr txBox="1"/>
          <p:nvPr/>
        </p:nvSpPr>
        <p:spPr>
          <a:xfrm>
            <a:off x="7783439" y="3922032"/>
            <a:ext cx="807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F0"/>
                </a:solidFill>
              </a:rPr>
              <a:t>DTLS</a:t>
            </a:r>
          </a:p>
          <a:p>
            <a:pPr algn="ctr"/>
            <a:r>
              <a:rPr lang="en-US" sz="1000" dirty="0" smtClean="0">
                <a:solidFill>
                  <a:srgbClr val="00B0F0"/>
                </a:solidFill>
              </a:rPr>
              <a:t>Channel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24" name="Ovale 23"/>
          <p:cNvSpPr/>
          <p:nvPr/>
        </p:nvSpPr>
        <p:spPr bwMode="auto">
          <a:xfrm>
            <a:off x="6520730" y="1153316"/>
            <a:ext cx="1908099" cy="1749462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it-IT" sz="2000">
              <a:latin typeface="Arial" charset="0"/>
            </a:endParaRPr>
          </a:p>
        </p:txBody>
      </p:sp>
      <p:pic>
        <p:nvPicPr>
          <p:cNvPr id="25" name="Picture 5" descr="\\VBOXSVR\WindowsXP\IETF100\figures\multicas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1482" y="1689087"/>
            <a:ext cx="379963" cy="564802"/>
          </a:xfrm>
          <a:prstGeom prst="rect">
            <a:avLst/>
          </a:prstGeom>
          <a:noFill/>
        </p:spPr>
      </p:pic>
      <p:pic>
        <p:nvPicPr>
          <p:cNvPr id="26" name="Picture 4" descr="\\VBOXSVR\WindowsXP\IETF100\figures\listen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7898" y="1230531"/>
            <a:ext cx="239355" cy="372136"/>
          </a:xfrm>
          <a:prstGeom prst="rect">
            <a:avLst/>
          </a:prstGeom>
          <a:noFill/>
        </p:spPr>
      </p:pic>
      <p:pic>
        <p:nvPicPr>
          <p:cNvPr id="27" name="Picture 4" descr="\\VBOXSVR\WindowsXP\IETF100\figures\listen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60476" y="1794430"/>
            <a:ext cx="239355" cy="372136"/>
          </a:xfrm>
          <a:prstGeom prst="rect">
            <a:avLst/>
          </a:prstGeom>
          <a:noFill/>
        </p:spPr>
      </p:pic>
      <p:pic>
        <p:nvPicPr>
          <p:cNvPr id="28" name="Picture 4" descr="\\VBOXSVR\WindowsXP\IETF100\figures\listen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97253" y="2330778"/>
            <a:ext cx="239355" cy="372136"/>
          </a:xfrm>
          <a:prstGeom prst="rect">
            <a:avLst/>
          </a:prstGeom>
          <a:noFill/>
        </p:spPr>
      </p:pic>
      <p:sp>
        <p:nvSpPr>
          <p:cNvPr id="29" name="Oval 48"/>
          <p:cNvSpPr/>
          <p:nvPr/>
        </p:nvSpPr>
        <p:spPr bwMode="auto">
          <a:xfrm>
            <a:off x="7407413" y="1980498"/>
            <a:ext cx="94095" cy="84542"/>
          </a:xfrm>
          <a:prstGeom prst="ellipse">
            <a:avLst/>
          </a:prstGeom>
          <a:solidFill>
            <a:srgbClr val="9FB7D3"/>
          </a:solidFill>
          <a:ln w="12700" cap="flat" cmpd="sng" algn="ctr">
            <a:solidFill>
              <a:srgbClr val="9FB7D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000">
              <a:latin typeface="Arial" charset="0"/>
            </a:endParaRPr>
          </a:p>
        </p:txBody>
      </p:sp>
      <p:cxnSp>
        <p:nvCxnSpPr>
          <p:cNvPr id="30" name="Straight Connector 46"/>
          <p:cNvCxnSpPr/>
          <p:nvPr/>
        </p:nvCxnSpPr>
        <p:spPr bwMode="auto">
          <a:xfrm flipV="1">
            <a:off x="6977143" y="2028047"/>
            <a:ext cx="430270" cy="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9FB7D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42"/>
          <p:cNvCxnSpPr>
            <a:cxnSpLocks/>
          </p:cNvCxnSpPr>
          <p:nvPr/>
        </p:nvCxnSpPr>
        <p:spPr bwMode="auto">
          <a:xfrm>
            <a:off x="7461449" y="2020559"/>
            <a:ext cx="599027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FB7D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42"/>
          <p:cNvCxnSpPr>
            <a:cxnSpLocks/>
            <a:stCxn id="29" idx="7"/>
          </p:cNvCxnSpPr>
          <p:nvPr/>
        </p:nvCxnSpPr>
        <p:spPr bwMode="auto">
          <a:xfrm rot="5400000" flipH="1" flipV="1">
            <a:off x="7387547" y="1702848"/>
            <a:ext cx="390212" cy="1898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FB7D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>
            <a:cxnSpLocks/>
          </p:cNvCxnSpPr>
          <p:nvPr/>
        </p:nvCxnSpPr>
        <p:spPr bwMode="auto">
          <a:xfrm rot="16200000" flipH="1">
            <a:off x="7558246" y="1962044"/>
            <a:ext cx="278119" cy="4292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9FB7D3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7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9865" y="3340428"/>
            <a:ext cx="264733" cy="2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Freeform 3"/>
          <p:cNvSpPr>
            <a:spLocks noChangeAspect="1" noEditPoints="1"/>
          </p:cNvSpPr>
          <p:nvPr/>
        </p:nvSpPr>
        <p:spPr bwMode="auto">
          <a:xfrm>
            <a:off x="7423251" y="3355396"/>
            <a:ext cx="369910" cy="571453"/>
          </a:xfrm>
          <a:custGeom>
            <a:avLst/>
            <a:gdLst>
              <a:gd name="T0" fmla="*/ 2147483647 w 255"/>
              <a:gd name="T1" fmla="*/ 2147483647 h 394"/>
              <a:gd name="T2" fmla="*/ 0 w 255"/>
              <a:gd name="T3" fmla="*/ 2147483647 h 394"/>
              <a:gd name="T4" fmla="*/ 2147483647 w 255"/>
              <a:gd name="T5" fmla="*/ 2147483647 h 394"/>
              <a:gd name="T6" fmla="*/ 2147483647 w 255"/>
              <a:gd name="T7" fmla="*/ 2147483647 h 394"/>
              <a:gd name="T8" fmla="*/ 2147483647 w 255"/>
              <a:gd name="T9" fmla="*/ 2147483647 h 394"/>
              <a:gd name="T10" fmla="*/ 2147483647 w 255"/>
              <a:gd name="T11" fmla="*/ 2147483647 h 394"/>
              <a:gd name="T12" fmla="*/ 2147483647 w 255"/>
              <a:gd name="T13" fmla="*/ 2147483647 h 394"/>
              <a:gd name="T14" fmla="*/ 2147483647 w 255"/>
              <a:gd name="T15" fmla="*/ 2147483647 h 394"/>
              <a:gd name="T16" fmla="*/ 2147483647 w 255"/>
              <a:gd name="T17" fmla="*/ 2147483647 h 394"/>
              <a:gd name="T18" fmla="*/ 2147483647 w 255"/>
              <a:gd name="T19" fmla="*/ 2147483647 h 394"/>
              <a:gd name="T20" fmla="*/ 2147483647 w 255"/>
              <a:gd name="T21" fmla="*/ 2147483647 h 394"/>
              <a:gd name="T22" fmla="*/ 2147483647 w 255"/>
              <a:gd name="T23" fmla="*/ 2147483647 h 394"/>
              <a:gd name="T24" fmla="*/ 2147483647 w 255"/>
              <a:gd name="T25" fmla="*/ 2147483647 h 394"/>
              <a:gd name="T26" fmla="*/ 2147483647 w 255"/>
              <a:gd name="T27" fmla="*/ 2147483647 h 394"/>
              <a:gd name="T28" fmla="*/ 2147483647 w 255"/>
              <a:gd name="T29" fmla="*/ 2147483647 h 394"/>
              <a:gd name="T30" fmla="*/ 2147483647 w 255"/>
              <a:gd name="T31" fmla="*/ 2147483647 h 394"/>
              <a:gd name="T32" fmla="*/ 2147483647 w 255"/>
              <a:gd name="T33" fmla="*/ 2147483647 h 394"/>
              <a:gd name="T34" fmla="*/ 2147483647 w 255"/>
              <a:gd name="T35" fmla="*/ 2147483647 h 394"/>
              <a:gd name="T36" fmla="*/ 2147483647 w 255"/>
              <a:gd name="T37" fmla="*/ 2147483647 h 394"/>
              <a:gd name="T38" fmla="*/ 2147483647 w 255"/>
              <a:gd name="T39" fmla="*/ 2147483647 h 394"/>
              <a:gd name="T40" fmla="*/ 2147483647 w 255"/>
              <a:gd name="T41" fmla="*/ 2147483647 h 394"/>
              <a:gd name="T42" fmla="*/ 2147483647 w 255"/>
              <a:gd name="T43" fmla="*/ 2147483647 h 394"/>
              <a:gd name="T44" fmla="*/ 2147483647 w 255"/>
              <a:gd name="T45" fmla="*/ 2147483647 h 394"/>
              <a:gd name="T46" fmla="*/ 2147483647 w 255"/>
              <a:gd name="T47" fmla="*/ 2147483647 h 394"/>
              <a:gd name="T48" fmla="*/ 2147483647 w 255"/>
              <a:gd name="T49" fmla="*/ 2147483647 h 394"/>
              <a:gd name="T50" fmla="*/ 2147483647 w 255"/>
              <a:gd name="T51" fmla="*/ 2147483647 h 394"/>
              <a:gd name="T52" fmla="*/ 2147483647 w 255"/>
              <a:gd name="T53" fmla="*/ 2147483647 h 394"/>
              <a:gd name="T54" fmla="*/ 2147483647 w 255"/>
              <a:gd name="T55" fmla="*/ 2147483647 h 394"/>
              <a:gd name="T56" fmla="*/ 2147483647 w 255"/>
              <a:gd name="T57" fmla="*/ 2147483647 h 394"/>
              <a:gd name="T58" fmla="*/ 2147483647 w 255"/>
              <a:gd name="T59" fmla="*/ 2147483647 h 394"/>
              <a:gd name="T60" fmla="*/ 2147483647 w 255"/>
              <a:gd name="T61" fmla="*/ 2147483647 h 394"/>
              <a:gd name="T62" fmla="*/ 2147483647 w 255"/>
              <a:gd name="T63" fmla="*/ 2147483647 h 394"/>
              <a:gd name="T64" fmla="*/ 2147483647 w 255"/>
              <a:gd name="T65" fmla="*/ 2147483647 h 394"/>
              <a:gd name="T66" fmla="*/ 2147483647 w 255"/>
              <a:gd name="T67" fmla="*/ 2147483647 h 394"/>
              <a:gd name="T68" fmla="*/ 2147483647 w 255"/>
              <a:gd name="T69" fmla="*/ 2147483647 h 394"/>
              <a:gd name="T70" fmla="*/ 2147483647 w 255"/>
              <a:gd name="T71" fmla="*/ 2147483647 h 394"/>
              <a:gd name="T72" fmla="*/ 2147483647 w 255"/>
              <a:gd name="T73" fmla="*/ 2147483647 h 394"/>
              <a:gd name="T74" fmla="*/ 2147483647 w 255"/>
              <a:gd name="T75" fmla="*/ 2147483647 h 394"/>
              <a:gd name="T76" fmla="*/ 2147483647 w 255"/>
              <a:gd name="T77" fmla="*/ 2147483647 h 394"/>
              <a:gd name="T78" fmla="*/ 2147483647 w 255"/>
              <a:gd name="T79" fmla="*/ 2147483647 h 394"/>
              <a:gd name="T80" fmla="*/ 2147483647 w 255"/>
              <a:gd name="T81" fmla="*/ 2147483647 h 394"/>
              <a:gd name="T82" fmla="*/ 2147483647 w 255"/>
              <a:gd name="T83" fmla="*/ 2147483647 h 394"/>
              <a:gd name="T84" fmla="*/ 2147483647 w 255"/>
              <a:gd name="T85" fmla="*/ 2147483647 h 394"/>
              <a:gd name="T86" fmla="*/ 2147483647 w 255"/>
              <a:gd name="T87" fmla="*/ 2147483647 h 394"/>
              <a:gd name="T88" fmla="*/ 2147483647 w 255"/>
              <a:gd name="T89" fmla="*/ 2147483647 h 394"/>
              <a:gd name="T90" fmla="*/ 2147483647 w 255"/>
              <a:gd name="T91" fmla="*/ 2147483647 h 39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55" h="394">
                <a:moveTo>
                  <a:pt x="247" y="53"/>
                </a:moveTo>
                <a:cubicBezTo>
                  <a:pt x="251" y="53"/>
                  <a:pt x="255" y="50"/>
                  <a:pt x="255" y="45"/>
                </a:cubicBezTo>
                <a:cubicBezTo>
                  <a:pt x="255" y="19"/>
                  <a:pt x="255" y="19"/>
                  <a:pt x="255" y="19"/>
                </a:cubicBezTo>
                <a:cubicBezTo>
                  <a:pt x="255" y="8"/>
                  <a:pt x="246" y="0"/>
                  <a:pt x="23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374"/>
                  <a:pt x="0" y="374"/>
                  <a:pt x="0" y="374"/>
                </a:cubicBezTo>
                <a:cubicBezTo>
                  <a:pt x="0" y="385"/>
                  <a:pt x="9" y="394"/>
                  <a:pt x="19" y="394"/>
                </a:cubicBezTo>
                <a:cubicBezTo>
                  <a:pt x="235" y="394"/>
                  <a:pt x="235" y="394"/>
                  <a:pt x="235" y="394"/>
                </a:cubicBezTo>
                <a:cubicBezTo>
                  <a:pt x="246" y="394"/>
                  <a:pt x="255" y="385"/>
                  <a:pt x="255" y="374"/>
                </a:cubicBezTo>
                <a:cubicBezTo>
                  <a:pt x="255" y="77"/>
                  <a:pt x="255" y="77"/>
                  <a:pt x="255" y="77"/>
                </a:cubicBezTo>
                <a:cubicBezTo>
                  <a:pt x="255" y="73"/>
                  <a:pt x="251" y="69"/>
                  <a:pt x="247" y="69"/>
                </a:cubicBezTo>
                <a:cubicBezTo>
                  <a:pt x="242" y="69"/>
                  <a:pt x="239" y="73"/>
                  <a:pt x="239" y="77"/>
                </a:cubicBezTo>
                <a:cubicBezTo>
                  <a:pt x="239" y="374"/>
                  <a:pt x="239" y="374"/>
                  <a:pt x="239" y="374"/>
                </a:cubicBezTo>
                <a:cubicBezTo>
                  <a:pt x="239" y="376"/>
                  <a:pt x="237" y="378"/>
                  <a:pt x="235" y="378"/>
                </a:cubicBezTo>
                <a:cubicBezTo>
                  <a:pt x="19" y="378"/>
                  <a:pt x="19" y="378"/>
                  <a:pt x="19" y="378"/>
                </a:cubicBezTo>
                <a:cubicBezTo>
                  <a:pt x="17" y="378"/>
                  <a:pt x="16" y="376"/>
                  <a:pt x="16" y="374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7"/>
                  <a:pt x="17" y="16"/>
                  <a:pt x="19" y="16"/>
                </a:cubicBezTo>
                <a:cubicBezTo>
                  <a:pt x="235" y="16"/>
                  <a:pt x="235" y="16"/>
                  <a:pt x="235" y="16"/>
                </a:cubicBezTo>
                <a:cubicBezTo>
                  <a:pt x="237" y="16"/>
                  <a:pt x="239" y="17"/>
                  <a:pt x="239" y="19"/>
                </a:cubicBezTo>
                <a:cubicBezTo>
                  <a:pt x="239" y="45"/>
                  <a:pt x="239" y="45"/>
                  <a:pt x="239" y="45"/>
                </a:cubicBezTo>
                <a:cubicBezTo>
                  <a:pt x="239" y="50"/>
                  <a:pt x="242" y="53"/>
                  <a:pt x="247" y="53"/>
                </a:cubicBezTo>
                <a:close/>
                <a:moveTo>
                  <a:pt x="207" y="115"/>
                </a:moveTo>
                <a:cubicBezTo>
                  <a:pt x="199" y="115"/>
                  <a:pt x="193" y="121"/>
                  <a:pt x="193" y="129"/>
                </a:cubicBezTo>
                <a:cubicBezTo>
                  <a:pt x="193" y="137"/>
                  <a:pt x="199" y="143"/>
                  <a:pt x="207" y="143"/>
                </a:cubicBezTo>
                <a:cubicBezTo>
                  <a:pt x="215" y="143"/>
                  <a:pt x="221" y="137"/>
                  <a:pt x="221" y="129"/>
                </a:cubicBezTo>
                <a:cubicBezTo>
                  <a:pt x="221" y="121"/>
                  <a:pt x="215" y="115"/>
                  <a:pt x="207" y="115"/>
                </a:cubicBezTo>
                <a:close/>
                <a:moveTo>
                  <a:pt x="207" y="47"/>
                </a:moveTo>
                <a:cubicBezTo>
                  <a:pt x="199" y="47"/>
                  <a:pt x="193" y="53"/>
                  <a:pt x="193" y="61"/>
                </a:cubicBezTo>
                <a:cubicBezTo>
                  <a:pt x="193" y="69"/>
                  <a:pt x="199" y="75"/>
                  <a:pt x="207" y="75"/>
                </a:cubicBezTo>
                <a:cubicBezTo>
                  <a:pt x="215" y="75"/>
                  <a:pt x="221" y="69"/>
                  <a:pt x="221" y="61"/>
                </a:cubicBezTo>
                <a:cubicBezTo>
                  <a:pt x="221" y="53"/>
                  <a:pt x="215" y="47"/>
                  <a:pt x="207" y="47"/>
                </a:cubicBezTo>
                <a:close/>
                <a:moveTo>
                  <a:pt x="207" y="318"/>
                </a:moveTo>
                <a:cubicBezTo>
                  <a:pt x="199" y="318"/>
                  <a:pt x="193" y="325"/>
                  <a:pt x="193" y="332"/>
                </a:cubicBezTo>
                <a:cubicBezTo>
                  <a:pt x="193" y="340"/>
                  <a:pt x="199" y="346"/>
                  <a:pt x="207" y="346"/>
                </a:cubicBezTo>
                <a:cubicBezTo>
                  <a:pt x="215" y="346"/>
                  <a:pt x="221" y="340"/>
                  <a:pt x="221" y="332"/>
                </a:cubicBezTo>
                <a:cubicBezTo>
                  <a:pt x="221" y="325"/>
                  <a:pt x="215" y="318"/>
                  <a:pt x="207" y="318"/>
                </a:cubicBezTo>
                <a:close/>
                <a:moveTo>
                  <a:pt x="207" y="183"/>
                </a:moveTo>
                <a:cubicBezTo>
                  <a:pt x="199" y="183"/>
                  <a:pt x="193" y="189"/>
                  <a:pt x="193" y="197"/>
                </a:cubicBezTo>
                <a:cubicBezTo>
                  <a:pt x="193" y="205"/>
                  <a:pt x="199" y="211"/>
                  <a:pt x="207" y="211"/>
                </a:cubicBezTo>
                <a:cubicBezTo>
                  <a:pt x="215" y="211"/>
                  <a:pt x="221" y="205"/>
                  <a:pt x="221" y="197"/>
                </a:cubicBezTo>
                <a:cubicBezTo>
                  <a:pt x="221" y="189"/>
                  <a:pt x="215" y="183"/>
                  <a:pt x="207" y="183"/>
                </a:cubicBezTo>
                <a:close/>
                <a:moveTo>
                  <a:pt x="207" y="251"/>
                </a:moveTo>
                <a:cubicBezTo>
                  <a:pt x="199" y="251"/>
                  <a:pt x="193" y="257"/>
                  <a:pt x="193" y="265"/>
                </a:cubicBezTo>
                <a:cubicBezTo>
                  <a:pt x="193" y="272"/>
                  <a:pt x="199" y="279"/>
                  <a:pt x="207" y="279"/>
                </a:cubicBezTo>
                <a:cubicBezTo>
                  <a:pt x="215" y="279"/>
                  <a:pt x="221" y="272"/>
                  <a:pt x="221" y="265"/>
                </a:cubicBezTo>
                <a:cubicBezTo>
                  <a:pt x="221" y="257"/>
                  <a:pt x="215" y="251"/>
                  <a:pt x="207" y="251"/>
                </a:cubicBezTo>
                <a:close/>
                <a:moveTo>
                  <a:pt x="178" y="57"/>
                </a:moveTo>
                <a:cubicBezTo>
                  <a:pt x="178" y="46"/>
                  <a:pt x="169" y="37"/>
                  <a:pt x="159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43" y="37"/>
                  <a:pt x="34" y="46"/>
                  <a:pt x="34" y="57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76"/>
                  <a:pt x="43" y="85"/>
                  <a:pt x="53" y="85"/>
                </a:cubicBezTo>
                <a:cubicBezTo>
                  <a:pt x="159" y="85"/>
                  <a:pt x="159" y="85"/>
                  <a:pt x="159" y="85"/>
                </a:cubicBezTo>
                <a:cubicBezTo>
                  <a:pt x="169" y="85"/>
                  <a:pt x="178" y="76"/>
                  <a:pt x="178" y="66"/>
                </a:cubicBezTo>
                <a:lnTo>
                  <a:pt x="178" y="57"/>
                </a:lnTo>
                <a:close/>
                <a:moveTo>
                  <a:pt x="162" y="66"/>
                </a:moveTo>
                <a:cubicBezTo>
                  <a:pt x="162" y="68"/>
                  <a:pt x="160" y="69"/>
                  <a:pt x="159" y="69"/>
                </a:cubicBezTo>
                <a:cubicBezTo>
                  <a:pt x="53" y="69"/>
                  <a:pt x="53" y="69"/>
                  <a:pt x="53" y="69"/>
                </a:cubicBezTo>
                <a:cubicBezTo>
                  <a:pt x="51" y="69"/>
                  <a:pt x="50" y="68"/>
                  <a:pt x="50" y="66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5"/>
                  <a:pt x="51" y="53"/>
                  <a:pt x="53" y="53"/>
                </a:cubicBezTo>
                <a:cubicBezTo>
                  <a:pt x="159" y="53"/>
                  <a:pt x="159" y="53"/>
                  <a:pt x="159" y="53"/>
                </a:cubicBezTo>
                <a:cubicBezTo>
                  <a:pt x="160" y="53"/>
                  <a:pt x="162" y="55"/>
                  <a:pt x="162" y="57"/>
                </a:cubicBezTo>
                <a:lnTo>
                  <a:pt x="162" y="66"/>
                </a:lnTo>
                <a:close/>
                <a:moveTo>
                  <a:pt x="178" y="125"/>
                </a:moveTo>
                <a:cubicBezTo>
                  <a:pt x="178" y="114"/>
                  <a:pt x="169" y="105"/>
                  <a:pt x="159" y="105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43" y="105"/>
                  <a:pt x="34" y="114"/>
                  <a:pt x="34" y="125"/>
                </a:cubicBezTo>
                <a:cubicBezTo>
                  <a:pt x="34" y="133"/>
                  <a:pt x="34" y="133"/>
                  <a:pt x="34" y="133"/>
                </a:cubicBezTo>
                <a:cubicBezTo>
                  <a:pt x="34" y="144"/>
                  <a:pt x="43" y="153"/>
                  <a:pt x="53" y="153"/>
                </a:cubicBezTo>
                <a:cubicBezTo>
                  <a:pt x="159" y="153"/>
                  <a:pt x="159" y="153"/>
                  <a:pt x="159" y="153"/>
                </a:cubicBezTo>
                <a:cubicBezTo>
                  <a:pt x="169" y="153"/>
                  <a:pt x="178" y="144"/>
                  <a:pt x="178" y="133"/>
                </a:cubicBezTo>
                <a:lnTo>
                  <a:pt x="178" y="125"/>
                </a:lnTo>
                <a:close/>
                <a:moveTo>
                  <a:pt x="162" y="133"/>
                </a:moveTo>
                <a:cubicBezTo>
                  <a:pt x="162" y="135"/>
                  <a:pt x="160" y="137"/>
                  <a:pt x="159" y="137"/>
                </a:cubicBezTo>
                <a:cubicBezTo>
                  <a:pt x="53" y="137"/>
                  <a:pt x="53" y="137"/>
                  <a:pt x="53" y="137"/>
                </a:cubicBezTo>
                <a:cubicBezTo>
                  <a:pt x="51" y="137"/>
                  <a:pt x="50" y="135"/>
                  <a:pt x="50" y="133"/>
                </a:cubicBezTo>
                <a:cubicBezTo>
                  <a:pt x="50" y="125"/>
                  <a:pt x="50" y="125"/>
                  <a:pt x="50" y="125"/>
                </a:cubicBezTo>
                <a:cubicBezTo>
                  <a:pt x="50" y="123"/>
                  <a:pt x="51" y="121"/>
                  <a:pt x="53" y="121"/>
                </a:cubicBezTo>
                <a:cubicBezTo>
                  <a:pt x="159" y="121"/>
                  <a:pt x="159" y="121"/>
                  <a:pt x="159" y="121"/>
                </a:cubicBezTo>
                <a:cubicBezTo>
                  <a:pt x="160" y="121"/>
                  <a:pt x="162" y="123"/>
                  <a:pt x="162" y="125"/>
                </a:cubicBezTo>
                <a:lnTo>
                  <a:pt x="162" y="133"/>
                </a:lnTo>
                <a:close/>
                <a:moveTo>
                  <a:pt x="178" y="260"/>
                </a:moveTo>
                <a:cubicBezTo>
                  <a:pt x="178" y="249"/>
                  <a:pt x="169" y="241"/>
                  <a:pt x="159" y="241"/>
                </a:cubicBezTo>
                <a:cubicBezTo>
                  <a:pt x="53" y="241"/>
                  <a:pt x="53" y="241"/>
                  <a:pt x="53" y="241"/>
                </a:cubicBezTo>
                <a:cubicBezTo>
                  <a:pt x="43" y="241"/>
                  <a:pt x="34" y="249"/>
                  <a:pt x="34" y="260"/>
                </a:cubicBezTo>
                <a:cubicBezTo>
                  <a:pt x="34" y="269"/>
                  <a:pt x="34" y="269"/>
                  <a:pt x="34" y="269"/>
                </a:cubicBezTo>
                <a:cubicBezTo>
                  <a:pt x="34" y="280"/>
                  <a:pt x="43" y="288"/>
                  <a:pt x="53" y="288"/>
                </a:cubicBezTo>
                <a:cubicBezTo>
                  <a:pt x="159" y="288"/>
                  <a:pt x="159" y="288"/>
                  <a:pt x="159" y="288"/>
                </a:cubicBezTo>
                <a:cubicBezTo>
                  <a:pt x="169" y="288"/>
                  <a:pt x="178" y="280"/>
                  <a:pt x="178" y="269"/>
                </a:cubicBezTo>
                <a:lnTo>
                  <a:pt x="178" y="260"/>
                </a:lnTo>
                <a:close/>
                <a:moveTo>
                  <a:pt x="162" y="269"/>
                </a:moveTo>
                <a:cubicBezTo>
                  <a:pt x="162" y="271"/>
                  <a:pt x="160" y="272"/>
                  <a:pt x="159" y="272"/>
                </a:cubicBezTo>
                <a:cubicBezTo>
                  <a:pt x="53" y="272"/>
                  <a:pt x="53" y="272"/>
                  <a:pt x="53" y="272"/>
                </a:cubicBezTo>
                <a:cubicBezTo>
                  <a:pt x="51" y="272"/>
                  <a:pt x="50" y="271"/>
                  <a:pt x="50" y="269"/>
                </a:cubicBezTo>
                <a:cubicBezTo>
                  <a:pt x="50" y="260"/>
                  <a:pt x="50" y="260"/>
                  <a:pt x="50" y="260"/>
                </a:cubicBezTo>
                <a:cubicBezTo>
                  <a:pt x="50" y="258"/>
                  <a:pt x="51" y="257"/>
                  <a:pt x="53" y="257"/>
                </a:cubicBezTo>
                <a:cubicBezTo>
                  <a:pt x="159" y="257"/>
                  <a:pt x="159" y="257"/>
                  <a:pt x="159" y="257"/>
                </a:cubicBezTo>
                <a:cubicBezTo>
                  <a:pt x="160" y="257"/>
                  <a:pt x="162" y="258"/>
                  <a:pt x="162" y="260"/>
                </a:cubicBezTo>
                <a:lnTo>
                  <a:pt x="162" y="269"/>
                </a:lnTo>
                <a:close/>
                <a:moveTo>
                  <a:pt x="178" y="192"/>
                </a:moveTo>
                <a:cubicBezTo>
                  <a:pt x="178" y="182"/>
                  <a:pt x="169" y="173"/>
                  <a:pt x="159" y="173"/>
                </a:cubicBezTo>
                <a:cubicBezTo>
                  <a:pt x="53" y="173"/>
                  <a:pt x="53" y="173"/>
                  <a:pt x="53" y="173"/>
                </a:cubicBezTo>
                <a:cubicBezTo>
                  <a:pt x="43" y="173"/>
                  <a:pt x="34" y="182"/>
                  <a:pt x="34" y="192"/>
                </a:cubicBezTo>
                <a:cubicBezTo>
                  <a:pt x="34" y="201"/>
                  <a:pt x="34" y="201"/>
                  <a:pt x="34" y="201"/>
                </a:cubicBezTo>
                <a:cubicBezTo>
                  <a:pt x="34" y="212"/>
                  <a:pt x="43" y="221"/>
                  <a:pt x="53" y="221"/>
                </a:cubicBezTo>
                <a:cubicBezTo>
                  <a:pt x="159" y="221"/>
                  <a:pt x="159" y="221"/>
                  <a:pt x="159" y="221"/>
                </a:cubicBezTo>
                <a:cubicBezTo>
                  <a:pt x="169" y="221"/>
                  <a:pt x="178" y="212"/>
                  <a:pt x="178" y="201"/>
                </a:cubicBezTo>
                <a:lnTo>
                  <a:pt x="178" y="192"/>
                </a:lnTo>
                <a:close/>
                <a:moveTo>
                  <a:pt x="162" y="201"/>
                </a:moveTo>
                <a:cubicBezTo>
                  <a:pt x="162" y="203"/>
                  <a:pt x="160" y="205"/>
                  <a:pt x="159" y="205"/>
                </a:cubicBezTo>
                <a:cubicBezTo>
                  <a:pt x="53" y="205"/>
                  <a:pt x="53" y="205"/>
                  <a:pt x="53" y="205"/>
                </a:cubicBezTo>
                <a:cubicBezTo>
                  <a:pt x="51" y="205"/>
                  <a:pt x="50" y="203"/>
                  <a:pt x="50" y="201"/>
                </a:cubicBezTo>
                <a:cubicBezTo>
                  <a:pt x="50" y="192"/>
                  <a:pt x="50" y="192"/>
                  <a:pt x="50" y="192"/>
                </a:cubicBezTo>
                <a:cubicBezTo>
                  <a:pt x="50" y="190"/>
                  <a:pt x="51" y="189"/>
                  <a:pt x="53" y="189"/>
                </a:cubicBezTo>
                <a:cubicBezTo>
                  <a:pt x="159" y="189"/>
                  <a:pt x="159" y="189"/>
                  <a:pt x="159" y="189"/>
                </a:cubicBezTo>
                <a:cubicBezTo>
                  <a:pt x="160" y="189"/>
                  <a:pt x="162" y="190"/>
                  <a:pt x="162" y="192"/>
                </a:cubicBezTo>
                <a:lnTo>
                  <a:pt x="162" y="201"/>
                </a:lnTo>
                <a:close/>
                <a:moveTo>
                  <a:pt x="159" y="309"/>
                </a:moveTo>
                <a:cubicBezTo>
                  <a:pt x="53" y="309"/>
                  <a:pt x="53" y="309"/>
                  <a:pt x="53" y="309"/>
                </a:cubicBezTo>
                <a:cubicBezTo>
                  <a:pt x="43" y="309"/>
                  <a:pt x="34" y="317"/>
                  <a:pt x="34" y="328"/>
                </a:cubicBezTo>
                <a:cubicBezTo>
                  <a:pt x="34" y="337"/>
                  <a:pt x="34" y="337"/>
                  <a:pt x="34" y="337"/>
                </a:cubicBezTo>
                <a:cubicBezTo>
                  <a:pt x="34" y="348"/>
                  <a:pt x="43" y="356"/>
                  <a:pt x="53" y="356"/>
                </a:cubicBezTo>
                <a:cubicBezTo>
                  <a:pt x="159" y="356"/>
                  <a:pt x="159" y="356"/>
                  <a:pt x="159" y="356"/>
                </a:cubicBezTo>
                <a:cubicBezTo>
                  <a:pt x="169" y="356"/>
                  <a:pt x="178" y="348"/>
                  <a:pt x="178" y="337"/>
                </a:cubicBezTo>
                <a:cubicBezTo>
                  <a:pt x="178" y="328"/>
                  <a:pt x="178" y="328"/>
                  <a:pt x="178" y="328"/>
                </a:cubicBezTo>
                <a:cubicBezTo>
                  <a:pt x="178" y="317"/>
                  <a:pt x="169" y="309"/>
                  <a:pt x="159" y="309"/>
                </a:cubicBezTo>
                <a:close/>
                <a:moveTo>
                  <a:pt x="162" y="337"/>
                </a:moveTo>
                <a:cubicBezTo>
                  <a:pt x="162" y="339"/>
                  <a:pt x="160" y="340"/>
                  <a:pt x="159" y="340"/>
                </a:cubicBezTo>
                <a:cubicBezTo>
                  <a:pt x="53" y="340"/>
                  <a:pt x="53" y="340"/>
                  <a:pt x="53" y="340"/>
                </a:cubicBezTo>
                <a:cubicBezTo>
                  <a:pt x="51" y="340"/>
                  <a:pt x="50" y="339"/>
                  <a:pt x="50" y="337"/>
                </a:cubicBezTo>
                <a:cubicBezTo>
                  <a:pt x="50" y="328"/>
                  <a:pt x="50" y="328"/>
                  <a:pt x="50" y="328"/>
                </a:cubicBezTo>
                <a:cubicBezTo>
                  <a:pt x="50" y="326"/>
                  <a:pt x="51" y="325"/>
                  <a:pt x="53" y="325"/>
                </a:cubicBezTo>
                <a:cubicBezTo>
                  <a:pt x="159" y="325"/>
                  <a:pt x="159" y="325"/>
                  <a:pt x="159" y="325"/>
                </a:cubicBezTo>
                <a:cubicBezTo>
                  <a:pt x="160" y="325"/>
                  <a:pt x="162" y="326"/>
                  <a:pt x="162" y="328"/>
                </a:cubicBezTo>
                <a:lnTo>
                  <a:pt x="162" y="337"/>
                </a:ln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6"/>
          <p:cNvSpPr>
            <a:spLocks noChangeAspect="1" noEditPoints="1"/>
          </p:cNvSpPr>
          <p:nvPr/>
        </p:nvSpPr>
        <p:spPr bwMode="auto">
          <a:xfrm>
            <a:off x="8592026" y="3355396"/>
            <a:ext cx="307778" cy="489523"/>
          </a:xfrm>
          <a:custGeom>
            <a:avLst/>
            <a:gdLst>
              <a:gd name="T0" fmla="*/ 2147483647 w 241"/>
              <a:gd name="T1" fmla="*/ 2147483647 h 383"/>
              <a:gd name="T2" fmla="*/ 2147483647 w 241"/>
              <a:gd name="T3" fmla="*/ 2147483647 h 383"/>
              <a:gd name="T4" fmla="*/ 2147483647 w 241"/>
              <a:gd name="T5" fmla="*/ 2147483647 h 383"/>
              <a:gd name="T6" fmla="*/ 2147483647 w 241"/>
              <a:gd name="T7" fmla="*/ 2147483647 h 383"/>
              <a:gd name="T8" fmla="*/ 2147483647 w 241"/>
              <a:gd name="T9" fmla="*/ 2147483647 h 383"/>
              <a:gd name="T10" fmla="*/ 2147483647 w 241"/>
              <a:gd name="T11" fmla="*/ 2147483647 h 383"/>
              <a:gd name="T12" fmla="*/ 2147483647 w 241"/>
              <a:gd name="T13" fmla="*/ 2147483647 h 383"/>
              <a:gd name="T14" fmla="*/ 2147483647 w 241"/>
              <a:gd name="T15" fmla="*/ 2147483647 h 383"/>
              <a:gd name="T16" fmla="*/ 2147483647 w 241"/>
              <a:gd name="T17" fmla="*/ 0 h 383"/>
              <a:gd name="T18" fmla="*/ 2147483647 w 241"/>
              <a:gd name="T19" fmla="*/ 0 h 383"/>
              <a:gd name="T20" fmla="*/ 0 w 241"/>
              <a:gd name="T21" fmla="*/ 2147483647 h 383"/>
              <a:gd name="T22" fmla="*/ 0 w 241"/>
              <a:gd name="T23" fmla="*/ 2147483647 h 383"/>
              <a:gd name="T24" fmla="*/ 2147483647 w 241"/>
              <a:gd name="T25" fmla="*/ 2147483647 h 383"/>
              <a:gd name="T26" fmla="*/ 2147483647 w 241"/>
              <a:gd name="T27" fmla="*/ 2147483647 h 383"/>
              <a:gd name="T28" fmla="*/ 2147483647 w 241"/>
              <a:gd name="T29" fmla="*/ 2147483647 h 383"/>
              <a:gd name="T30" fmla="*/ 2147483647 w 241"/>
              <a:gd name="T31" fmla="*/ 2147483647 h 383"/>
              <a:gd name="T32" fmla="*/ 2147483647 w 241"/>
              <a:gd name="T33" fmla="*/ 2147483647 h 383"/>
              <a:gd name="T34" fmla="*/ 2147483647 w 241"/>
              <a:gd name="T35" fmla="*/ 2147483647 h 383"/>
              <a:gd name="T36" fmla="*/ 2147483647 w 241"/>
              <a:gd name="T37" fmla="*/ 2147483647 h 383"/>
              <a:gd name="T38" fmla="*/ 2147483647 w 241"/>
              <a:gd name="T39" fmla="*/ 2147483647 h 383"/>
              <a:gd name="T40" fmla="*/ 2147483647 w 241"/>
              <a:gd name="T41" fmla="*/ 2147483647 h 383"/>
              <a:gd name="T42" fmla="*/ 2147483647 w 241"/>
              <a:gd name="T43" fmla="*/ 2147483647 h 383"/>
              <a:gd name="T44" fmla="*/ 2147483647 w 241"/>
              <a:gd name="T45" fmla="*/ 2147483647 h 383"/>
              <a:gd name="T46" fmla="*/ 2147483647 w 241"/>
              <a:gd name="T47" fmla="*/ 2147483647 h 383"/>
              <a:gd name="T48" fmla="*/ 2147483647 w 241"/>
              <a:gd name="T49" fmla="*/ 2147483647 h 383"/>
              <a:gd name="T50" fmla="*/ 2147483647 w 241"/>
              <a:gd name="T51" fmla="*/ 2147483647 h 383"/>
              <a:gd name="T52" fmla="*/ 2147483647 w 241"/>
              <a:gd name="T53" fmla="*/ 2147483647 h 383"/>
              <a:gd name="T54" fmla="*/ 2147483647 w 241"/>
              <a:gd name="T55" fmla="*/ 2147483647 h 383"/>
              <a:gd name="T56" fmla="*/ 2147483647 w 241"/>
              <a:gd name="T57" fmla="*/ 2147483647 h 383"/>
              <a:gd name="T58" fmla="*/ 2147483647 w 241"/>
              <a:gd name="T59" fmla="*/ 2147483647 h 383"/>
              <a:gd name="T60" fmla="*/ 2147483647 w 241"/>
              <a:gd name="T61" fmla="*/ 2147483647 h 383"/>
              <a:gd name="T62" fmla="*/ 2147483647 w 241"/>
              <a:gd name="T63" fmla="*/ 2147483647 h 383"/>
              <a:gd name="T64" fmla="*/ 2147483647 w 241"/>
              <a:gd name="T65" fmla="*/ 2147483647 h 383"/>
              <a:gd name="T66" fmla="*/ 2147483647 w 241"/>
              <a:gd name="T67" fmla="*/ 2147483647 h 383"/>
              <a:gd name="T68" fmla="*/ 2147483647 w 241"/>
              <a:gd name="T69" fmla="*/ 2147483647 h 383"/>
              <a:gd name="T70" fmla="*/ 2147483647 w 241"/>
              <a:gd name="T71" fmla="*/ 2147483647 h 383"/>
              <a:gd name="T72" fmla="*/ 2147483647 w 241"/>
              <a:gd name="T73" fmla="*/ 2147483647 h 383"/>
              <a:gd name="T74" fmla="*/ 2147483647 w 241"/>
              <a:gd name="T75" fmla="*/ 2147483647 h 383"/>
              <a:gd name="T76" fmla="*/ 2147483647 w 241"/>
              <a:gd name="T77" fmla="*/ 2147483647 h 383"/>
              <a:gd name="T78" fmla="*/ 2147483647 w 241"/>
              <a:gd name="T79" fmla="*/ 2147483647 h 383"/>
              <a:gd name="T80" fmla="*/ 2147483647 w 241"/>
              <a:gd name="T81" fmla="*/ 2147483647 h 383"/>
              <a:gd name="T82" fmla="*/ 2147483647 w 241"/>
              <a:gd name="T83" fmla="*/ 2147483647 h 383"/>
              <a:gd name="T84" fmla="*/ 2147483647 w 241"/>
              <a:gd name="T85" fmla="*/ 2147483647 h 383"/>
              <a:gd name="T86" fmla="*/ 2147483647 w 241"/>
              <a:gd name="T87" fmla="*/ 2147483647 h 383"/>
              <a:gd name="T88" fmla="*/ 2147483647 w 241"/>
              <a:gd name="T89" fmla="*/ 2147483647 h 38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1" h="383">
                <a:moveTo>
                  <a:pt x="117" y="356"/>
                </a:moveTo>
                <a:cubicBezTo>
                  <a:pt x="127" y="356"/>
                  <a:pt x="135" y="348"/>
                  <a:pt x="135" y="338"/>
                </a:cubicBezTo>
                <a:cubicBezTo>
                  <a:pt x="135" y="329"/>
                  <a:pt x="127" y="321"/>
                  <a:pt x="117" y="321"/>
                </a:cubicBezTo>
                <a:cubicBezTo>
                  <a:pt x="107" y="321"/>
                  <a:pt x="99" y="329"/>
                  <a:pt x="99" y="338"/>
                </a:cubicBezTo>
                <a:cubicBezTo>
                  <a:pt x="99" y="348"/>
                  <a:pt x="107" y="356"/>
                  <a:pt x="117" y="356"/>
                </a:cubicBezTo>
                <a:close/>
                <a:moveTo>
                  <a:pt x="233" y="90"/>
                </a:moveTo>
                <a:cubicBezTo>
                  <a:pt x="237" y="90"/>
                  <a:pt x="241" y="87"/>
                  <a:pt x="241" y="82"/>
                </a:cubicBezTo>
                <a:cubicBezTo>
                  <a:pt x="241" y="19"/>
                  <a:pt x="241" y="19"/>
                  <a:pt x="241" y="19"/>
                </a:cubicBezTo>
                <a:cubicBezTo>
                  <a:pt x="241" y="8"/>
                  <a:pt x="232" y="0"/>
                  <a:pt x="22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375"/>
                  <a:pt x="8" y="383"/>
                  <a:pt x="19" y="383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232" y="383"/>
                  <a:pt x="241" y="375"/>
                  <a:pt x="241" y="364"/>
                </a:cubicBezTo>
                <a:cubicBezTo>
                  <a:pt x="241" y="114"/>
                  <a:pt x="241" y="114"/>
                  <a:pt x="241" y="114"/>
                </a:cubicBezTo>
                <a:cubicBezTo>
                  <a:pt x="241" y="110"/>
                  <a:pt x="237" y="106"/>
                  <a:pt x="233" y="106"/>
                </a:cubicBezTo>
                <a:cubicBezTo>
                  <a:pt x="228" y="106"/>
                  <a:pt x="225" y="110"/>
                  <a:pt x="225" y="114"/>
                </a:cubicBezTo>
                <a:cubicBezTo>
                  <a:pt x="225" y="295"/>
                  <a:pt x="225" y="295"/>
                  <a:pt x="225" y="295"/>
                </a:cubicBezTo>
                <a:cubicBezTo>
                  <a:pt x="16" y="295"/>
                  <a:pt x="16" y="295"/>
                  <a:pt x="16" y="295"/>
                </a:cubicBezTo>
                <a:cubicBezTo>
                  <a:pt x="16" y="69"/>
                  <a:pt x="16" y="69"/>
                  <a:pt x="16" y="69"/>
                </a:cubicBezTo>
                <a:cubicBezTo>
                  <a:pt x="225" y="69"/>
                  <a:pt x="225" y="69"/>
                  <a:pt x="225" y="69"/>
                </a:cubicBezTo>
                <a:cubicBezTo>
                  <a:pt x="225" y="82"/>
                  <a:pt x="225" y="82"/>
                  <a:pt x="225" y="82"/>
                </a:cubicBezTo>
                <a:cubicBezTo>
                  <a:pt x="225" y="87"/>
                  <a:pt x="228" y="90"/>
                  <a:pt x="233" y="90"/>
                </a:cubicBezTo>
                <a:close/>
                <a:moveTo>
                  <a:pt x="225" y="311"/>
                </a:moveTo>
                <a:cubicBezTo>
                  <a:pt x="225" y="364"/>
                  <a:pt x="225" y="364"/>
                  <a:pt x="225" y="364"/>
                </a:cubicBezTo>
                <a:cubicBezTo>
                  <a:pt x="225" y="366"/>
                  <a:pt x="223" y="367"/>
                  <a:pt x="221" y="367"/>
                </a:cubicBezTo>
                <a:cubicBezTo>
                  <a:pt x="19" y="367"/>
                  <a:pt x="19" y="367"/>
                  <a:pt x="19" y="367"/>
                </a:cubicBezTo>
                <a:cubicBezTo>
                  <a:pt x="17" y="367"/>
                  <a:pt x="16" y="366"/>
                  <a:pt x="16" y="364"/>
                </a:cubicBezTo>
                <a:cubicBezTo>
                  <a:pt x="16" y="311"/>
                  <a:pt x="16" y="311"/>
                  <a:pt x="16" y="311"/>
                </a:cubicBezTo>
                <a:lnTo>
                  <a:pt x="225" y="311"/>
                </a:lnTo>
                <a:close/>
                <a:moveTo>
                  <a:pt x="16" y="53"/>
                </a:moveTo>
                <a:cubicBezTo>
                  <a:pt x="16" y="19"/>
                  <a:pt x="16" y="19"/>
                  <a:pt x="16" y="19"/>
                </a:cubicBezTo>
                <a:cubicBezTo>
                  <a:pt x="16" y="17"/>
                  <a:pt x="17" y="16"/>
                  <a:pt x="19" y="16"/>
                </a:cubicBezTo>
                <a:cubicBezTo>
                  <a:pt x="221" y="16"/>
                  <a:pt x="221" y="16"/>
                  <a:pt x="221" y="16"/>
                </a:cubicBezTo>
                <a:cubicBezTo>
                  <a:pt x="223" y="16"/>
                  <a:pt x="225" y="17"/>
                  <a:pt x="225" y="19"/>
                </a:cubicBezTo>
                <a:cubicBezTo>
                  <a:pt x="225" y="53"/>
                  <a:pt x="225" y="53"/>
                  <a:pt x="225" y="53"/>
                </a:cubicBezTo>
                <a:lnTo>
                  <a:pt x="16" y="53"/>
                </a:lnTo>
                <a:close/>
                <a:moveTo>
                  <a:pt x="135" y="26"/>
                </a:moveTo>
                <a:cubicBezTo>
                  <a:pt x="99" y="26"/>
                  <a:pt x="99" y="26"/>
                  <a:pt x="99" y="26"/>
                </a:cubicBezTo>
                <a:cubicBezTo>
                  <a:pt x="95" y="26"/>
                  <a:pt x="91" y="30"/>
                  <a:pt x="91" y="34"/>
                </a:cubicBezTo>
                <a:cubicBezTo>
                  <a:pt x="91" y="38"/>
                  <a:pt x="95" y="42"/>
                  <a:pt x="99" y="42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39" y="42"/>
                  <a:pt x="143" y="38"/>
                  <a:pt x="143" y="34"/>
                </a:cubicBezTo>
                <a:cubicBezTo>
                  <a:pt x="143" y="30"/>
                  <a:pt x="139" y="26"/>
                  <a:pt x="135" y="26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Box 7"/>
          <p:cNvSpPr txBox="1"/>
          <p:nvPr/>
        </p:nvSpPr>
        <p:spPr>
          <a:xfrm>
            <a:off x="8421514" y="3860124"/>
            <a:ext cx="648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F0"/>
                </a:solidFill>
              </a:rPr>
              <a:t>Client</a:t>
            </a:r>
          </a:p>
        </p:txBody>
      </p:sp>
      <p:sp>
        <p:nvSpPr>
          <p:cNvPr id="51" name="TextBox 9"/>
          <p:cNvSpPr txBox="1"/>
          <p:nvPr/>
        </p:nvSpPr>
        <p:spPr>
          <a:xfrm>
            <a:off x="7254266" y="3986421"/>
            <a:ext cx="7284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F0"/>
                </a:solidFill>
              </a:rPr>
              <a:t>Proxy</a:t>
            </a:r>
            <a:endParaRPr lang="en-US" sz="1000" dirty="0">
              <a:solidFill>
                <a:srgbClr val="00B0F0"/>
              </a:solidFill>
            </a:endParaRPr>
          </a:p>
        </p:txBody>
      </p:sp>
      <p:pic>
        <p:nvPicPr>
          <p:cNvPr id="52" name="Picture 2" descr="\\VBOXSVR\vbox-share\20180531 Tampere seminar\sources\raspberry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6200000">
            <a:off x="6063775" y="3342949"/>
            <a:ext cx="383477" cy="576263"/>
          </a:xfrm>
          <a:prstGeom prst="rect">
            <a:avLst/>
          </a:prstGeom>
          <a:noFill/>
        </p:spPr>
      </p:pic>
      <p:sp>
        <p:nvSpPr>
          <p:cNvPr id="53" name="TextBox 7"/>
          <p:cNvSpPr txBox="1"/>
          <p:nvPr/>
        </p:nvSpPr>
        <p:spPr>
          <a:xfrm>
            <a:off x="5866092" y="3860124"/>
            <a:ext cx="78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00B0F0"/>
                </a:solidFill>
              </a:rPr>
              <a:t>Server</a:t>
            </a:r>
            <a:endParaRPr lang="en-US" sz="1000" dirty="0">
              <a:solidFill>
                <a:srgbClr val="00B0F0"/>
              </a:solidFill>
            </a:endParaRPr>
          </a:p>
        </p:txBody>
      </p:sp>
      <p:cxnSp>
        <p:nvCxnSpPr>
          <p:cNvPr id="54" name="Straight Arrow Connector 12"/>
          <p:cNvCxnSpPr>
            <a:cxnSpLocks/>
          </p:cNvCxnSpPr>
          <p:nvPr/>
        </p:nvCxnSpPr>
        <p:spPr>
          <a:xfrm rot="10800000">
            <a:off x="7821445" y="3631541"/>
            <a:ext cx="698400" cy="469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3777" y="3335223"/>
            <a:ext cx="264733" cy="2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41489" y="3329826"/>
            <a:ext cx="264733" cy="2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9" descr="C:\Documents and Settings\crimson\Documenti\Dropbox\Documents\Work\ERCIM\Visit CWI\slides\package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18083" y="3332920"/>
            <a:ext cx="264733" cy="23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Straight Arrow Connector 12"/>
          <p:cNvCxnSpPr>
            <a:cxnSpLocks/>
          </p:cNvCxnSpPr>
          <p:nvPr/>
        </p:nvCxnSpPr>
        <p:spPr>
          <a:xfrm rot="10800000" flipV="1">
            <a:off x="6605854" y="3631540"/>
            <a:ext cx="768652" cy="63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2346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SE">
  <a:themeElements>
    <a:clrScheme name="RIS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8B94"/>
      </a:accent1>
      <a:accent2>
        <a:srgbClr val="DF2351"/>
      </a:accent2>
      <a:accent3>
        <a:srgbClr val="FFE200"/>
      </a:accent3>
      <a:accent4>
        <a:srgbClr val="E6F2EC"/>
      </a:accent4>
      <a:accent5>
        <a:srgbClr val="FBE2D8"/>
      </a:accent5>
      <a:accent6>
        <a:srgbClr val="FFF5D4"/>
      </a:accent6>
      <a:hlink>
        <a:srgbClr val="000000"/>
      </a:hlink>
      <a:folHlink>
        <a:srgbClr val="000000"/>
      </a:folHlink>
    </a:clrScheme>
    <a:fontScheme name="RISE">
      <a:majorFont>
        <a:latin typeface="Code Pro Bold L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Lato Regular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5242</TotalTime>
  <Words>1030</Words>
  <Application>Microsoft Macintosh PowerPoint</Application>
  <PresentationFormat>Presentazione su schermo (16:9)</PresentationFormat>
  <Paragraphs>241</Paragraphs>
  <Slides>21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RISE</vt:lpstr>
      <vt:lpstr>Diapositiva 1</vt:lpstr>
      <vt:lpstr>Just a quick look at …</vt:lpstr>
      <vt:lpstr>Diapositiva 3</vt:lpstr>
      <vt:lpstr>CoAP</vt:lpstr>
      <vt:lpstr>CoAP</vt:lpstr>
      <vt:lpstr>CoAP message format</vt:lpstr>
      <vt:lpstr>Notable extensions</vt:lpstr>
      <vt:lpstr>Proxies</vt:lpstr>
      <vt:lpstr>Some more features</vt:lpstr>
      <vt:lpstr>Diapositiva 10</vt:lpstr>
      <vt:lpstr>OSCORE</vt:lpstr>
      <vt:lpstr>OSCORE</vt:lpstr>
      <vt:lpstr>OSCORE – End-to-End message protection</vt:lpstr>
      <vt:lpstr>OSCORE – Security context</vt:lpstr>
      <vt:lpstr>OSCORE – The mechanics</vt:lpstr>
      <vt:lpstr>OSCORE – The mechanics</vt:lpstr>
      <vt:lpstr>Diapositiva 17</vt:lpstr>
      <vt:lpstr>Related activites (1/2)</vt:lpstr>
      <vt:lpstr>Related activites (2/2)</vt:lpstr>
      <vt:lpstr>IETF standardization</vt:lpstr>
      <vt:lpstr>Diapositiva 21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subject/>
  <dc:creator>Kolossal</dc:creator>
  <cp:keywords/>
  <dc:description/>
  <cp:lastModifiedBy>Marco Tiloca</cp:lastModifiedBy>
  <cp:revision>642</cp:revision>
  <dcterms:created xsi:type="dcterms:W3CDTF">2010-04-12T23:12:02Z</dcterms:created>
  <dcterms:modified xsi:type="dcterms:W3CDTF">2022-01-24T08:13:51Z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