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7" r:id="rId2"/>
    <p:sldId id="260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AC8DF-58D4-E14A-BB42-F47E46E2D135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198C1-0F8C-3544-8E9A-04F2F6A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A6F5-EABF-4011-8601-067ACF70D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82C4E-C9B2-4F42-B0A8-339B07B3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0864-3924-4159-BBE9-7A610451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BA5-3C64-44E7-9DE8-CF2EE86D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04CC-1C74-46C6-8632-0E5A1A47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A167-E22E-4B67-872B-0C780AD5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3ED2-E4E0-4C90-B183-A3A12E18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3640-8D70-4AFE-AF68-F460009D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6F38-9026-4E83-86B5-97857637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7C8D-5953-47C6-A96B-C9658F5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2B060-A704-47A6-B6F9-3CD683409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1D3E1-63ED-433F-A18C-084622BF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3E9F-6809-4CEA-A69B-8E91A7E7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CA41-8B36-4151-9174-A6CBB7D0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8725-77FF-4070-85E3-8EA0BF0F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0739-DD93-4321-BDF1-29DE0911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D0C1-DCA9-4682-80C0-30C28C11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2AB2-9313-49DB-92AD-6A5AA47F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D27D-BEC0-4A58-B4ED-CF362444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121E-4032-4611-A671-B32D1C04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152-7951-47B3-89FE-3DA96105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10DA2-4127-4395-A202-488B4FDE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5CAC-E600-496D-A0CA-0E1CD76C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3133-120B-4EDF-BE50-DDF59897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D9E4-FE5A-49BA-8AFC-B58F85A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8649-6F7D-44B0-A7B8-8ACFDC65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DFCC-CA32-4D86-9F9F-ADD71826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C91BB-DC10-47E7-B7F5-62C945C0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29304-66E9-4C0C-9ED0-377FB38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D1CB-EF6B-4A88-8D5D-4182797C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5D02C-90BC-4922-B29D-87E9762F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C135-69C2-45DD-B55E-FF516073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558D-70BD-4BE3-BC68-C925A6A1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E878-25CA-479D-82A3-09BAAF408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832D1-9862-4D27-AABD-97E227745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2DE60-5D0D-4FC9-A8AF-1B7250918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0C641-3A2F-4D16-8D58-39FBBDEF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6CAE7-34C2-4D08-AA6A-AD57F95E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0045E-59B7-423E-A6F2-8AE5A90F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C37A-E87D-4965-AD63-7A383C2A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349C3-F89F-4F7B-83AE-B703C594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47283-E44E-4CFF-BEDD-60ACCDE7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FC43-1D1B-498F-9C25-D02A8D38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9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01DF-35AE-4D72-99DC-172CBD99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1B439-CF0E-429C-A4C1-A21A15B4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98B2-3FE7-41A7-A237-8C184137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4FE-1C3D-4725-BB9D-267FC9C9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8354-04F6-4C2B-8075-E4AC7AB75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A9AE4-B1B8-46A1-8EB9-E85CB3517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493F5-C1B5-49EA-A210-EA1149CA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812A-9F45-4F89-8E0A-994A7795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3786C-237F-4988-BF3B-314E1778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2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7B98-34D3-49B0-A418-DE564024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1790C-EA06-46F2-BF2B-2E9BFFEAC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98292-C538-4A21-B36A-B5E48A19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0EB87-079C-4F6F-AC8C-7B73DBDD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A4271-2A4B-4B32-9C4D-433184EE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D1437-9F1A-4282-AE58-467F1D51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95474-0FF9-4C5A-91B0-71969B63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8862A-24A0-4D40-9A39-802911BE2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06B8-1A42-450A-A0C2-220B1453C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45FD-E4F8-4F1E-B31D-6D7796DA0C7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57C3-C960-4BB4-B8F1-FA9641619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B08A-C671-4D9C-A49D-F024A6D16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F72D-3683-4E9D-B42E-CAACBD5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2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02E6FF-D387-6A42-B2E8-1951F3D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80"/>
            <a:ext cx="11720030" cy="66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53" y="488486"/>
            <a:ext cx="649257" cy="121474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211905C-9009-41CD-9760-0D5B5D6ACE37}"/>
              </a:ext>
            </a:extLst>
          </p:cNvPr>
          <p:cNvSpPr/>
          <p:nvPr/>
        </p:nvSpPr>
        <p:spPr>
          <a:xfrm>
            <a:off x="5040439" y="1786445"/>
            <a:ext cx="186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Piperazine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(PIP)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5936458"/>
            <a:ext cx="12087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/>
              <a:t>Marković</a:t>
            </a:r>
            <a:r>
              <a:rPr lang="en-US" sz="1400" dirty="0"/>
              <a:t>, Z. et al. Revisiting the solvation enthalpies and free energies of the proton and electron in various solvents. </a:t>
            </a:r>
            <a:r>
              <a:rPr lang="en-US" sz="1400" i="1" dirty="0"/>
              <a:t>Computational and Theoretical Chemistry</a:t>
            </a:r>
            <a:r>
              <a:rPr lang="en-US" sz="1400" dirty="0"/>
              <a:t>, 2016, </a:t>
            </a:r>
            <a:r>
              <a:rPr lang="en-US" sz="1400" i="1" dirty="0"/>
              <a:t>1077</a:t>
            </a:r>
            <a:r>
              <a:rPr lang="en-US" sz="1400" dirty="0"/>
              <a:t>, 11-17.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Topol</a:t>
            </a:r>
            <a:r>
              <a:rPr lang="en-US" sz="1400" dirty="0"/>
              <a:t>, I. A. et al. Calculation of absolute and relative acidities of substituted </a:t>
            </a:r>
            <a:r>
              <a:rPr lang="en-US" sz="1400" dirty="0" err="1"/>
              <a:t>imidazoles</a:t>
            </a:r>
            <a:r>
              <a:rPr lang="en-US" sz="1400" dirty="0"/>
              <a:t> in aqueous solvent. </a:t>
            </a:r>
            <a:r>
              <a:rPr lang="en-US" sz="1400" i="1" dirty="0"/>
              <a:t>The Journal of Physical Chemistry A</a:t>
            </a:r>
            <a:r>
              <a:rPr lang="en-US" sz="1400" dirty="0"/>
              <a:t>, 1997, </a:t>
            </a:r>
            <a:r>
              <a:rPr lang="en-US" sz="1400" i="1" dirty="0"/>
              <a:t>101</a:t>
            </a:r>
            <a:r>
              <a:rPr lang="en-US" sz="1400" dirty="0"/>
              <a:t>, 10075-10081.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61527"/>
              </p:ext>
            </p:extLst>
          </p:nvPr>
        </p:nvGraphicFramePr>
        <p:xfrm>
          <a:off x="2887122" y="2316126"/>
          <a:ext cx="636547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Solvent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Δ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lang="en-US" sz="1800" baseline="300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en-US" sz="1800" baseline="300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Corrected-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Exp-p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baseline="300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1800" baseline="300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THF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=7.6)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31.7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12.9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14.9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Acetone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=20.7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35.5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19.5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MeCN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=37.5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36.8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20.5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DMSO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=48.0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21.6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10.3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Water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=78.2)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16.0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8.9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9.7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39339" y="4811804"/>
            <a:ext cx="5617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Method: wB97xD/6-311++G(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d,p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 Proton hydration free energies were taken from previous research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correction is based on the computed and experimental values of benzoic acid.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19-CE50-46FD-A8CD-9F7C1E47B40E}"/>
              </a:ext>
            </a:extLst>
          </p:cNvPr>
          <p:cNvSpPr txBox="1"/>
          <p:nvPr/>
        </p:nvSpPr>
        <p:spPr>
          <a:xfrm>
            <a:off x="0" y="0"/>
            <a:ext cx="805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shift (or lack of shift)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free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piperazine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(PIP) in lower dielectric constant. </a:t>
            </a:r>
            <a:endParaRPr lang="en-US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3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11905C-9009-41CD-9760-0D5B5D6ACE37}"/>
              </a:ext>
            </a:extLst>
          </p:cNvPr>
          <p:cNvSpPr/>
          <p:nvPr/>
        </p:nvSpPr>
        <p:spPr>
          <a:xfrm>
            <a:off x="4251307" y="1786445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Acetylated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piperazine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(ace-PIP)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5936458"/>
            <a:ext cx="12087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/>
              <a:t>Marković</a:t>
            </a:r>
            <a:r>
              <a:rPr lang="en-US" sz="1400" dirty="0"/>
              <a:t>, Z. et al. Revisiting the solvation enthalpies and free energies of the proton and electron in various solvents. </a:t>
            </a:r>
            <a:r>
              <a:rPr lang="en-US" sz="1400" i="1" dirty="0"/>
              <a:t>Computational and Theoretical Chemistry</a:t>
            </a:r>
            <a:r>
              <a:rPr lang="en-US" sz="1400" dirty="0"/>
              <a:t>, 2016, </a:t>
            </a:r>
            <a:r>
              <a:rPr lang="en-US" sz="1400" i="1" dirty="0"/>
              <a:t>1077</a:t>
            </a:r>
            <a:r>
              <a:rPr lang="en-US" sz="1400" dirty="0"/>
              <a:t>, 11-17.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Topol</a:t>
            </a:r>
            <a:r>
              <a:rPr lang="en-US" sz="1400" dirty="0"/>
              <a:t>, I. A. et al. Calculation of absolute and relative acidities of substituted </a:t>
            </a:r>
            <a:r>
              <a:rPr lang="en-US" sz="1400" dirty="0" err="1"/>
              <a:t>imidazoles</a:t>
            </a:r>
            <a:r>
              <a:rPr lang="en-US" sz="1400" dirty="0"/>
              <a:t> in aqueous solvent. </a:t>
            </a:r>
            <a:r>
              <a:rPr lang="en-US" sz="1400" i="1" dirty="0"/>
              <a:t>The Journal of Physical Chemistry A</a:t>
            </a:r>
            <a:r>
              <a:rPr lang="en-US" sz="1400" dirty="0"/>
              <a:t>, 1997, </a:t>
            </a:r>
            <a:r>
              <a:rPr lang="en-US" sz="1400" i="1" dirty="0"/>
              <a:t>101</a:t>
            </a:r>
            <a:r>
              <a:rPr lang="en-US" sz="1400" dirty="0"/>
              <a:t>, 10075-10081.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68408"/>
              </p:ext>
            </p:extLst>
          </p:nvPr>
        </p:nvGraphicFramePr>
        <p:xfrm>
          <a:off x="2902801" y="2284766"/>
          <a:ext cx="466288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Solvent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Δ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lang="en-US" sz="1800" baseline="300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en-US" sz="1800" baseline="300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Corrected-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THF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=7.6)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28.4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10.5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Acetone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=20.7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32.8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17.6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MeCN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=37.5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34.3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18.6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DMSO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=48.0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19.0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8.4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Water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ɛ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=78.2)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13.0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6.8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39339" y="4811804"/>
            <a:ext cx="5617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Method: wB97xD/6-311++G(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d,p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 Proton hydration free energies were taken from previous research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correction is based on the computed and experimental values of benzoic acid.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19-CE50-46FD-A8CD-9F7C1E47B40E}"/>
              </a:ext>
            </a:extLst>
          </p:cNvPr>
          <p:cNvSpPr txBox="1"/>
          <p:nvPr/>
        </p:nvSpPr>
        <p:spPr>
          <a:xfrm>
            <a:off x="0" y="0"/>
            <a:ext cx="805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shift (or lack of shift)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free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piperazine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(PIP) in lower dielectric constant. </a:t>
            </a:r>
            <a:endParaRPr lang="en-US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422" y="473212"/>
            <a:ext cx="881583" cy="1304008"/>
          </a:xfrm>
          <a:prstGeom prst="rect">
            <a:avLst/>
          </a:prstGeom>
        </p:spPr>
      </p:pic>
      <p:pic>
        <p:nvPicPr>
          <p:cNvPr id="11" name="Picture 2" descr="Image result for polyamide interfacial polymerization pip + tmc">
            <a:extLst>
              <a:ext uri="{FF2B5EF4-FFF2-40B4-BE49-F238E27FC236}">
                <a16:creationId xmlns:a16="http://schemas.microsoft.com/office/drawing/2014/main" id="{0F162C13-2F5A-4388-B902-5DFD079CF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4" r="29879"/>
          <a:stretch/>
        </p:blipFill>
        <p:spPr bwMode="auto">
          <a:xfrm>
            <a:off x="8162152" y="111467"/>
            <a:ext cx="1622602" cy="176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93136" y="1056765"/>
          <a:ext cx="3413602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anion</a:t>
                      </a:r>
                      <a:r>
                        <a:rPr lang="en-US" sz="1800" b="1" baseline="300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en-US" sz="1800" b="1" baseline="300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Binding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enthalpy (kcal/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mol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-17.0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Cl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-8.4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Br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-21.3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-7.0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ClO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-5.8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ClO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-4.1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NO</a:t>
                      </a:r>
                      <a:r>
                        <a:rPr lang="sk-SK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–</a:t>
                      </a:r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-6.5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BO</a:t>
                      </a:r>
                      <a:r>
                        <a:rPr lang="nb-NO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–</a:t>
                      </a:r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-27.8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83739" y="5559068"/>
            <a:ext cx="561778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Method: wB97xD/6-311++G(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d,p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with implicit solvent model SMD.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19-CE50-46FD-A8CD-9F7C1E47B40E}"/>
              </a:ext>
            </a:extLst>
          </p:cNvPr>
          <p:cNvSpPr txBox="1"/>
          <p:nvPr/>
        </p:nvSpPr>
        <p:spPr>
          <a:xfrm>
            <a:off x="0" y="0"/>
            <a:ext cx="80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Anion binding of protonated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acetylpiperazine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(ace-PIP) in water. </a:t>
            </a:r>
            <a:endParaRPr lang="en-US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440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Ritt</dc:creator>
  <cp:lastModifiedBy>Cody Ritt</cp:lastModifiedBy>
  <cp:revision>102</cp:revision>
  <dcterms:created xsi:type="dcterms:W3CDTF">2019-10-14T19:24:21Z</dcterms:created>
  <dcterms:modified xsi:type="dcterms:W3CDTF">2020-08-06T17:27:15Z</dcterms:modified>
</cp:coreProperties>
</file>