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98" r:id="rId1"/>
  </p:sldMasterIdLst>
  <p:notesMasterIdLst>
    <p:notesMasterId r:id="rId14"/>
  </p:notesMasterIdLst>
  <p:sldIdLst>
    <p:sldId id="256" r:id="rId2"/>
    <p:sldId id="258" r:id="rId3"/>
    <p:sldId id="263" r:id="rId4"/>
    <p:sldId id="262" r:id="rId5"/>
    <p:sldId id="267" r:id="rId6"/>
    <p:sldId id="260" r:id="rId7"/>
    <p:sldId id="259" r:id="rId8"/>
    <p:sldId id="270" r:id="rId9"/>
    <p:sldId id="269" r:id="rId10"/>
    <p:sldId id="266" r:id="rId11"/>
    <p:sldId id="26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BF9"/>
          </a:solidFill>
        </a:fill>
      </a:tcStyle>
    </a:wholeTbl>
    <a:band2H>
      <a:tcTxStyle/>
      <a:tcStyle>
        <a:tcBdr/>
        <a:fill>
          <a:solidFill>
            <a:srgbClr val="E8EEFC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5D1"/>
          </a:solidFill>
        </a:fill>
      </a:tcStyle>
    </a:wholeTbl>
    <a:band2H>
      <a:tcTxStyle/>
      <a:tcStyle>
        <a:tcBdr/>
        <a:fill>
          <a:solidFill>
            <a:srgbClr val="FCEBEA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F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CCA"/>
          </a:solidFill>
        </a:fill>
      </a:tcStyle>
    </a:wholeTbl>
    <a:band2H>
      <a:tcTxStyle/>
      <a:tcStyle>
        <a:tcBdr/>
        <a:fill>
          <a:solidFill>
            <a:srgbClr val="FFEEE7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6CB4B4D-7CA3-9044-876B-883B54F8677D}" type="slidenum">
              <a:rPr lang="es-CO" smtClean="0"/>
              <a:t>‹Nº›</a:t>
            </a:fld>
            <a:endParaRPr lang="es-CO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258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493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5815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1170432" y="1399032"/>
            <a:ext cx="3236977" cy="406908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88152" y="1527047"/>
            <a:ext cx="5111497" cy="3931922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266700">
              <a:buFontTx/>
            </a:lvl2pPr>
            <a:lvl3pPr marL="548639">
              <a:buFontTx/>
            </a:lvl3pPr>
            <a:lvl4pPr marL="0" indent="1371600">
              <a:buSzTx/>
              <a:buFontTx/>
              <a:buNone/>
            </a:lvl4pPr>
            <a:lvl5pPr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55839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754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s-CO" smtClean="0"/>
              <a:t>‹Nº›</a:t>
            </a:fld>
            <a:endParaRPr lang="es-CO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64088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8377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669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749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691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6CB4B4D-7CA3-9044-876B-883B54F8677D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750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6CB4B4D-7CA3-9044-876B-883B54F867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65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CB4B4D-7CA3-9044-876B-883B54F8677D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193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Área vacía de la oficina">
            <a:extLst>
              <a:ext uri="{FF2B5EF4-FFF2-40B4-BE49-F238E27FC236}">
                <a16:creationId xmlns:a16="http://schemas.microsoft.com/office/drawing/2014/main" id="{4B522528-C1F8-4F50-4B9E-A1593B1D1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1" b="141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72D289C-3FA2-4E6E-964E-B52C692AA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4464" y="0"/>
            <a:ext cx="10777537" cy="6858000"/>
          </a:xfrm>
          <a:custGeom>
            <a:avLst/>
            <a:gdLst>
              <a:gd name="connsiteX0" fmla="*/ 0 w 10777537"/>
              <a:gd name="connsiteY0" fmla="*/ 0 h 6858000"/>
              <a:gd name="connsiteX1" fmla="*/ 10777537 w 10777537"/>
              <a:gd name="connsiteY1" fmla="*/ 0 h 6858000"/>
              <a:gd name="connsiteX2" fmla="*/ 10777537 w 10777537"/>
              <a:gd name="connsiteY2" fmla="*/ 6858000 h 6858000"/>
              <a:gd name="connsiteX3" fmla="*/ 0 w 10777537"/>
              <a:gd name="connsiteY3" fmla="*/ 6858000 h 6858000"/>
              <a:gd name="connsiteX4" fmla="*/ 23812 w 10777537"/>
              <a:gd name="connsiteY4" fmla="*/ 6769100 h 6858000"/>
              <a:gd name="connsiteX5" fmla="*/ 47625 w 10777537"/>
              <a:gd name="connsiteY5" fmla="*/ 6681788 h 6858000"/>
              <a:gd name="connsiteX6" fmla="*/ 74612 w 10777537"/>
              <a:gd name="connsiteY6" fmla="*/ 6596063 h 6858000"/>
              <a:gd name="connsiteX7" fmla="*/ 104775 w 10777537"/>
              <a:gd name="connsiteY7" fmla="*/ 6513513 h 6858000"/>
              <a:gd name="connsiteX8" fmla="*/ 141287 w 10777537"/>
              <a:gd name="connsiteY8" fmla="*/ 6435725 h 6858000"/>
              <a:gd name="connsiteX9" fmla="*/ 184150 w 10777537"/>
              <a:gd name="connsiteY9" fmla="*/ 6362700 h 6858000"/>
              <a:gd name="connsiteX10" fmla="*/ 230188 w 10777537"/>
              <a:gd name="connsiteY10" fmla="*/ 6300788 h 6858000"/>
              <a:gd name="connsiteX11" fmla="*/ 282575 w 10777537"/>
              <a:gd name="connsiteY11" fmla="*/ 6243638 h 6858000"/>
              <a:gd name="connsiteX12" fmla="*/ 339725 w 10777537"/>
              <a:gd name="connsiteY12" fmla="*/ 6188075 h 6858000"/>
              <a:gd name="connsiteX13" fmla="*/ 403225 w 10777537"/>
              <a:gd name="connsiteY13" fmla="*/ 6134100 h 6858000"/>
              <a:gd name="connsiteX14" fmla="*/ 466725 w 10777537"/>
              <a:gd name="connsiteY14" fmla="*/ 6084888 h 6858000"/>
              <a:gd name="connsiteX15" fmla="*/ 533400 w 10777537"/>
              <a:gd name="connsiteY15" fmla="*/ 6032500 h 6858000"/>
              <a:gd name="connsiteX16" fmla="*/ 601663 w 10777537"/>
              <a:gd name="connsiteY16" fmla="*/ 5983288 h 6858000"/>
              <a:gd name="connsiteX17" fmla="*/ 666750 w 10777537"/>
              <a:gd name="connsiteY17" fmla="*/ 5930900 h 6858000"/>
              <a:gd name="connsiteX18" fmla="*/ 731838 w 10777537"/>
              <a:gd name="connsiteY18" fmla="*/ 5878513 h 6858000"/>
              <a:gd name="connsiteX19" fmla="*/ 792163 w 10777537"/>
              <a:gd name="connsiteY19" fmla="*/ 5824538 h 6858000"/>
              <a:gd name="connsiteX20" fmla="*/ 847725 w 10777537"/>
              <a:gd name="connsiteY20" fmla="*/ 5767388 h 6858000"/>
              <a:gd name="connsiteX21" fmla="*/ 896938 w 10777537"/>
              <a:gd name="connsiteY21" fmla="*/ 5707063 h 6858000"/>
              <a:gd name="connsiteX22" fmla="*/ 941388 w 10777537"/>
              <a:gd name="connsiteY22" fmla="*/ 5643563 h 6858000"/>
              <a:gd name="connsiteX23" fmla="*/ 974725 w 10777537"/>
              <a:gd name="connsiteY23" fmla="*/ 5575300 h 6858000"/>
              <a:gd name="connsiteX24" fmla="*/ 1000125 w 10777537"/>
              <a:gd name="connsiteY24" fmla="*/ 5499100 h 6858000"/>
              <a:gd name="connsiteX25" fmla="*/ 1014413 w 10777537"/>
              <a:gd name="connsiteY25" fmla="*/ 5418138 h 6858000"/>
              <a:gd name="connsiteX26" fmla="*/ 1020763 w 10777537"/>
              <a:gd name="connsiteY26" fmla="*/ 5334000 h 6858000"/>
              <a:gd name="connsiteX27" fmla="*/ 1020763 w 10777537"/>
              <a:gd name="connsiteY27" fmla="*/ 5249863 h 6858000"/>
              <a:gd name="connsiteX28" fmla="*/ 1014413 w 10777537"/>
              <a:gd name="connsiteY28" fmla="*/ 5162550 h 6858000"/>
              <a:gd name="connsiteX29" fmla="*/ 1003300 w 10777537"/>
              <a:gd name="connsiteY29" fmla="*/ 5072063 h 6858000"/>
              <a:gd name="connsiteX30" fmla="*/ 990600 w 10777537"/>
              <a:gd name="connsiteY30" fmla="*/ 4983163 h 6858000"/>
              <a:gd name="connsiteX31" fmla="*/ 979488 w 10777537"/>
              <a:gd name="connsiteY31" fmla="*/ 4894263 h 6858000"/>
              <a:gd name="connsiteX32" fmla="*/ 968375 w 10777537"/>
              <a:gd name="connsiteY32" fmla="*/ 4805363 h 6858000"/>
              <a:gd name="connsiteX33" fmla="*/ 960438 w 10777537"/>
              <a:gd name="connsiteY33" fmla="*/ 4714875 h 6858000"/>
              <a:gd name="connsiteX34" fmla="*/ 957263 w 10777537"/>
              <a:gd name="connsiteY34" fmla="*/ 4627563 h 6858000"/>
              <a:gd name="connsiteX35" fmla="*/ 962025 w 10777537"/>
              <a:gd name="connsiteY35" fmla="*/ 4543425 h 6858000"/>
              <a:gd name="connsiteX36" fmla="*/ 973138 w 10777537"/>
              <a:gd name="connsiteY36" fmla="*/ 4459288 h 6858000"/>
              <a:gd name="connsiteX37" fmla="*/ 993775 w 10777537"/>
              <a:gd name="connsiteY37" fmla="*/ 4381500 h 6858000"/>
              <a:gd name="connsiteX38" fmla="*/ 1022350 w 10777537"/>
              <a:gd name="connsiteY38" fmla="*/ 4302125 h 6858000"/>
              <a:gd name="connsiteX39" fmla="*/ 1057275 w 10777537"/>
              <a:gd name="connsiteY39" fmla="*/ 4224338 h 6858000"/>
              <a:gd name="connsiteX40" fmla="*/ 1098550 w 10777537"/>
              <a:gd name="connsiteY40" fmla="*/ 4146550 h 6858000"/>
              <a:gd name="connsiteX41" fmla="*/ 1143000 w 10777537"/>
              <a:gd name="connsiteY41" fmla="*/ 4068763 h 6858000"/>
              <a:gd name="connsiteX42" fmla="*/ 1189038 w 10777537"/>
              <a:gd name="connsiteY42" fmla="*/ 3989388 h 6858000"/>
              <a:gd name="connsiteX43" fmla="*/ 1235075 w 10777537"/>
              <a:gd name="connsiteY43" fmla="*/ 3913188 h 6858000"/>
              <a:gd name="connsiteX44" fmla="*/ 1277938 w 10777537"/>
              <a:gd name="connsiteY44" fmla="*/ 3833813 h 6858000"/>
              <a:gd name="connsiteX45" fmla="*/ 1317625 w 10777537"/>
              <a:gd name="connsiteY45" fmla="*/ 3756025 h 6858000"/>
              <a:gd name="connsiteX46" fmla="*/ 1350963 w 10777537"/>
              <a:gd name="connsiteY46" fmla="*/ 3673475 h 6858000"/>
              <a:gd name="connsiteX47" fmla="*/ 1377950 w 10777537"/>
              <a:gd name="connsiteY47" fmla="*/ 3592513 h 6858000"/>
              <a:gd name="connsiteX48" fmla="*/ 1393825 w 10777537"/>
              <a:gd name="connsiteY48" fmla="*/ 3511550 h 6858000"/>
              <a:gd name="connsiteX49" fmla="*/ 1400175 w 10777537"/>
              <a:gd name="connsiteY49" fmla="*/ 3429000 h 6858000"/>
              <a:gd name="connsiteX50" fmla="*/ 1393825 w 10777537"/>
              <a:gd name="connsiteY50" fmla="*/ 3346450 h 6858000"/>
              <a:gd name="connsiteX51" fmla="*/ 1377950 w 10777537"/>
              <a:gd name="connsiteY51" fmla="*/ 3265488 h 6858000"/>
              <a:gd name="connsiteX52" fmla="*/ 1350963 w 10777537"/>
              <a:gd name="connsiteY52" fmla="*/ 3184525 h 6858000"/>
              <a:gd name="connsiteX53" fmla="*/ 1317625 w 10777537"/>
              <a:gd name="connsiteY53" fmla="*/ 3101975 h 6858000"/>
              <a:gd name="connsiteX54" fmla="*/ 1277938 w 10777537"/>
              <a:gd name="connsiteY54" fmla="*/ 3024188 h 6858000"/>
              <a:gd name="connsiteX55" fmla="*/ 1235075 w 10777537"/>
              <a:gd name="connsiteY55" fmla="*/ 2944813 h 6858000"/>
              <a:gd name="connsiteX56" fmla="*/ 1189038 w 10777537"/>
              <a:gd name="connsiteY56" fmla="*/ 2868613 h 6858000"/>
              <a:gd name="connsiteX57" fmla="*/ 1143000 w 10777537"/>
              <a:gd name="connsiteY57" fmla="*/ 2789238 h 6858000"/>
              <a:gd name="connsiteX58" fmla="*/ 1098550 w 10777537"/>
              <a:gd name="connsiteY58" fmla="*/ 2711450 h 6858000"/>
              <a:gd name="connsiteX59" fmla="*/ 1057275 w 10777537"/>
              <a:gd name="connsiteY59" fmla="*/ 2633663 h 6858000"/>
              <a:gd name="connsiteX60" fmla="*/ 1022350 w 10777537"/>
              <a:gd name="connsiteY60" fmla="*/ 2555875 h 6858000"/>
              <a:gd name="connsiteX61" fmla="*/ 993775 w 10777537"/>
              <a:gd name="connsiteY61" fmla="*/ 2476500 h 6858000"/>
              <a:gd name="connsiteX62" fmla="*/ 973138 w 10777537"/>
              <a:gd name="connsiteY62" fmla="*/ 2398713 h 6858000"/>
              <a:gd name="connsiteX63" fmla="*/ 962025 w 10777537"/>
              <a:gd name="connsiteY63" fmla="*/ 2314575 h 6858000"/>
              <a:gd name="connsiteX64" fmla="*/ 957263 w 10777537"/>
              <a:gd name="connsiteY64" fmla="*/ 2230438 h 6858000"/>
              <a:gd name="connsiteX65" fmla="*/ 960438 w 10777537"/>
              <a:gd name="connsiteY65" fmla="*/ 2143125 h 6858000"/>
              <a:gd name="connsiteX66" fmla="*/ 968375 w 10777537"/>
              <a:gd name="connsiteY66" fmla="*/ 2052638 h 6858000"/>
              <a:gd name="connsiteX67" fmla="*/ 979488 w 10777537"/>
              <a:gd name="connsiteY67" fmla="*/ 1963738 h 6858000"/>
              <a:gd name="connsiteX68" fmla="*/ 990600 w 10777537"/>
              <a:gd name="connsiteY68" fmla="*/ 1874838 h 6858000"/>
              <a:gd name="connsiteX69" fmla="*/ 1003300 w 10777537"/>
              <a:gd name="connsiteY69" fmla="*/ 1785938 h 6858000"/>
              <a:gd name="connsiteX70" fmla="*/ 1014413 w 10777537"/>
              <a:gd name="connsiteY70" fmla="*/ 1695450 h 6858000"/>
              <a:gd name="connsiteX71" fmla="*/ 1020763 w 10777537"/>
              <a:gd name="connsiteY71" fmla="*/ 1608138 h 6858000"/>
              <a:gd name="connsiteX72" fmla="*/ 1020763 w 10777537"/>
              <a:gd name="connsiteY72" fmla="*/ 1524000 h 6858000"/>
              <a:gd name="connsiteX73" fmla="*/ 1014413 w 10777537"/>
              <a:gd name="connsiteY73" fmla="*/ 1439863 h 6858000"/>
              <a:gd name="connsiteX74" fmla="*/ 1000125 w 10777537"/>
              <a:gd name="connsiteY74" fmla="*/ 1358900 h 6858000"/>
              <a:gd name="connsiteX75" fmla="*/ 974725 w 10777537"/>
              <a:gd name="connsiteY75" fmla="*/ 1282700 h 6858000"/>
              <a:gd name="connsiteX76" fmla="*/ 941388 w 10777537"/>
              <a:gd name="connsiteY76" fmla="*/ 1214438 h 6858000"/>
              <a:gd name="connsiteX77" fmla="*/ 896938 w 10777537"/>
              <a:gd name="connsiteY77" fmla="*/ 1150938 h 6858000"/>
              <a:gd name="connsiteX78" fmla="*/ 847725 w 10777537"/>
              <a:gd name="connsiteY78" fmla="*/ 1090613 h 6858000"/>
              <a:gd name="connsiteX79" fmla="*/ 792163 w 10777537"/>
              <a:gd name="connsiteY79" fmla="*/ 1033463 h 6858000"/>
              <a:gd name="connsiteX80" fmla="*/ 731838 w 10777537"/>
              <a:gd name="connsiteY80" fmla="*/ 979488 h 6858000"/>
              <a:gd name="connsiteX81" fmla="*/ 666750 w 10777537"/>
              <a:gd name="connsiteY81" fmla="*/ 927100 h 6858000"/>
              <a:gd name="connsiteX82" fmla="*/ 601663 w 10777537"/>
              <a:gd name="connsiteY82" fmla="*/ 874713 h 6858000"/>
              <a:gd name="connsiteX83" fmla="*/ 533400 w 10777537"/>
              <a:gd name="connsiteY83" fmla="*/ 825500 h 6858000"/>
              <a:gd name="connsiteX84" fmla="*/ 466725 w 10777537"/>
              <a:gd name="connsiteY84" fmla="*/ 773113 h 6858000"/>
              <a:gd name="connsiteX85" fmla="*/ 403225 w 10777537"/>
              <a:gd name="connsiteY85" fmla="*/ 723900 h 6858000"/>
              <a:gd name="connsiteX86" fmla="*/ 339725 w 10777537"/>
              <a:gd name="connsiteY86" fmla="*/ 669925 h 6858000"/>
              <a:gd name="connsiteX87" fmla="*/ 282575 w 10777537"/>
              <a:gd name="connsiteY87" fmla="*/ 614363 h 6858000"/>
              <a:gd name="connsiteX88" fmla="*/ 230188 w 10777537"/>
              <a:gd name="connsiteY88" fmla="*/ 557213 h 6858000"/>
              <a:gd name="connsiteX89" fmla="*/ 184150 w 10777537"/>
              <a:gd name="connsiteY89" fmla="*/ 495300 h 6858000"/>
              <a:gd name="connsiteX90" fmla="*/ 141287 w 10777537"/>
              <a:gd name="connsiteY90" fmla="*/ 422275 h 6858000"/>
              <a:gd name="connsiteX91" fmla="*/ 104775 w 10777537"/>
              <a:gd name="connsiteY91" fmla="*/ 344488 h 6858000"/>
              <a:gd name="connsiteX92" fmla="*/ 74612 w 10777537"/>
              <a:gd name="connsiteY92" fmla="*/ 261938 h 6858000"/>
              <a:gd name="connsiteX93" fmla="*/ 47625 w 10777537"/>
              <a:gd name="connsiteY93" fmla="*/ 176213 h 6858000"/>
              <a:gd name="connsiteX94" fmla="*/ 23812 w 10777537"/>
              <a:gd name="connsiteY94" fmla="*/ 88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777537" h="6858000">
                <a:moveTo>
                  <a:pt x="0" y="0"/>
                </a:moveTo>
                <a:lnTo>
                  <a:pt x="10777537" y="0"/>
                </a:lnTo>
                <a:lnTo>
                  <a:pt x="10777537" y="6858000"/>
                </a:lnTo>
                <a:lnTo>
                  <a:pt x="0" y="6858000"/>
                </a:lnTo>
                <a:lnTo>
                  <a:pt x="23812" y="6769100"/>
                </a:lnTo>
                <a:lnTo>
                  <a:pt x="47625" y="6681788"/>
                </a:lnTo>
                <a:lnTo>
                  <a:pt x="74612" y="6596063"/>
                </a:lnTo>
                <a:lnTo>
                  <a:pt x="104775" y="6513513"/>
                </a:lnTo>
                <a:lnTo>
                  <a:pt x="141287" y="6435725"/>
                </a:lnTo>
                <a:lnTo>
                  <a:pt x="184150" y="6362700"/>
                </a:lnTo>
                <a:lnTo>
                  <a:pt x="230188" y="6300788"/>
                </a:lnTo>
                <a:lnTo>
                  <a:pt x="282575" y="6243638"/>
                </a:lnTo>
                <a:lnTo>
                  <a:pt x="339725" y="6188075"/>
                </a:lnTo>
                <a:lnTo>
                  <a:pt x="403225" y="6134100"/>
                </a:lnTo>
                <a:lnTo>
                  <a:pt x="466725" y="6084888"/>
                </a:lnTo>
                <a:lnTo>
                  <a:pt x="533400" y="6032500"/>
                </a:lnTo>
                <a:lnTo>
                  <a:pt x="601663" y="5983288"/>
                </a:lnTo>
                <a:lnTo>
                  <a:pt x="666750" y="5930900"/>
                </a:lnTo>
                <a:lnTo>
                  <a:pt x="731838" y="5878513"/>
                </a:lnTo>
                <a:lnTo>
                  <a:pt x="792163" y="5824538"/>
                </a:lnTo>
                <a:lnTo>
                  <a:pt x="847725" y="5767388"/>
                </a:lnTo>
                <a:lnTo>
                  <a:pt x="896938" y="5707063"/>
                </a:lnTo>
                <a:lnTo>
                  <a:pt x="941388" y="5643563"/>
                </a:lnTo>
                <a:lnTo>
                  <a:pt x="974725" y="5575300"/>
                </a:lnTo>
                <a:lnTo>
                  <a:pt x="1000125" y="5499100"/>
                </a:lnTo>
                <a:lnTo>
                  <a:pt x="1014413" y="5418138"/>
                </a:lnTo>
                <a:lnTo>
                  <a:pt x="1020763" y="5334000"/>
                </a:lnTo>
                <a:lnTo>
                  <a:pt x="1020763" y="5249863"/>
                </a:lnTo>
                <a:lnTo>
                  <a:pt x="1014413" y="5162550"/>
                </a:lnTo>
                <a:lnTo>
                  <a:pt x="1003300" y="5072063"/>
                </a:lnTo>
                <a:lnTo>
                  <a:pt x="990600" y="4983163"/>
                </a:lnTo>
                <a:lnTo>
                  <a:pt x="979488" y="4894263"/>
                </a:lnTo>
                <a:lnTo>
                  <a:pt x="968375" y="4805363"/>
                </a:lnTo>
                <a:lnTo>
                  <a:pt x="960438" y="4714875"/>
                </a:lnTo>
                <a:lnTo>
                  <a:pt x="957263" y="4627563"/>
                </a:lnTo>
                <a:lnTo>
                  <a:pt x="962025" y="4543425"/>
                </a:lnTo>
                <a:lnTo>
                  <a:pt x="973138" y="4459288"/>
                </a:lnTo>
                <a:lnTo>
                  <a:pt x="993775" y="4381500"/>
                </a:lnTo>
                <a:lnTo>
                  <a:pt x="1022350" y="4302125"/>
                </a:lnTo>
                <a:lnTo>
                  <a:pt x="1057275" y="4224338"/>
                </a:lnTo>
                <a:lnTo>
                  <a:pt x="1098550" y="4146550"/>
                </a:lnTo>
                <a:lnTo>
                  <a:pt x="1143000" y="4068763"/>
                </a:lnTo>
                <a:lnTo>
                  <a:pt x="1189038" y="3989388"/>
                </a:lnTo>
                <a:lnTo>
                  <a:pt x="1235075" y="3913188"/>
                </a:lnTo>
                <a:lnTo>
                  <a:pt x="1277938" y="3833813"/>
                </a:lnTo>
                <a:lnTo>
                  <a:pt x="1317625" y="3756025"/>
                </a:lnTo>
                <a:lnTo>
                  <a:pt x="1350963" y="3673475"/>
                </a:lnTo>
                <a:lnTo>
                  <a:pt x="1377950" y="3592513"/>
                </a:lnTo>
                <a:lnTo>
                  <a:pt x="1393825" y="3511550"/>
                </a:lnTo>
                <a:lnTo>
                  <a:pt x="1400175" y="3429000"/>
                </a:lnTo>
                <a:lnTo>
                  <a:pt x="1393825" y="3346450"/>
                </a:lnTo>
                <a:lnTo>
                  <a:pt x="1377950" y="3265488"/>
                </a:lnTo>
                <a:lnTo>
                  <a:pt x="1350963" y="3184525"/>
                </a:lnTo>
                <a:lnTo>
                  <a:pt x="1317625" y="3101975"/>
                </a:lnTo>
                <a:lnTo>
                  <a:pt x="1277938" y="3024188"/>
                </a:lnTo>
                <a:lnTo>
                  <a:pt x="1235075" y="2944813"/>
                </a:lnTo>
                <a:lnTo>
                  <a:pt x="1189038" y="2868613"/>
                </a:lnTo>
                <a:lnTo>
                  <a:pt x="1143000" y="2789238"/>
                </a:lnTo>
                <a:lnTo>
                  <a:pt x="1098550" y="2711450"/>
                </a:lnTo>
                <a:lnTo>
                  <a:pt x="1057275" y="2633663"/>
                </a:lnTo>
                <a:lnTo>
                  <a:pt x="1022350" y="2555875"/>
                </a:lnTo>
                <a:lnTo>
                  <a:pt x="993775" y="2476500"/>
                </a:lnTo>
                <a:lnTo>
                  <a:pt x="973138" y="2398713"/>
                </a:lnTo>
                <a:lnTo>
                  <a:pt x="962025" y="2314575"/>
                </a:lnTo>
                <a:lnTo>
                  <a:pt x="957263" y="2230438"/>
                </a:lnTo>
                <a:lnTo>
                  <a:pt x="960438" y="2143125"/>
                </a:lnTo>
                <a:lnTo>
                  <a:pt x="968375" y="2052638"/>
                </a:lnTo>
                <a:lnTo>
                  <a:pt x="979488" y="1963738"/>
                </a:lnTo>
                <a:lnTo>
                  <a:pt x="990600" y="1874838"/>
                </a:lnTo>
                <a:lnTo>
                  <a:pt x="1003300" y="1785938"/>
                </a:lnTo>
                <a:lnTo>
                  <a:pt x="1014413" y="1695450"/>
                </a:lnTo>
                <a:lnTo>
                  <a:pt x="1020763" y="1608138"/>
                </a:lnTo>
                <a:lnTo>
                  <a:pt x="1020763" y="1524000"/>
                </a:lnTo>
                <a:lnTo>
                  <a:pt x="1014413" y="1439863"/>
                </a:lnTo>
                <a:lnTo>
                  <a:pt x="1000125" y="1358900"/>
                </a:lnTo>
                <a:lnTo>
                  <a:pt x="974725" y="1282700"/>
                </a:lnTo>
                <a:lnTo>
                  <a:pt x="941388" y="1214438"/>
                </a:lnTo>
                <a:lnTo>
                  <a:pt x="896938" y="1150938"/>
                </a:lnTo>
                <a:lnTo>
                  <a:pt x="847725" y="1090613"/>
                </a:lnTo>
                <a:lnTo>
                  <a:pt x="792163" y="1033463"/>
                </a:lnTo>
                <a:lnTo>
                  <a:pt x="731838" y="979488"/>
                </a:lnTo>
                <a:lnTo>
                  <a:pt x="666750" y="927100"/>
                </a:lnTo>
                <a:lnTo>
                  <a:pt x="601663" y="874713"/>
                </a:lnTo>
                <a:lnTo>
                  <a:pt x="533400" y="825500"/>
                </a:lnTo>
                <a:lnTo>
                  <a:pt x="466725" y="773113"/>
                </a:lnTo>
                <a:lnTo>
                  <a:pt x="403225" y="723900"/>
                </a:lnTo>
                <a:lnTo>
                  <a:pt x="339725" y="669925"/>
                </a:lnTo>
                <a:lnTo>
                  <a:pt x="282575" y="614363"/>
                </a:lnTo>
                <a:lnTo>
                  <a:pt x="230188" y="557213"/>
                </a:lnTo>
                <a:lnTo>
                  <a:pt x="184150" y="495300"/>
                </a:lnTo>
                <a:lnTo>
                  <a:pt x="141287" y="422275"/>
                </a:lnTo>
                <a:lnTo>
                  <a:pt x="104775" y="344488"/>
                </a:lnTo>
                <a:lnTo>
                  <a:pt x="74612" y="261938"/>
                </a:lnTo>
                <a:lnTo>
                  <a:pt x="47625" y="176213"/>
                </a:lnTo>
                <a:lnTo>
                  <a:pt x="23812" y="889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A3ACB-9066-5FDD-4CA4-1454159AB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1567" y="961539"/>
            <a:ext cx="8045373" cy="4394988"/>
          </a:xfrm>
        </p:spPr>
        <p:txBody>
          <a:bodyPr lIns="45719" tIns="45720" rIns="45719" bIns="45720">
            <a:normAutofit/>
          </a:bodyPr>
          <a:lstStyle/>
          <a:p>
            <a:pPr algn="l"/>
            <a:r>
              <a:rPr lang="es-MX" sz="7100"/>
              <a:t>UiPath: La Plataforma de Automatización Empresarial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129A8-A038-DF75-63EE-0D12E6A5E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1567" y="5575787"/>
            <a:ext cx="6908851" cy="742279"/>
          </a:xfrm>
        </p:spPr>
        <p:txBody>
          <a:bodyPr lIns="45719" tIns="45720" rIns="45719" bIns="45720">
            <a:normAutofit/>
          </a:bodyPr>
          <a:lstStyle/>
          <a:p>
            <a:pPr algn="l"/>
            <a:r>
              <a:rPr lang="es-CO">
                <a:solidFill>
                  <a:schemeClr val="tx1"/>
                </a:solidFill>
              </a:rPr>
              <a:t>Cristian camilo rivera arrautt</a:t>
            </a:r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EABA7E7F-0502-421C-8626-3B630F27C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4382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8023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6">
            <a:extLst>
              <a:ext uri="{FF2B5EF4-FFF2-40B4-BE49-F238E27FC236}">
                <a16:creationId xmlns:a16="http://schemas.microsoft.com/office/drawing/2014/main" id="{126ADEF2-2BA7-419F-A580-9C6541A73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B146248-6675-4D3A-B34A-7363E28C9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394747E0-823A-458C-94FD-EF4BE56B7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8886470-BA23-42D1-832F-EF495B21E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566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1A4CC09-7863-4DDA-BC98-C7BCE919D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76" name="Freeform 6">
            <a:extLst>
              <a:ext uri="{FF2B5EF4-FFF2-40B4-BE49-F238E27FC236}">
                <a16:creationId xmlns:a16="http://schemas.microsoft.com/office/drawing/2014/main" id="{CF16B4D6-D068-4D9A-A5C6-6D52E233D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02287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950" y="1098388"/>
            <a:ext cx="6648249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9600" spc="800">
                <a:solidFill>
                  <a:schemeClr val="tx2"/>
                </a:solidFill>
              </a:rPr>
              <a:t>EJEMPLO</a:t>
            </a:r>
          </a:p>
        </p:txBody>
      </p:sp>
      <p:pic>
        <p:nvPicPr>
          <p:cNvPr id="50" name="Imagen 49" descr="Diagrama&#10;&#10;Descripción generada automáticamente">
            <a:extLst>
              <a:ext uri="{FF2B5EF4-FFF2-40B4-BE49-F238E27FC236}">
                <a16:creationId xmlns:a16="http://schemas.microsoft.com/office/drawing/2014/main" id="{C75DE45F-EB5D-EA42-1F3A-D26B55A00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147" y="650253"/>
            <a:ext cx="3348389" cy="555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6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3408ACDA-FBD2-4415-9EE4-4D1BBDF17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30595D-127E-4DC3-8E40-9374B113D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F31C52B-DEF9-4845-9A79-72C9330F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63DACD0E-B2B1-49C4-B085-D93AC5F6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Recursos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F5074D-2B0A-40BB-B69E-C08F65EC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5051" y="2443140"/>
            <a:ext cx="6306309" cy="393022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SzPct val="125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UiPath ofrece una variedad de recursos, incluyendo informes de analistas, estudios de caso, seminarios web, documentos técnicos y demostraciones. También tienen una academia gratuita para desarrolladores y otros profesionales de RPA.</a:t>
            </a:r>
          </a:p>
        </p:txBody>
      </p:sp>
      <p:pic>
        <p:nvPicPr>
          <p:cNvPr id="18" name="Graphic 17" descr="Arrow Circle">
            <a:extLst>
              <a:ext uri="{FF2B5EF4-FFF2-40B4-BE49-F238E27FC236}">
                <a16:creationId xmlns:a16="http://schemas.microsoft.com/office/drawing/2014/main" id="{0FE7E9B4-4497-90F6-B3F4-6CF7F75FA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1DF61F47-37EC-408A-BDC8-E491FB5E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57995-9098-42A2-8E36-8BA9015D7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Conclusión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1996" y="1785257"/>
            <a:ext cx="10668004" cy="344053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SzPct val="125000"/>
              <a:buFont typeface="Arial" panose="020B0604020202020204" pitchFamily="34" charset="0"/>
              <a:buChar char="•"/>
            </a:pPr>
            <a:r>
              <a:rPr lang="en-US" sz="2400"/>
              <a:t>UiPath es una plataforma líder en el mundo de la automatización empresarial, ofreciendo soluciones innovadoras que transforman la forma en que las empresas operan y crecen. Con su enfoque en la combinación de RPA y IA, UiPath está revolucionando la forma en que las organizaciones abordan la automatización y el trabajo de conocimiento.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3408ACDA-FBD2-4415-9EE4-4D1BBDF17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30595D-127E-4DC3-8E40-9374B113D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F31C52B-DEF9-4845-9A79-72C9330F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63DACD0E-B2B1-49C4-B085-D93AC5F6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¿Qué es UiPath?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F5074D-2B0A-40BB-B69E-C08F65EC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5051" y="2443140"/>
            <a:ext cx="6306309" cy="393022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SzPct val="125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UiPath es una plataforma que utiliza el poder transformador de la automatización para liberar el potencial ilimitado de las personas y impulsar el crecimiento rentable de las empresas. Su objetivo es acelerar el logro humano y llevar la automatización a todos los trabajos de conocimiento.</a:t>
            </a:r>
          </a:p>
        </p:txBody>
      </p:sp>
      <p:pic>
        <p:nvPicPr>
          <p:cNvPr id="4" name="Graphic 17" descr="Conexiones">
            <a:extLst>
              <a:ext uri="{FF2B5EF4-FFF2-40B4-BE49-F238E27FC236}">
                <a16:creationId xmlns:a16="http://schemas.microsoft.com/office/drawing/2014/main" id="{52138DFF-B992-7394-E64F-AB9120297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6">
            <a:extLst>
              <a:ext uri="{FF2B5EF4-FFF2-40B4-BE49-F238E27FC236}">
                <a16:creationId xmlns:a16="http://schemas.microsoft.com/office/drawing/2014/main" id="{3408ACDA-FBD2-4415-9EE4-4D1BBDF17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030595D-127E-4DC3-8E40-9374B113D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7F31C52B-DEF9-4845-9A79-72C9330F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Freeform 10">
            <a:extLst>
              <a:ext uri="{FF2B5EF4-FFF2-40B4-BE49-F238E27FC236}">
                <a16:creationId xmlns:a16="http://schemas.microsoft.com/office/drawing/2014/main" id="{63DACD0E-B2B1-49C4-B085-D93AC5F6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Historia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2F5074D-2B0A-40BB-B69E-C08F65EC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5051" y="2443140"/>
            <a:ext cx="6306309" cy="393022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SzPct val="125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UiPath se lanzó en 2005 en Bucarest, Rumania. Originalmente comenzó como una empresa que creaba bibliotecas de automatización. Sin embargo, con el tiempo, se expandió y lanzó productos de automatización de escritorio en 2013. Hoy en día, UiPath es líder en el mercado de RPA y continúa expandiendo sus capacidades más allá de RPA.</a:t>
            </a:r>
          </a:p>
        </p:txBody>
      </p:sp>
      <p:pic>
        <p:nvPicPr>
          <p:cNvPr id="48" name="Graphic 47" descr="Phishing">
            <a:extLst>
              <a:ext uri="{FF2B5EF4-FFF2-40B4-BE49-F238E27FC236}">
                <a16:creationId xmlns:a16="http://schemas.microsoft.com/office/drawing/2014/main" id="{44993A4F-5C42-AB96-EFC6-C1A7CC927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3408ACDA-FBD2-4415-9EE4-4D1BBDF17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30595D-127E-4DC3-8E40-9374B113D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F31C52B-DEF9-4845-9A79-72C9330F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63DACD0E-B2B1-49C4-B085-D93AC5F6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¿Qué es RPA?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F5074D-2B0A-40BB-B69E-C08F65EC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5051" y="2443140"/>
            <a:ext cx="6306309" cy="393022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SzPct val="125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RPA (Robotic Process Automation) es una tecnología que permite automatizar tareas repetitivas y procesos manuales. UiPath combina RPA con IA para ofrecer una plataforma de automatización empresarial que permite a las organizaciones operar y innovar a una velocidad digital.</a:t>
            </a:r>
          </a:p>
        </p:txBody>
      </p:sp>
      <p:pic>
        <p:nvPicPr>
          <p:cNvPr id="20" name="Graphic 19" descr="Contorno de robot">
            <a:extLst>
              <a:ext uri="{FF2B5EF4-FFF2-40B4-BE49-F238E27FC236}">
                <a16:creationId xmlns:a16="http://schemas.microsoft.com/office/drawing/2014/main" id="{1F431398-694F-789A-42DF-BD261F87F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3408ACDA-FBD2-4415-9EE4-4D1BBDF17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30595D-127E-4DC3-8E40-9374B113D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F31C52B-DEF9-4845-9A79-72C9330F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63DACD0E-B2B1-49C4-B085-D93AC5F6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Colaboradores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F5074D-2B0A-40BB-B69E-C08F65EC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5051" y="2443140"/>
            <a:ext cx="6306309" cy="393022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SzPct val="125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UiPath ha establecido una poderosa red de socios comerciales y tecnológicos y ha reunido a la comunidad de desarrolladores, usuarios y educadores de automatización más grande del mundo, Amazon Web Services (AWS), Microsoft, ServiceNow, SAP, Tableau, Workdaym, Citrix, Google.</a:t>
            </a:r>
          </a:p>
        </p:txBody>
      </p:sp>
      <p:pic>
        <p:nvPicPr>
          <p:cNvPr id="20" name="Graphic 19" descr="Apretón de manos">
            <a:extLst>
              <a:ext uri="{FF2B5EF4-FFF2-40B4-BE49-F238E27FC236}">
                <a16:creationId xmlns:a16="http://schemas.microsoft.com/office/drawing/2014/main" id="{F53ED8FE-47FB-91A6-5ACA-65F9520DC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7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3408ACDA-FBD2-4415-9EE4-4D1BBDF17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30595D-127E-4DC3-8E40-9374B113D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F31C52B-DEF9-4845-9A79-72C9330F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63DACD0E-B2B1-49C4-B085-D93AC5F6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Soluciones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F5074D-2B0A-40BB-B69E-C08F65EC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5051" y="2443140"/>
            <a:ext cx="6306309" cy="393022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SzPct val="125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UiPath ofrece soluciones de RPA para diversas industrias como banca, salud, seguros, sector público, manufactura, retail y telecomunicaciones. También proporciona soluciones para diferentes departamentos, incluyendo IT, finanzas, recursos humanos, cadena de suministro y más.</a:t>
            </a:r>
          </a:p>
        </p:txBody>
      </p:sp>
      <p:pic>
        <p:nvPicPr>
          <p:cNvPr id="20" name="Graphic 19" descr="Aplicación Customer Insights de CRM">
            <a:extLst>
              <a:ext uri="{FF2B5EF4-FFF2-40B4-BE49-F238E27FC236}">
                <a16:creationId xmlns:a16="http://schemas.microsoft.com/office/drawing/2014/main" id="{3437A1A3-5022-3DED-86F5-DCD884310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3408ACDA-FBD2-4415-9EE4-4D1BBDF17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30595D-127E-4DC3-8E40-9374B113D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F31C52B-DEF9-4845-9A79-72C9330F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63DACD0E-B2B1-49C4-B085-D93AC5F6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Plataforma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F5074D-2B0A-40BB-B69E-C08F65EC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5051" y="2443140"/>
            <a:ext cx="6306309" cy="393022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SzPct val="125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La plataforma UiPath combina RPA con IA y otras herramientas necesarias para operar e innovar negocios a velocidad digital. Ofrece una transformación rápida y resiliente, permitiendo a las empresas construir su Fundación de Innovación.</a:t>
            </a:r>
          </a:p>
        </p:txBody>
      </p:sp>
      <p:pic>
        <p:nvPicPr>
          <p:cNvPr id="18" name="Graphic 17" descr="portátil seguro">
            <a:extLst>
              <a:ext uri="{FF2B5EF4-FFF2-40B4-BE49-F238E27FC236}">
                <a16:creationId xmlns:a16="http://schemas.microsoft.com/office/drawing/2014/main" id="{82A5FDDA-F783-1E5E-E202-53151AE6A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0E0D3B2F-C669-4E5E-A5A1-BF087A5BB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9B00A8-876A-44BC-B6E4-C21792E87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48CEA8-327F-4060-9CA0-AADC42178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32EB4976-8994-478E-9633-6151153AB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566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4BEBB7-4CCD-4B7E-8C7F-5690DB656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5D14B710-9EC0-440D-BEF8-AB235017D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02287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950" y="1098388"/>
            <a:ext cx="6648249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200" spc="800" dirty="0">
                <a:solidFill>
                  <a:schemeClr val="tx2"/>
                </a:solidFill>
              </a:rPr>
              <a:t>UIPATH CLOUD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1651A82-3407-C924-F6F7-F942D7AD6E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99" t="540" r="39592" b="-541"/>
          <a:stretch/>
        </p:blipFill>
        <p:spPr>
          <a:xfrm>
            <a:off x="8200147" y="643463"/>
            <a:ext cx="3348389" cy="557107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12CC2A0-9DFD-C5D7-5440-79967C63137D}"/>
              </a:ext>
            </a:extLst>
          </p:cNvPr>
          <p:cNvSpPr txBox="1"/>
          <p:nvPr/>
        </p:nvSpPr>
        <p:spPr>
          <a:xfrm>
            <a:off x="855926" y="6214536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https://cloud.uipath.com/ccaokqxje/portal_/home</a:t>
            </a:r>
          </a:p>
        </p:txBody>
      </p:sp>
    </p:spTree>
    <p:extLst>
      <p:ext uri="{BB962C8B-B14F-4D97-AF65-F5344CB8AC3E}">
        <p14:creationId xmlns:p14="http://schemas.microsoft.com/office/powerpoint/2010/main" val="108790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0E0D3B2F-C669-4E5E-A5A1-BF087A5BB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E49B00A8-876A-44BC-B6E4-C21792E87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7448CEA8-327F-4060-9CA0-AADC42178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32EB4976-8994-478E-9633-6151153AB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566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4BEBB7-4CCD-4B7E-8C7F-5690DB656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5D14B710-9EC0-440D-BEF8-AB235017D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02287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950" y="1098388"/>
            <a:ext cx="6648249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200" spc="800" dirty="0">
                <a:solidFill>
                  <a:schemeClr val="tx2"/>
                </a:solidFill>
              </a:rPr>
              <a:t>UIPATH STUDIO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956CC1A-12E3-8DE8-9633-19C65FDC9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17" r="24174" b="-1"/>
          <a:stretch/>
        </p:blipFill>
        <p:spPr>
          <a:xfrm>
            <a:off x="8200147" y="643463"/>
            <a:ext cx="3348389" cy="55710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628AACC-CACD-FE13-4F4D-3884814EFBBE}"/>
              </a:ext>
            </a:extLst>
          </p:cNvPr>
          <p:cNvSpPr txBox="1"/>
          <p:nvPr/>
        </p:nvSpPr>
        <p:spPr>
          <a:xfrm>
            <a:off x="731592" y="5945433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https://docs.uipath.com/es/studio/standalone/2022.10/user-guide/install-studio</a:t>
            </a:r>
          </a:p>
        </p:txBody>
      </p:sp>
    </p:spTree>
    <p:extLst>
      <p:ext uri="{BB962C8B-B14F-4D97-AF65-F5344CB8AC3E}">
        <p14:creationId xmlns:p14="http://schemas.microsoft.com/office/powerpoint/2010/main" val="1908250777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ShapesVTI">
  <a:themeElements>
    <a:clrScheme name="Shapes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0000FF"/>
      </a:hlink>
      <a:folHlink>
        <a:srgbClr val="FF00FF"/>
      </a:folHlink>
    </a:clrScheme>
    <a:fontScheme name="Shapes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hapes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50</TotalTime>
  <Words>442</Words>
  <Application>Microsoft Office PowerPoint</Application>
  <PresentationFormat>Panorámica</PresentationFormat>
  <Paragraphs>23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Impact</vt:lpstr>
      <vt:lpstr>Distintivo</vt:lpstr>
      <vt:lpstr>UiPath: La Plataforma de Automatización Empresarial</vt:lpstr>
      <vt:lpstr>¿Qué es UiPath?</vt:lpstr>
      <vt:lpstr>Historia</vt:lpstr>
      <vt:lpstr>¿Qué es RPA?</vt:lpstr>
      <vt:lpstr>Colaboradores</vt:lpstr>
      <vt:lpstr>Soluciones</vt:lpstr>
      <vt:lpstr>Plataforma</vt:lpstr>
      <vt:lpstr>UIPATH CLOUD</vt:lpstr>
      <vt:lpstr>UIPATH STUDIO</vt:lpstr>
      <vt:lpstr>EJEMPLO</vt:lpstr>
      <vt:lpstr>Recursos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Cristian Camilo Rivera Arrautt</cp:lastModifiedBy>
  <cp:revision>9</cp:revision>
  <dcterms:modified xsi:type="dcterms:W3CDTF">2023-09-22T22:02:23Z</dcterms:modified>
</cp:coreProperties>
</file>