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294" r:id="rId6"/>
    <p:sldId id="297" r:id="rId7"/>
    <p:sldId id="303" r:id="rId8"/>
    <p:sldId id="296" r:id="rId9"/>
    <p:sldId id="304" r:id="rId10"/>
    <p:sldId id="298" r:id="rId11"/>
    <p:sldId id="302" r:id="rId12"/>
    <p:sldId id="299" r:id="rId13"/>
    <p:sldId id="301" r:id="rId14"/>
    <p:sldId id="295" r:id="rId15"/>
    <p:sldId id="293" r:id="rId16"/>
    <p:sldId id="284" r:id="rId17"/>
    <p:sldId id="300" r:id="rId18"/>
    <p:sldId id="291" r:id="rId19"/>
  </p:sldIdLst>
  <p:sldSz cx="24384000" cy="13716000"/>
  <p:notesSz cx="6858000" cy="9144000"/>
  <p:defaultTextStyle>
    <a:lvl1pPr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1pPr>
    <a:lvl2pPr indent="2286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2pPr>
    <a:lvl3pPr indent="4572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3pPr>
    <a:lvl4pPr indent="6858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4pPr>
    <a:lvl5pPr indent="9144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5pPr>
    <a:lvl6pPr indent="11430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6pPr>
    <a:lvl7pPr indent="13716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7pPr>
    <a:lvl8pPr indent="16002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8pPr>
    <a:lvl9pPr indent="1828800" defTabSz="825500">
      <a:lnSpc>
        <a:spcPct val="80000"/>
      </a:lnSpc>
      <a:defRPr sz="4500">
        <a:solidFill>
          <a:srgbClr val="292929">
            <a:alpha val="70000"/>
          </a:srgbClr>
        </a:solidFill>
        <a:latin typeface="+mn-lt"/>
        <a:ea typeface="+mn-ea"/>
        <a:cs typeface="+mn-cs"/>
        <a:sym typeface="PreloSlab-Medium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D9ECFF"/>
    <a:srgbClr val="4D4D4D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76031-4C77-4F64-835B-B94586F3D222}" v="1" dt="2019-01-23T17:35:16.82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2" autoAdjust="0"/>
    <p:restoredTop sz="82718" autoAdjust="0"/>
  </p:normalViewPr>
  <p:slideViewPr>
    <p:cSldViewPr snapToGrid="0" snapToObjects="1">
      <p:cViewPr varScale="1">
        <p:scale>
          <a:sx n="67" d="100"/>
          <a:sy n="67" d="100"/>
        </p:scale>
        <p:origin x="-304" y="-10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microsoft.com/office/2016/11/relationships/changesInfo" Target="changesInfos/changesInfo1.xml"/><Relationship Id="rId27" Type="http://schemas.microsoft.com/office/2015/10/relationships/revisionInfo" Target="revisionInfo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DeGiorgis" userId="40a0d820-df25-48b0-bd2a-b8af9cdd9529" providerId="ADAL" clId="{D54FBD90-2DC0-4C79-B487-C96C49FB7141}"/>
  </pc:docChgLst>
  <pc:docChgLst>
    <pc:chgData name="Cristiano DeGiorgis" userId="40a0d820-df25-48b0-bd2a-b8af9cdd9529" providerId="ADAL" clId="{46426169-0DAF-4335-B0B7-B51C6DC0D896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8478389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825500">
      <a:defRPr sz="3000">
        <a:latin typeface="Lucida Grande"/>
        <a:ea typeface="Lucida Grande"/>
        <a:cs typeface="Lucida Grande"/>
        <a:sym typeface="Lucida Grande"/>
      </a:defRPr>
    </a:lvl1pPr>
    <a:lvl2pPr indent="228600" defTabSz="825500">
      <a:defRPr sz="3000">
        <a:latin typeface="Lucida Grande"/>
        <a:ea typeface="Lucida Grande"/>
        <a:cs typeface="Lucida Grande"/>
        <a:sym typeface="Lucida Grande"/>
      </a:defRPr>
    </a:lvl2pPr>
    <a:lvl3pPr indent="457200" defTabSz="825500">
      <a:defRPr sz="3000">
        <a:latin typeface="Lucida Grande"/>
        <a:ea typeface="Lucida Grande"/>
        <a:cs typeface="Lucida Grande"/>
        <a:sym typeface="Lucida Grande"/>
      </a:defRPr>
    </a:lvl3pPr>
    <a:lvl4pPr indent="685800" defTabSz="825500">
      <a:defRPr sz="3000">
        <a:latin typeface="Lucida Grande"/>
        <a:ea typeface="Lucida Grande"/>
        <a:cs typeface="Lucida Grande"/>
        <a:sym typeface="Lucida Grande"/>
      </a:defRPr>
    </a:lvl4pPr>
    <a:lvl5pPr indent="914400" defTabSz="825500">
      <a:defRPr sz="3000">
        <a:latin typeface="Lucida Grande"/>
        <a:ea typeface="Lucida Grande"/>
        <a:cs typeface="Lucida Grande"/>
        <a:sym typeface="Lucida Grande"/>
      </a:defRPr>
    </a:lvl5pPr>
    <a:lvl6pPr indent="1143000" defTabSz="825500">
      <a:defRPr sz="3000">
        <a:latin typeface="Lucida Grande"/>
        <a:ea typeface="Lucida Grande"/>
        <a:cs typeface="Lucida Grande"/>
        <a:sym typeface="Lucida Grande"/>
      </a:defRPr>
    </a:lvl6pPr>
    <a:lvl7pPr indent="1371600" defTabSz="825500">
      <a:defRPr sz="3000">
        <a:latin typeface="Lucida Grande"/>
        <a:ea typeface="Lucida Grande"/>
        <a:cs typeface="Lucida Grande"/>
        <a:sym typeface="Lucida Grande"/>
      </a:defRPr>
    </a:lvl7pPr>
    <a:lvl8pPr indent="1600200" defTabSz="825500">
      <a:defRPr sz="3000">
        <a:latin typeface="Lucida Grande"/>
        <a:ea typeface="Lucida Grande"/>
        <a:cs typeface="Lucida Grande"/>
        <a:sym typeface="Lucida Grande"/>
      </a:defRPr>
    </a:lvl8pPr>
    <a:lvl9pPr indent="1828800" defTabSz="8255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3544463" y="1233657"/>
            <a:ext cx="19569537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 algn="r">
              <a:lnSpc>
                <a:spcPct val="100000"/>
              </a:lnSpc>
              <a:defRPr sz="4800">
                <a:solidFill>
                  <a:srgbClr val="FFFFFF"/>
                </a:solidFill>
                <a:latin typeface="Prelo Slab"/>
                <a:ea typeface="Prelo Slab"/>
                <a:cs typeface="Prelo Slab"/>
                <a:sym typeface="Prelo Slab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65584" y="3645435"/>
            <a:ext cx="20472397" cy="144975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1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1000">
                <a:solidFill>
                  <a:srgbClr val="292929">
                    <a:alpha val="70000"/>
                  </a:srgbClr>
                </a:solidFill>
              </a:rPr>
              <a:t>Click to edit Master title style</a:t>
            </a:r>
            <a:endParaRPr sz="11000">
              <a:solidFill>
                <a:srgbClr val="292929">
                  <a:alpha val="70000"/>
                </a:srgbClr>
              </a:solidFill>
            </a:endParaRPr>
          </a:p>
        </p:txBody>
      </p:sp>
      <p:pic>
        <p:nvPicPr>
          <p:cNvPr id="9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421" y="863510"/>
            <a:ext cx="1946776" cy="7529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4047661"/>
            <a:ext cx="21844000" cy="1030159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0000">
                <a:solidFill>
                  <a:srgbClr val="292929">
                    <a:alpha val="70000"/>
                  </a:srgbClr>
                </a:solidFill>
              </a:rPr>
              <a:t>Click to edit Master title style</a:t>
            </a:r>
            <a:endParaRPr sz="10000">
              <a:solidFill>
                <a:srgbClr val="292929">
                  <a:alpha val="70000"/>
                </a:srgbClr>
              </a:solidFill>
            </a:endParaRPr>
          </a:p>
        </p:txBody>
      </p:sp>
      <p:pic>
        <p:nvPicPr>
          <p:cNvPr id="12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421" y="863510"/>
            <a:ext cx="1942361" cy="75299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3"/>
          <p:cNvSpPr/>
          <p:nvPr/>
        </p:nvSpPr>
        <p:spPr>
          <a:xfrm>
            <a:off x="3544463" y="1233657"/>
            <a:ext cx="19569537" cy="1"/>
          </a:xfrm>
          <a:prstGeom prst="line">
            <a:avLst/>
          </a:pr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 algn="r">
              <a:lnSpc>
                <a:spcPct val="100000"/>
              </a:lnSpc>
              <a:defRPr sz="4800">
                <a:solidFill>
                  <a:srgbClr val="FFFFFF"/>
                </a:solidFill>
                <a:latin typeface="Prelo Slab"/>
                <a:ea typeface="Prelo Slab"/>
                <a:cs typeface="Prelo Slab"/>
                <a:sym typeface="Prelo Slab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 slide color">
    <p:bg>
      <p:bgPr>
        <a:solidFill>
          <a:srgbClr val="EAA5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1270000" y="4047661"/>
            <a:ext cx="21844000" cy="1030159"/>
          </a:xfrm>
          <a:prstGeom prst="rect">
            <a:avLst/>
          </a:prstGeom>
        </p:spPr>
        <p:txBody>
          <a:bodyPr/>
          <a:lstStyle>
            <a:lvl1pPr>
              <a:defRPr sz="10000" b="1">
                <a:solidFill>
                  <a:srgbClr val="FFFFFF"/>
                </a:solidFill>
                <a:latin typeface="+mj-lt"/>
                <a:ea typeface="Prelo Slab"/>
                <a:cs typeface="Prelo Slab"/>
                <a:sym typeface="Prelo Slab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0" b="1">
                <a:solidFill>
                  <a:srgbClr val="FFFFFF"/>
                </a:solidFill>
              </a:rPr>
              <a:t>Click to edit Master title style</a:t>
            </a:r>
            <a:endParaRPr sz="10000" b="1" dirty="0">
              <a:solidFill>
                <a:srgbClr val="FFFFFF"/>
              </a:solidFill>
            </a:endParaRPr>
          </a:p>
        </p:txBody>
      </p:sp>
      <p:pic>
        <p:nvPicPr>
          <p:cNvPr id="16" name="pasted-image.pdf"/>
          <p:cNvPicPr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4196190" y="-507008"/>
            <a:ext cx="11634787" cy="1405514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hape 17"/>
          <p:cNvSpPr/>
          <p:nvPr/>
        </p:nvSpPr>
        <p:spPr>
          <a:xfrm flipV="1">
            <a:off x="2894457" y="694084"/>
            <a:ext cx="20219544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r">
              <a:lnSpc>
                <a:spcPct val="100000"/>
              </a:lnSpc>
              <a:defRPr sz="4800">
                <a:solidFill>
                  <a:srgbClr val="FFFFFF"/>
                </a:solidFill>
                <a:latin typeface="Prelo Slab"/>
                <a:ea typeface="Prelo Slab"/>
                <a:cs typeface="Prelo Slab"/>
                <a:sym typeface="Prelo Slab"/>
              </a:defRPr>
            </a:pPr>
            <a:endParaRPr/>
          </a:p>
        </p:txBody>
      </p:sp>
      <p:pic>
        <p:nvPicPr>
          <p:cNvPr id="18" name="logo deltatre white.pdf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771" y="417660"/>
            <a:ext cx="1458737" cy="565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list 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>
                <a:solidFill>
                  <a:srgbClr val="292929">
                    <a:alpha val="70000"/>
                  </a:srgbClr>
                </a:solidFill>
              </a:rPr>
              <a:t>Click to edit Master title style</a:t>
            </a:r>
            <a:endParaRPr sz="7000">
              <a:solidFill>
                <a:srgbClr val="292929">
                  <a:alpha val="70000"/>
                </a:srgbClr>
              </a:solidFill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156546" indent="-546946">
              <a:spcBef>
                <a:spcPts val="200"/>
              </a:spcBef>
              <a:buSzPct val="170000"/>
              <a:buChar char="-"/>
              <a:defRPr sz="3000">
                <a:solidFill>
                  <a:srgbClr val="292929">
                    <a:alpha val="70000"/>
                  </a:srgbClr>
                </a:solidFill>
              </a:defRPr>
            </a:lvl2pPr>
            <a:lvl3pPr marL="1659466" indent="-440266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3pPr>
            <a:lvl4pPr marL="2181013" indent="-352213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4pPr>
            <a:lvl5pPr marL="2638213" indent="-352213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Fifth level</a:t>
            </a:r>
            <a:endParaRPr sz="2700">
              <a:solidFill>
                <a:srgbClr val="292929">
                  <a:alpha val="70000"/>
                </a:srgbClr>
              </a:solidFill>
            </a:endParaRPr>
          </a:p>
        </p:txBody>
      </p:sp>
      <p:pic>
        <p:nvPicPr>
          <p:cNvPr id="28" name="pasted-image.pdf"/>
          <p:cNvPicPr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89771" y="411316"/>
            <a:ext cx="1458811" cy="565537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 flipV="1">
            <a:off x="2894456" y="687734"/>
            <a:ext cx="20219545" cy="1"/>
          </a:xfrm>
          <a:prstGeom prst="line">
            <a:avLst/>
          </a:prstGeom>
          <a:ln w="19050">
            <a:solidFill>
              <a:srgbClr val="000000">
                <a:alpha val="2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r">
              <a:lnSpc>
                <a:spcPct val="100000"/>
              </a:lnSpc>
              <a:defRPr sz="4800">
                <a:solidFill>
                  <a:srgbClr val="FFFFFF"/>
                </a:solidFill>
                <a:latin typeface="Prelo Slab"/>
                <a:ea typeface="Prelo Slab"/>
                <a:cs typeface="Prelo Slab"/>
                <a:sym typeface="Prelo Slab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stage -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E3403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7000">
                <a:solidFill>
                  <a:srgbClr val="E34032"/>
                </a:solidFill>
              </a:rPr>
              <a:t>Click to edit Master title style</a:t>
            </a:r>
            <a:endParaRPr sz="7000">
              <a:solidFill>
                <a:srgbClr val="E34032"/>
              </a:solidFill>
            </a:endParaRPr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SzPct val="60000"/>
              <a:buBlip>
                <a:blip r:embed="rId2"/>
              </a:buBlip>
            </a:lvl1pPr>
            <a:lvl2pPr marL="1156546" indent="-546946">
              <a:spcBef>
                <a:spcPts val="200"/>
              </a:spcBef>
              <a:buSzPct val="170000"/>
              <a:buChar char="-"/>
              <a:defRPr sz="3000">
                <a:solidFill>
                  <a:srgbClr val="292929">
                    <a:alpha val="70000"/>
                  </a:srgbClr>
                </a:solidFill>
              </a:defRPr>
            </a:lvl2pPr>
            <a:lvl3pPr marL="1659466" indent="-440266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3pPr>
            <a:lvl4pPr marL="2181013" indent="-352213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4pPr>
            <a:lvl5pPr marL="2638213" indent="-352213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Edit Master text styles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Second level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Third level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Fourth level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en-US" sz="3800">
                <a:solidFill>
                  <a:srgbClr val="292929"/>
                </a:solidFill>
              </a:rPr>
              <a:t>Fifth level</a:t>
            </a:r>
            <a:endParaRPr sz="2700">
              <a:solidFill>
                <a:srgbClr val="292929">
                  <a:alpha val="70000"/>
                </a:srgb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60866" y="2864436"/>
            <a:ext cx="21862267" cy="103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292929">
                    <a:alpha val="70000"/>
                  </a:srgbClr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60866" y="5789973"/>
            <a:ext cx="21853135" cy="665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1156546" indent="-546946">
              <a:spcBef>
                <a:spcPts val="200"/>
              </a:spcBef>
              <a:buSzPct val="170000"/>
              <a:buChar char="-"/>
              <a:defRPr sz="3000">
                <a:solidFill>
                  <a:srgbClr val="292929">
                    <a:alpha val="70000"/>
                  </a:srgbClr>
                </a:solidFill>
              </a:defRPr>
            </a:lvl2pPr>
            <a:lvl3pPr marL="1659466" indent="-440266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3pPr>
            <a:lvl4pPr marL="2181013" indent="-352213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4pPr>
            <a:lvl5pPr marL="2638213" indent="-352213">
              <a:lnSpc>
                <a:spcPct val="120000"/>
              </a:lnSpc>
              <a:spcBef>
                <a:spcPts val="200"/>
              </a:spcBef>
              <a:buSzPct val="170000"/>
              <a:buChar char="-"/>
              <a:defRPr sz="2700">
                <a:solidFill>
                  <a:srgbClr val="292929">
                    <a:alpha val="70000"/>
                  </a:srgbClr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29292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292929">
                    <a:alpha val="70000"/>
                  </a:srgbClr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29">
                    <a:alpha val="70000"/>
                  </a:srgbClr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29">
                    <a:alpha val="70000"/>
                  </a:srgbClr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700">
                <a:solidFill>
                  <a:srgbClr val="292929">
                    <a:alpha val="70000"/>
                  </a:srgbClr>
                </a:solidFill>
              </a:rPr>
              <a:t>Body Level Five</a:t>
            </a:r>
          </a:p>
        </p:txBody>
      </p:sp>
      <p:pic>
        <p:nvPicPr>
          <p:cNvPr id="4" name="pasted-image.pdf"/>
          <p:cNvPicPr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1289771" y="411316"/>
            <a:ext cx="1458811" cy="56553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 flipV="1">
            <a:off x="2894456" y="687734"/>
            <a:ext cx="20219545" cy="1"/>
          </a:xfrm>
          <a:prstGeom prst="line">
            <a:avLst/>
          </a:prstGeom>
          <a:ln w="19050">
            <a:solidFill>
              <a:srgbClr val="000000">
                <a:alpha val="2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r">
              <a:lnSpc>
                <a:spcPct val="100000"/>
              </a:lnSpc>
              <a:defRPr sz="4800">
                <a:solidFill>
                  <a:srgbClr val="FFFFFF"/>
                </a:solidFill>
                <a:latin typeface="Prelo Slab"/>
                <a:ea typeface="Prelo Slab"/>
                <a:cs typeface="Prelo Slab"/>
                <a:sym typeface="Prelo Slab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71" r:id="rId5"/>
  </p:sldLayoutIdLst>
  <p:transition xmlns:p14="http://schemas.microsoft.com/office/powerpoint/2010/main" spd="med"/>
  <p:txStyles>
    <p:titleStyle>
      <a:lvl1pPr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1pPr>
      <a:lvl2pPr indent="2286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2pPr>
      <a:lvl3pPr indent="4572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3pPr>
      <a:lvl4pPr indent="6858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4pPr>
      <a:lvl5pPr indent="9144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5pPr>
      <a:lvl6pPr indent="11430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6pPr>
      <a:lvl7pPr indent="13716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7pPr>
      <a:lvl8pPr indent="16002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8pPr>
      <a:lvl9pPr indent="1828800" defTabSz="825500" eaLnBrk="1" hangingPunct="1">
        <a:lnSpc>
          <a:spcPct val="80000"/>
        </a:lnSpc>
        <a:defRPr sz="7000">
          <a:solidFill>
            <a:srgbClr val="292929">
              <a:alpha val="70000"/>
            </a:srgbClr>
          </a:solidFill>
          <a:latin typeface="+mn-lt"/>
          <a:ea typeface="+mn-ea"/>
          <a:cs typeface="+mn-cs"/>
          <a:sym typeface="PreloSlab-Medium"/>
        </a:defRPr>
      </a:lvl9pPr>
    </p:titleStyle>
    <p:bodyStyle>
      <a:lvl1pPr marL="482600" indent="-482600" defTabSz="825500" eaLnBrk="1" hangingPunct="1">
        <a:lnSpc>
          <a:spcPct val="110000"/>
        </a:lnSpc>
        <a:spcBef>
          <a:spcPts val="1000"/>
        </a:spcBef>
        <a:buSzPct val="100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1pPr>
      <a:lvl2pPr marL="13049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2pPr>
      <a:lvl3pPr marL="17494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3pPr>
      <a:lvl4pPr marL="21939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4pPr>
      <a:lvl5pPr marL="26384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5pPr>
      <a:lvl6pPr marL="29940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6pPr>
      <a:lvl7pPr marL="33496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7pPr>
      <a:lvl8pPr marL="37052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8pPr>
      <a:lvl9pPr marL="4060825" indent="-542925" defTabSz="825500" eaLnBrk="1" hangingPunct="1">
        <a:lnSpc>
          <a:spcPct val="110000"/>
        </a:lnSpc>
        <a:spcBef>
          <a:spcPts val="1000"/>
        </a:spcBef>
        <a:buSzPct val="171000"/>
        <a:buChar char="•"/>
        <a:defRPr sz="3800">
          <a:solidFill>
            <a:srgbClr val="292929"/>
          </a:solidFill>
          <a:latin typeface="Frutiger LT Std 45 Light"/>
          <a:ea typeface="Frutiger LT Std 45 Light"/>
          <a:cs typeface="Frutiger LT Std 45 Light"/>
          <a:sym typeface="Frutiger LT Std 45 Light"/>
        </a:defRPr>
      </a:lvl9pPr>
    </p:bodyStyle>
    <p:otherStyle>
      <a:lvl1pPr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1pPr>
      <a:lvl2pPr indent="2286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2pPr>
      <a:lvl3pPr indent="4572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3pPr>
      <a:lvl4pPr indent="6858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4pPr>
      <a:lvl5pPr indent="9144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5pPr>
      <a:lvl6pPr indent="11430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6pPr>
      <a:lvl7pPr indent="13716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7pPr>
      <a:lvl8pPr indent="16002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8pPr>
      <a:lvl9pPr indent="1828800" algn="r" defTabSz="8255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Prelo Slab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pencontainer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12factor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api/docker_remote_api" TargetMode="External"/><Relationship Id="rId4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2243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docker in action</a:t>
            </a:r>
          </a:p>
        </p:txBody>
      </p:sp>
    </p:spTree>
    <p:extLst>
      <p:ext uri="{BB962C8B-B14F-4D97-AF65-F5344CB8AC3E}">
        <p14:creationId xmlns:p14="http://schemas.microsoft.com/office/powerpoint/2010/main" val="823686964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85736-E65E-4141-B483-F2BEF8A4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2354327"/>
            <a:ext cx="21844000" cy="1030159"/>
          </a:xfrm>
        </p:spPr>
        <p:txBody>
          <a:bodyPr/>
          <a:lstStyle/>
          <a:p>
            <a:pPr algn="ctr"/>
            <a:r>
              <a:rPr lang="en-US" dirty="0"/>
              <a:t>DOCKER ADOPTION TREND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32FA379-E405-48F2-8428-BBD02BE67A9C}"/>
              </a:ext>
            </a:extLst>
          </p:cNvPr>
          <p:cNvSpPr/>
          <p:nvPr/>
        </p:nvSpPr>
        <p:spPr>
          <a:xfrm>
            <a:off x="8600311" y="12513733"/>
            <a:ext cx="7183377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https://www.datadoghq.com/docker-adoption/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FEF068-2AA0-4DE7-B7B1-039354102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41" y="3755461"/>
            <a:ext cx="14268450" cy="865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755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70000-E731-4C97-9465-318C8C62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1761666"/>
            <a:ext cx="21844000" cy="10301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  <a:alpha val="70000"/>
                  </a:schemeClr>
                </a:solidFill>
              </a:rPr>
              <a:t>Software List request from E&amp;L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E12D357-D54E-40BF-A707-5B0C4149AC11}"/>
              </a:ext>
            </a:extLst>
          </p:cNvPr>
          <p:cNvSpPr/>
          <p:nvPr/>
        </p:nvSpPr>
        <p:spPr>
          <a:xfrm>
            <a:off x="3301999" y="3486416"/>
            <a:ext cx="5571067" cy="952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Current way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VS 2017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VS Code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git 2.20.1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mongo 3.4.19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mongo 2.6.12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mongo 1.8.0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rabbitmq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3.7.10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SQL Server 2017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node v10.15.0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node v9.4.0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node v8.2.0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node v7.2.0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node v5.1.1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node v4.4.4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...TO BE CONTINUE...</a:t>
            </a:r>
            <a:endParaRPr lang="en-US" sz="3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7F4B6B4-1E83-4D1D-8361-1D6816A75C51}"/>
              </a:ext>
            </a:extLst>
          </p:cNvPr>
          <p:cNvSpPr/>
          <p:nvPr/>
        </p:nvSpPr>
        <p:spPr>
          <a:xfrm>
            <a:off x="13919200" y="3486416"/>
            <a:ext cx="4538134" cy="3429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Docker way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VS 2017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VS Code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git 2.20.1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en-US" dirty="0"/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40799900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rrow: Right 40">
            <a:extLst>
              <a:ext uri="{FF2B5EF4-FFF2-40B4-BE49-F238E27FC236}">
                <a16:creationId xmlns:a16="http://schemas.microsoft.com/office/drawing/2014/main" xmlns="" id="{4084D77F-AE76-4EB3-85B8-44CBF39A0565}"/>
              </a:ext>
            </a:extLst>
          </p:cNvPr>
          <p:cNvSpPr/>
          <p:nvPr/>
        </p:nvSpPr>
        <p:spPr>
          <a:xfrm rot="9680679" flipV="1">
            <a:off x="12388202" y="8531186"/>
            <a:ext cx="9000000" cy="2743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70942BD-6996-48DB-BFDA-0E473743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668" y="9235273"/>
            <a:ext cx="2374654" cy="1915044"/>
          </a:xfrm>
          <a:prstGeom prst="rect">
            <a:avLst/>
          </a:prstGeom>
        </p:spPr>
      </p:pic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xfrm>
            <a:off x="2484683" y="1652152"/>
            <a:ext cx="20472397" cy="1449755"/>
          </a:xfrm>
          <a:prstGeom prst="rect">
            <a:avLst/>
          </a:prstGeom>
        </p:spPr>
        <p:txBody>
          <a:bodyPr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1000" dirty="0">
                <a:solidFill>
                  <a:srgbClr val="292929">
                    <a:alpha val="70000"/>
                  </a:srgbClr>
                </a:solidFill>
              </a:rPr>
              <a:t>CI/CD</a:t>
            </a:r>
            <a:endParaRPr sz="11000" dirty="0">
              <a:solidFill>
                <a:srgbClr val="292929">
                  <a:alpha val="70000"/>
                </a:srgbClr>
              </a:solidFill>
            </a:endParaRPr>
          </a:p>
        </p:txBody>
      </p:sp>
      <p:pic>
        <p:nvPicPr>
          <p:cNvPr id="1026" name="Picture 2" descr="Image result for visual studio 2017">
            <a:extLst>
              <a:ext uri="{FF2B5EF4-FFF2-40B4-BE49-F238E27FC236}">
                <a16:creationId xmlns:a16="http://schemas.microsoft.com/office/drawing/2014/main" xmlns="" id="{0F2F0900-042C-4CB3-B61C-B91F3D20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01" y="10860561"/>
            <a:ext cx="3208764" cy="240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70880C-D871-4AE0-B632-C6126A9131F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61963" y="5396070"/>
            <a:ext cx="2852928" cy="2121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D6FF747-359F-49D5-A00D-113E2D6F7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53226" y="5396070"/>
            <a:ext cx="2848710" cy="2120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D973B8-2603-40E0-BC1F-3941DB252963}"/>
              </a:ext>
            </a:extLst>
          </p:cNvPr>
          <p:cNvSpPr txBox="1"/>
          <p:nvPr/>
        </p:nvSpPr>
        <p:spPr>
          <a:xfrm>
            <a:off x="7225636" y="4853817"/>
            <a:ext cx="2176878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TFS Build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C53DA1A-D95E-4768-BB4E-4A7D967840B2}"/>
              </a:ext>
            </a:extLst>
          </p:cNvPr>
          <p:cNvSpPr txBox="1"/>
          <p:nvPr/>
        </p:nvSpPr>
        <p:spPr>
          <a:xfrm>
            <a:off x="12253226" y="4853817"/>
            <a:ext cx="2805255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TFS Release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880694-344A-4BCD-B456-A34EC6E805AD}"/>
              </a:ext>
            </a:extLst>
          </p:cNvPr>
          <p:cNvSpPr txBox="1"/>
          <p:nvPr/>
        </p:nvSpPr>
        <p:spPr>
          <a:xfrm>
            <a:off x="488225" y="4853817"/>
            <a:ext cx="4721486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TFS Source Control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0F4C196-D5C6-4FF6-A6B1-A43905B2AAA3}"/>
              </a:ext>
            </a:extLst>
          </p:cNvPr>
          <p:cNvGrpSpPr/>
          <p:nvPr/>
        </p:nvGrpSpPr>
        <p:grpSpPr>
          <a:xfrm>
            <a:off x="1284930" y="5590034"/>
            <a:ext cx="2563502" cy="1461930"/>
            <a:chOff x="880301" y="3899045"/>
            <a:chExt cx="3307485" cy="1886213"/>
          </a:xfrm>
        </p:grpSpPr>
        <p:pic>
          <p:nvPicPr>
            <p:cNvPr id="1030" name="Picture 6" descr="Image result for file">
              <a:extLst>
                <a:ext uri="{FF2B5EF4-FFF2-40B4-BE49-F238E27FC236}">
                  <a16:creationId xmlns:a16="http://schemas.microsoft.com/office/drawing/2014/main" xmlns="" id="{2896F7F7-4BED-4A27-A7AD-C244FDAF9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301" y="3899045"/>
              <a:ext cx="1395269" cy="1885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63B0F630-220B-41EC-AD16-B5C78D1FC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6889" y="3899045"/>
              <a:ext cx="1590897" cy="188621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AA893B1-E24E-4837-96C8-40DBBC016AFF}"/>
              </a:ext>
            </a:extLst>
          </p:cNvPr>
          <p:cNvSpPr txBox="1"/>
          <p:nvPr/>
        </p:nvSpPr>
        <p:spPr>
          <a:xfrm>
            <a:off x="2529955" y="7113282"/>
            <a:ext cx="1479572" cy="344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Dockerfile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PreloSlab-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15404C0-D336-4487-B011-CA7D5289F7E9}"/>
              </a:ext>
            </a:extLst>
          </p:cNvPr>
          <p:cNvSpPr txBox="1"/>
          <p:nvPr/>
        </p:nvSpPr>
        <p:spPr>
          <a:xfrm>
            <a:off x="1631620" y="7113282"/>
            <a:ext cx="370294" cy="344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C#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PreloSlab-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A389114-98D8-4B6C-B63B-4AA6D7BC7AA3}"/>
              </a:ext>
            </a:extLst>
          </p:cNvPr>
          <p:cNvSpPr txBox="1"/>
          <p:nvPr/>
        </p:nvSpPr>
        <p:spPr>
          <a:xfrm>
            <a:off x="9714891" y="11150317"/>
            <a:ext cx="387125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Azure Container</a:t>
            </a:r>
          </a:p>
          <a:p>
            <a:pPr marL="0" marR="0" indent="0" algn="ctr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5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Registry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FFAF5771-14EA-427E-BA3F-59B7D2110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31287" y="6107643"/>
            <a:ext cx="2848710" cy="23849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888E586-3902-4EF3-9B68-D6F6EC28FC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01307" y="2883245"/>
            <a:ext cx="3413640" cy="229475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71D065D1-B3A7-4C79-8D38-85F3821F284A}"/>
              </a:ext>
            </a:extLst>
          </p:cNvPr>
          <p:cNvSpPr/>
          <p:nvPr/>
        </p:nvSpPr>
        <p:spPr>
          <a:xfrm rot="16200000">
            <a:off x="725427" y="8707669"/>
            <a:ext cx="3299944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0CAD4B63-7EF3-4863-A718-53DB9DFB5B61}"/>
              </a:ext>
            </a:extLst>
          </p:cNvPr>
          <p:cNvSpPr/>
          <p:nvPr/>
        </p:nvSpPr>
        <p:spPr>
          <a:xfrm>
            <a:off x="4608398" y="5950068"/>
            <a:ext cx="2233536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xmlns="" id="{2ABA01E7-6BF5-45C0-BACE-6B42E5B7A507}"/>
              </a:ext>
            </a:extLst>
          </p:cNvPr>
          <p:cNvSpPr/>
          <p:nvPr/>
        </p:nvSpPr>
        <p:spPr>
          <a:xfrm>
            <a:off x="9901174" y="5993491"/>
            <a:ext cx="2233536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xmlns="" id="{1E4B0C1A-DC7D-4476-8C90-36FB5474C8B2}"/>
              </a:ext>
            </a:extLst>
          </p:cNvPr>
          <p:cNvSpPr/>
          <p:nvPr/>
        </p:nvSpPr>
        <p:spPr>
          <a:xfrm rot="20204291">
            <a:off x="15165589" y="4585020"/>
            <a:ext cx="5931777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C7ED601-5ADB-4DCD-B8AA-5074E4264D15}"/>
              </a:ext>
            </a:extLst>
          </p:cNvPr>
          <p:cNvSpPr/>
          <p:nvPr/>
        </p:nvSpPr>
        <p:spPr>
          <a:xfrm rot="2946503">
            <a:off x="8005050" y="8500147"/>
            <a:ext cx="3101825" cy="2743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xmlns="" id="{08C3E98E-9EA1-4B90-A047-827D7459ECBD}"/>
              </a:ext>
            </a:extLst>
          </p:cNvPr>
          <p:cNvSpPr/>
          <p:nvPr/>
        </p:nvSpPr>
        <p:spPr>
          <a:xfrm rot="10325045" flipV="1">
            <a:off x="12631377" y="9722697"/>
            <a:ext cx="8731424" cy="2743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81AE4F8-5490-45AD-A5AA-047493D35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2148" y="7754580"/>
            <a:ext cx="853472" cy="107611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87195B2-3F8A-4EA6-ABFE-AA6A3EBD24D9}"/>
              </a:ext>
            </a:extLst>
          </p:cNvPr>
          <p:cNvSpPr txBox="1"/>
          <p:nvPr/>
        </p:nvSpPr>
        <p:spPr>
          <a:xfrm>
            <a:off x="8205055" y="8898625"/>
            <a:ext cx="2295500" cy="393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Docker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Image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PreloSlab-Medium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7408B54-5691-46AF-BC18-34607475F8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91645" y="3447095"/>
            <a:ext cx="1432963" cy="85977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717AC79-91CD-4480-8FD2-438E96EEB6B6}"/>
              </a:ext>
            </a:extLst>
          </p:cNvPr>
          <p:cNvSpPr txBox="1"/>
          <p:nvPr/>
        </p:nvSpPr>
        <p:spPr>
          <a:xfrm>
            <a:off x="21154921" y="3151224"/>
            <a:ext cx="2091919" cy="3447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Docker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Engine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PreloSlab-Medium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8ECEB7B-9585-4A19-8A21-6DB6BCF7660E}"/>
              </a:ext>
            </a:extLst>
          </p:cNvPr>
          <p:cNvSpPr txBox="1"/>
          <p:nvPr/>
        </p:nvSpPr>
        <p:spPr>
          <a:xfrm>
            <a:off x="21154921" y="5950068"/>
            <a:ext cx="2418932" cy="3939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825500" rtl="0" fontAlgn="auto" latinLnBrk="1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Docker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PreloSlab-Medium"/>
              </a:rPr>
              <a:t>Swarm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PreloSlab-Medium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xmlns="" id="{3043BE61-93FE-428D-9A92-1205C7E8FBE0}"/>
              </a:ext>
            </a:extLst>
          </p:cNvPr>
          <p:cNvSpPr/>
          <p:nvPr/>
        </p:nvSpPr>
        <p:spPr>
          <a:xfrm rot="1078492">
            <a:off x="14954528" y="8302660"/>
            <a:ext cx="6287186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B56716E-7F52-41A6-8272-630455E10B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40091" y="8684269"/>
            <a:ext cx="2024432" cy="2279765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xmlns="" id="{DE05FE42-B42F-4885-8099-9735CA017660}"/>
              </a:ext>
            </a:extLst>
          </p:cNvPr>
          <p:cNvSpPr/>
          <p:nvPr/>
        </p:nvSpPr>
        <p:spPr>
          <a:xfrm rot="1827309">
            <a:off x="14199562" y="10104475"/>
            <a:ext cx="7238649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56BDCE5-9540-475D-904A-5CDF690C3C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68265" y="8888394"/>
            <a:ext cx="992039" cy="8367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D17B08B6-EA0E-4EFD-B425-94144814B2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559821" y="3959028"/>
            <a:ext cx="1267002" cy="1371791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xmlns="" id="{3FDEABD1-2371-4896-A960-57DDD0F0CD6D}"/>
              </a:ext>
            </a:extLst>
          </p:cNvPr>
          <p:cNvSpPr/>
          <p:nvPr/>
        </p:nvSpPr>
        <p:spPr>
          <a:xfrm rot="9338851" flipV="1">
            <a:off x="11915808" y="7395064"/>
            <a:ext cx="10698480" cy="2743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xmlns="" id="{5E2A5CBC-969D-47E4-A5F3-9BCFD049771C}"/>
              </a:ext>
            </a:extLst>
          </p:cNvPr>
          <p:cNvSpPr/>
          <p:nvPr/>
        </p:nvSpPr>
        <p:spPr>
          <a:xfrm rot="526913">
            <a:off x="15347541" y="6790799"/>
            <a:ext cx="5501160" cy="100584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4664DB5-7CFC-4905-853A-CF3285E788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583909" y="6838893"/>
            <a:ext cx="1267002" cy="1371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7CA34F-C1B2-4FF1-BE95-6591B0FC2BD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491645" y="11609874"/>
            <a:ext cx="1872878" cy="1816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8119B7-C8DD-4D5F-B778-3844F8DFA5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804925" y="10938737"/>
            <a:ext cx="1132754" cy="1179094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xmlns="" id="{844D3699-1BD1-4543-B00C-7DD91BF48610}"/>
              </a:ext>
            </a:extLst>
          </p:cNvPr>
          <p:cNvSpPr/>
          <p:nvPr/>
        </p:nvSpPr>
        <p:spPr>
          <a:xfrm rot="11609458" flipV="1">
            <a:off x="12647569" y="11739907"/>
            <a:ext cx="9000000" cy="27432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elo Slab"/>
              <a:ea typeface="Prelo Slab"/>
              <a:cs typeface="Prelo Slab"/>
              <a:sym typeface="Prelo Slab"/>
            </a:endParaRPr>
          </a:p>
        </p:txBody>
      </p:sp>
    </p:spTree>
    <p:extLst>
      <p:ext uri="{BB962C8B-B14F-4D97-AF65-F5344CB8AC3E}">
        <p14:creationId xmlns:p14="http://schemas.microsoft.com/office/powerpoint/2010/main" val="394099272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0" y="62243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9151909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B1145987-28F1-4122-9D37-536D849A65DB}"/>
              </a:ext>
            </a:extLst>
          </p:cNvPr>
          <p:cNvGrpSpPr/>
          <p:nvPr/>
        </p:nvGrpSpPr>
        <p:grpSpPr>
          <a:xfrm>
            <a:off x="18818384" y="2476576"/>
            <a:ext cx="5176447" cy="10952922"/>
            <a:chOff x="18818384" y="2476576"/>
            <a:chExt cx="5176447" cy="10952922"/>
          </a:xfrm>
        </p:grpSpPr>
        <p:sp>
          <p:nvSpPr>
            <p:cNvPr id="30" name="silos 2017">
              <a:extLst>
                <a:ext uri="{FF2B5EF4-FFF2-40B4-BE49-F238E27FC236}">
                  <a16:creationId xmlns:a16="http://schemas.microsoft.com/office/drawing/2014/main" xmlns="" id="{FEDD3361-7570-42A4-92B8-8F8B24283DDD}"/>
                </a:ext>
              </a:extLst>
            </p:cNvPr>
            <p:cNvSpPr/>
            <p:nvPr/>
          </p:nvSpPr>
          <p:spPr>
            <a:xfrm>
              <a:off x="19040185" y="2476576"/>
              <a:ext cx="4781563" cy="10952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elo Slab"/>
                <a:ea typeface="Prelo Slab"/>
                <a:cs typeface="Prelo Slab"/>
                <a:sym typeface="Prelo Slab"/>
              </a:endParaRPr>
            </a:p>
          </p:txBody>
        </p:sp>
        <p:sp>
          <p:nvSpPr>
            <p:cNvPr id="26" name="2017_4">
              <a:extLst>
                <a:ext uri="{FF2B5EF4-FFF2-40B4-BE49-F238E27FC236}">
                  <a16:creationId xmlns:a16="http://schemas.microsoft.com/office/drawing/2014/main" xmlns="" id="{F12C0748-3A43-4018-ABDB-6974DCB8B2D5}"/>
                </a:ext>
              </a:extLst>
            </p:cNvPr>
            <p:cNvSpPr txBox="1"/>
            <p:nvPr/>
          </p:nvSpPr>
          <p:spPr>
            <a:xfrm flipH="1">
              <a:off x="18818384" y="11950619"/>
              <a:ext cx="5080449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  <a:p>
              <a:pPr algn="ctr"/>
              <a:r>
                <a:rPr lang="it-IT" dirty="0"/>
                <a:t>browser bookmark</a:t>
              </a:r>
            </a:p>
          </p:txBody>
        </p:sp>
        <p:sp>
          <p:nvSpPr>
            <p:cNvPr id="14" name="2017_3">
              <a:extLst>
                <a:ext uri="{FF2B5EF4-FFF2-40B4-BE49-F238E27FC236}">
                  <a16:creationId xmlns:a16="http://schemas.microsoft.com/office/drawing/2014/main" xmlns="" id="{4AB58952-A409-46BD-9114-ACE63823068E}"/>
                </a:ext>
              </a:extLst>
            </p:cNvPr>
            <p:cNvSpPr txBox="1"/>
            <p:nvPr/>
          </p:nvSpPr>
          <p:spPr>
            <a:xfrm flipH="1">
              <a:off x="19085649" y="7809254"/>
              <a:ext cx="4909182" cy="343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VisualStudio</a:t>
              </a:r>
              <a:endParaRPr lang="it-IT" dirty="0"/>
            </a:p>
            <a:p>
              <a:pPr algn="ctr"/>
              <a:r>
                <a:rPr lang="it-IT" dirty="0" err="1"/>
                <a:t>Github</a:t>
              </a:r>
              <a:endParaRPr lang="it-IT" dirty="0"/>
            </a:p>
            <a:p>
              <a:pPr algn="ctr"/>
              <a:r>
                <a:rPr lang="it-IT" dirty="0" err="1"/>
                <a:t>Travis</a:t>
              </a:r>
              <a:endParaRPr lang="it-IT" dirty="0"/>
            </a:p>
            <a:p>
              <a:pPr algn="ctr"/>
              <a:r>
                <a:rPr lang="it-IT" dirty="0"/>
                <a:t>Canister</a:t>
              </a:r>
            </a:p>
            <a:p>
              <a:pPr algn="ctr"/>
              <a:r>
                <a:rPr lang="it-IT" dirty="0" err="1"/>
                <a:t>Heroku</a:t>
              </a:r>
              <a:endParaRPr lang="it-IT" dirty="0"/>
            </a:p>
            <a:p>
              <a:pPr algn="ctr"/>
              <a:r>
                <a:rPr lang="it-IT" dirty="0" err="1"/>
                <a:t>docker</a:t>
              </a:r>
              <a:r>
                <a:rPr lang="it-IT" dirty="0"/>
                <a:t>-compose</a:t>
              </a:r>
            </a:p>
          </p:txBody>
        </p:sp>
        <p:sp>
          <p:nvSpPr>
            <p:cNvPr id="10" name="2017_2">
              <a:extLst>
                <a:ext uri="{FF2B5EF4-FFF2-40B4-BE49-F238E27FC236}">
                  <a16:creationId xmlns:a16="http://schemas.microsoft.com/office/drawing/2014/main" xmlns="" id="{6C6F4EC0-8D94-4C82-A46E-D5201A1991A3}"/>
                </a:ext>
              </a:extLst>
            </p:cNvPr>
            <p:cNvSpPr txBox="1"/>
            <p:nvPr/>
          </p:nvSpPr>
          <p:spPr>
            <a:xfrm>
              <a:off x="19040185" y="3589952"/>
              <a:ext cx="4781563" cy="398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Mac OS</a:t>
              </a:r>
            </a:p>
            <a:p>
              <a:pPr algn="ctr"/>
              <a:r>
                <a:rPr lang="it-IT" dirty="0" err="1"/>
                <a:t>docker</a:t>
              </a:r>
              <a:r>
                <a:rPr lang="it-IT" dirty="0"/>
                <a:t> </a:t>
              </a:r>
              <a:r>
                <a:rPr lang="it-IT" dirty="0" err="1"/>
                <a:t>engine</a:t>
              </a:r>
              <a:endParaRPr lang="it-IT" dirty="0"/>
            </a:p>
            <a:p>
              <a:pPr algn="ctr"/>
              <a:r>
                <a:rPr lang="it-IT" dirty="0" err="1"/>
                <a:t>docker</a:t>
              </a:r>
              <a:r>
                <a:rPr lang="it-IT" dirty="0"/>
                <a:t> container</a:t>
              </a:r>
            </a:p>
            <a:p>
              <a:pPr algn="ctr"/>
              <a:r>
                <a:rPr lang="it-IT" dirty="0" err="1"/>
                <a:t>kestrel</a:t>
              </a:r>
              <a:endParaRPr lang="it-IT" dirty="0"/>
            </a:p>
            <a:p>
              <a:pPr algn="ctr"/>
              <a:r>
                <a:rPr lang="it-IT" dirty="0"/>
                <a:t>.netcore2.0</a:t>
              </a:r>
            </a:p>
            <a:p>
              <a:pPr algn="ctr"/>
              <a:r>
                <a:rPr lang="it-IT" dirty="0" err="1"/>
                <a:t>WebApi</a:t>
              </a:r>
              <a:endParaRPr lang="it-IT" dirty="0"/>
            </a:p>
            <a:p>
              <a:pPr algn="ctr"/>
              <a:r>
                <a:rPr lang="it-IT" dirty="0" err="1"/>
                <a:t>sqlite</a:t>
              </a:r>
              <a:endParaRPr lang="it-IT" dirty="0"/>
            </a:p>
          </p:txBody>
        </p:sp>
        <p:sp>
          <p:nvSpPr>
            <p:cNvPr id="5" name="2017">
              <a:extLst>
                <a:ext uri="{FF2B5EF4-FFF2-40B4-BE49-F238E27FC236}">
                  <a16:creationId xmlns:a16="http://schemas.microsoft.com/office/drawing/2014/main" xmlns="" id="{C7D406F8-70F2-493E-BD65-C285FCE10EF3}"/>
                </a:ext>
              </a:extLst>
            </p:cNvPr>
            <p:cNvSpPr txBox="1"/>
            <p:nvPr/>
          </p:nvSpPr>
          <p:spPr>
            <a:xfrm>
              <a:off x="20713462" y="2703757"/>
              <a:ext cx="1435008" cy="69801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it-IT" sz="4800" b="1" dirty="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highlight>
                    <a:srgbClr val="080808"/>
                  </a:highlight>
                </a:rPr>
                <a:t>2017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F642601D-8C16-4805-AFC3-E0FFD0AFDBF6}"/>
              </a:ext>
            </a:extLst>
          </p:cNvPr>
          <p:cNvGrpSpPr/>
          <p:nvPr/>
        </p:nvGrpSpPr>
        <p:grpSpPr>
          <a:xfrm>
            <a:off x="13093537" y="2476576"/>
            <a:ext cx="5216689" cy="10952922"/>
            <a:chOff x="13093537" y="2476576"/>
            <a:chExt cx="5216689" cy="10952922"/>
          </a:xfrm>
        </p:grpSpPr>
        <p:sp>
          <p:nvSpPr>
            <p:cNvPr id="29" name="silos 2013">
              <a:extLst>
                <a:ext uri="{FF2B5EF4-FFF2-40B4-BE49-F238E27FC236}">
                  <a16:creationId xmlns:a16="http://schemas.microsoft.com/office/drawing/2014/main" xmlns="" id="{7F9B8817-23B3-4391-8748-FEC1BED24483}"/>
                </a:ext>
              </a:extLst>
            </p:cNvPr>
            <p:cNvSpPr/>
            <p:nvPr/>
          </p:nvSpPr>
          <p:spPr>
            <a:xfrm>
              <a:off x="13154769" y="2476576"/>
              <a:ext cx="5019217" cy="10952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elo Slab"/>
                <a:ea typeface="Prelo Slab"/>
                <a:cs typeface="Prelo Slab"/>
                <a:sym typeface="Prelo Slab"/>
              </a:endParaRPr>
            </a:p>
          </p:txBody>
        </p:sp>
        <p:sp>
          <p:nvSpPr>
            <p:cNvPr id="25" name="2013_4">
              <a:extLst>
                <a:ext uri="{FF2B5EF4-FFF2-40B4-BE49-F238E27FC236}">
                  <a16:creationId xmlns:a16="http://schemas.microsoft.com/office/drawing/2014/main" xmlns="" id="{43C309F1-B675-4E95-8D20-3A5588A6619E}"/>
                </a:ext>
              </a:extLst>
            </p:cNvPr>
            <p:cNvSpPr txBox="1"/>
            <p:nvPr/>
          </p:nvSpPr>
          <p:spPr>
            <a:xfrm flipH="1">
              <a:off x="13093537" y="11950619"/>
              <a:ext cx="5080449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.</a:t>
              </a:r>
              <a:r>
                <a:rPr lang="it-IT" dirty="0" err="1"/>
                <a:t>command</a:t>
              </a:r>
              <a:r>
                <a:rPr lang="it-IT" dirty="0"/>
                <a:t> file</a:t>
              </a:r>
            </a:p>
            <a:p>
              <a:pPr algn="ctr"/>
              <a:r>
                <a:rPr lang="it-IT" dirty="0"/>
                <a:t>browser bookmark</a:t>
              </a:r>
            </a:p>
          </p:txBody>
        </p:sp>
        <p:sp>
          <p:nvSpPr>
            <p:cNvPr id="13" name="2013_3">
              <a:extLst>
                <a:ext uri="{FF2B5EF4-FFF2-40B4-BE49-F238E27FC236}">
                  <a16:creationId xmlns:a16="http://schemas.microsoft.com/office/drawing/2014/main" xmlns="" id="{C3E86499-51E8-4571-8D52-8E5D2FAA6E35}"/>
                </a:ext>
              </a:extLst>
            </p:cNvPr>
            <p:cNvSpPr txBox="1"/>
            <p:nvPr/>
          </p:nvSpPr>
          <p:spPr>
            <a:xfrm flipH="1">
              <a:off x="13093537" y="7809254"/>
              <a:ext cx="5216689" cy="343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VisualStudio</a:t>
              </a:r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r>
                <a:rPr lang="it-IT" dirty="0"/>
                <a:t>Manual Deployment</a:t>
              </a:r>
            </a:p>
          </p:txBody>
        </p:sp>
        <p:sp>
          <p:nvSpPr>
            <p:cNvPr id="8" name="2013_2">
              <a:extLst>
                <a:ext uri="{FF2B5EF4-FFF2-40B4-BE49-F238E27FC236}">
                  <a16:creationId xmlns:a16="http://schemas.microsoft.com/office/drawing/2014/main" xmlns="" id="{E27DF5DC-D32B-430B-B2D5-23D8866F17EA}"/>
                </a:ext>
              </a:extLst>
            </p:cNvPr>
            <p:cNvSpPr txBox="1"/>
            <p:nvPr/>
          </p:nvSpPr>
          <p:spPr>
            <a:xfrm>
              <a:off x="13154769" y="3537594"/>
              <a:ext cx="5019216" cy="398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Mac OS</a:t>
              </a:r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r>
                <a:rPr lang="it-IT" dirty="0"/>
                <a:t>xsp4</a:t>
              </a:r>
            </a:p>
            <a:p>
              <a:pPr algn="ctr"/>
              <a:r>
                <a:rPr lang="it-IT" dirty="0"/>
                <a:t>mono</a:t>
              </a:r>
            </a:p>
            <a:p>
              <a:pPr algn="ctr"/>
              <a:r>
                <a:rPr lang="it-IT" dirty="0" err="1"/>
                <a:t>WebForms</a:t>
              </a:r>
              <a:endParaRPr lang="it-IT" dirty="0"/>
            </a:p>
            <a:p>
              <a:pPr algn="ctr"/>
              <a:r>
                <a:rPr lang="it-IT" dirty="0" err="1"/>
                <a:t>sqlite</a:t>
              </a:r>
              <a:endParaRPr lang="it-IT" dirty="0"/>
            </a:p>
          </p:txBody>
        </p:sp>
        <p:sp>
          <p:nvSpPr>
            <p:cNvPr id="6" name="2013">
              <a:extLst>
                <a:ext uri="{FF2B5EF4-FFF2-40B4-BE49-F238E27FC236}">
                  <a16:creationId xmlns:a16="http://schemas.microsoft.com/office/drawing/2014/main" xmlns="" id="{F5C9CBA9-8325-43CD-B0E7-46DB96FBDBC9}"/>
                </a:ext>
              </a:extLst>
            </p:cNvPr>
            <p:cNvSpPr txBox="1"/>
            <p:nvPr/>
          </p:nvSpPr>
          <p:spPr>
            <a:xfrm>
              <a:off x="14946873" y="2703757"/>
              <a:ext cx="1435008" cy="69801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it-IT" sz="4800" b="1" dirty="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highlight>
                    <a:srgbClr val="080808"/>
                  </a:highlight>
                </a:rPr>
                <a:t>2013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20F72F44-BEFB-4490-9E49-FD012812BC7D}"/>
              </a:ext>
            </a:extLst>
          </p:cNvPr>
          <p:cNvGrpSpPr/>
          <p:nvPr/>
        </p:nvGrpSpPr>
        <p:grpSpPr>
          <a:xfrm>
            <a:off x="6777921" y="2476576"/>
            <a:ext cx="5540194" cy="10952922"/>
            <a:chOff x="6777921" y="2476576"/>
            <a:chExt cx="5540194" cy="10952922"/>
          </a:xfrm>
        </p:grpSpPr>
        <p:sp>
          <p:nvSpPr>
            <p:cNvPr id="28" name="silos 2007">
              <a:extLst>
                <a:ext uri="{FF2B5EF4-FFF2-40B4-BE49-F238E27FC236}">
                  <a16:creationId xmlns:a16="http://schemas.microsoft.com/office/drawing/2014/main" xmlns="" id="{8E43EA2C-B1AA-4228-95DC-82690FDF4008}"/>
                </a:ext>
              </a:extLst>
            </p:cNvPr>
            <p:cNvSpPr/>
            <p:nvPr/>
          </p:nvSpPr>
          <p:spPr>
            <a:xfrm>
              <a:off x="6926869" y="2476576"/>
              <a:ext cx="5300468" cy="10952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elo Slab"/>
                <a:ea typeface="Prelo Slab"/>
                <a:cs typeface="Prelo Slab"/>
                <a:sym typeface="Prelo Slab"/>
              </a:endParaRPr>
            </a:p>
          </p:txBody>
        </p:sp>
        <p:sp>
          <p:nvSpPr>
            <p:cNvPr id="24" name="2007_4">
              <a:extLst>
                <a:ext uri="{FF2B5EF4-FFF2-40B4-BE49-F238E27FC236}">
                  <a16:creationId xmlns:a16="http://schemas.microsoft.com/office/drawing/2014/main" xmlns="" id="{50BFAA47-3066-4035-B66A-B7F4CEAA4837}"/>
                </a:ext>
              </a:extLst>
            </p:cNvPr>
            <p:cNvSpPr txBox="1"/>
            <p:nvPr/>
          </p:nvSpPr>
          <p:spPr>
            <a:xfrm flipH="1">
              <a:off x="6777921" y="11950619"/>
              <a:ext cx="5080449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.</a:t>
              </a:r>
              <a:r>
                <a:rPr lang="it-IT" dirty="0" err="1"/>
                <a:t>bat</a:t>
              </a:r>
              <a:r>
                <a:rPr lang="it-IT" dirty="0"/>
                <a:t> file</a:t>
              </a:r>
            </a:p>
            <a:p>
              <a:pPr algn="ctr"/>
              <a:r>
                <a:rPr lang="it-IT" dirty="0"/>
                <a:t>browser bookmark</a:t>
              </a:r>
            </a:p>
          </p:txBody>
        </p:sp>
        <p:sp>
          <p:nvSpPr>
            <p:cNvPr id="12" name="2007_3">
              <a:extLst>
                <a:ext uri="{FF2B5EF4-FFF2-40B4-BE49-F238E27FC236}">
                  <a16:creationId xmlns:a16="http://schemas.microsoft.com/office/drawing/2014/main" xmlns="" id="{1D9BCE7C-3899-48B2-9789-AE81AF638B8D}"/>
                </a:ext>
              </a:extLst>
            </p:cNvPr>
            <p:cNvSpPr txBox="1"/>
            <p:nvPr/>
          </p:nvSpPr>
          <p:spPr>
            <a:xfrm flipH="1">
              <a:off x="7101426" y="7809254"/>
              <a:ext cx="5216689" cy="343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VisualStudio</a:t>
              </a:r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r>
                <a:rPr lang="it-IT" dirty="0"/>
                <a:t>Manual Deployment</a:t>
              </a:r>
            </a:p>
          </p:txBody>
        </p:sp>
        <p:sp>
          <p:nvSpPr>
            <p:cNvPr id="7" name="2007_2">
              <a:extLst>
                <a:ext uri="{FF2B5EF4-FFF2-40B4-BE49-F238E27FC236}">
                  <a16:creationId xmlns:a16="http://schemas.microsoft.com/office/drawing/2014/main" xmlns="" id="{12B1A7C8-D6D8-4924-9FB6-41E427BE8B38}"/>
                </a:ext>
              </a:extLst>
            </p:cNvPr>
            <p:cNvSpPr txBox="1"/>
            <p:nvPr/>
          </p:nvSpPr>
          <p:spPr>
            <a:xfrm>
              <a:off x="6882428" y="3589952"/>
              <a:ext cx="5344908" cy="398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Mac OS</a:t>
              </a:r>
            </a:p>
            <a:p>
              <a:pPr algn="ctr"/>
              <a:r>
                <a:rPr lang="it-IT" dirty="0" err="1"/>
                <a:t>VirtualBox</a:t>
              </a:r>
              <a:endParaRPr lang="it-IT" dirty="0"/>
            </a:p>
            <a:p>
              <a:pPr algn="ctr"/>
              <a:r>
                <a:rPr lang="it-IT" dirty="0"/>
                <a:t>Windows</a:t>
              </a:r>
            </a:p>
            <a:p>
              <a:pPr algn="ctr"/>
              <a:r>
                <a:rPr lang="it-IT" dirty="0"/>
                <a:t>cassini</a:t>
              </a:r>
            </a:p>
            <a:p>
              <a:pPr algn="ctr"/>
              <a:r>
                <a:rPr lang="it-IT" dirty="0" err="1"/>
                <a:t>.net</a:t>
              </a:r>
              <a:r>
                <a:rPr lang="it-IT" dirty="0"/>
                <a:t> </a:t>
              </a:r>
              <a:r>
                <a:rPr lang="it-IT" dirty="0" err="1"/>
                <a:t>framework</a:t>
              </a:r>
              <a:r>
                <a:rPr lang="it-IT" dirty="0"/>
                <a:t> 1.1</a:t>
              </a:r>
            </a:p>
            <a:p>
              <a:pPr algn="ctr"/>
              <a:r>
                <a:rPr lang="it-IT" dirty="0" err="1"/>
                <a:t>WebForms</a:t>
              </a:r>
              <a:endParaRPr lang="it-IT" dirty="0"/>
            </a:p>
            <a:p>
              <a:pPr algn="ctr"/>
              <a:r>
                <a:rPr lang="it-IT" dirty="0" err="1"/>
                <a:t>access</a:t>
              </a:r>
              <a:endParaRPr lang="it-IT" dirty="0"/>
            </a:p>
          </p:txBody>
        </p:sp>
        <p:sp>
          <p:nvSpPr>
            <p:cNvPr id="4" name="2007">
              <a:extLst>
                <a:ext uri="{FF2B5EF4-FFF2-40B4-BE49-F238E27FC236}">
                  <a16:creationId xmlns:a16="http://schemas.microsoft.com/office/drawing/2014/main" xmlns="" id="{6A729DCF-1AB6-422D-A36F-772FFEFA99A7}"/>
                </a:ext>
              </a:extLst>
            </p:cNvPr>
            <p:cNvSpPr txBox="1"/>
            <p:nvPr/>
          </p:nvSpPr>
          <p:spPr>
            <a:xfrm>
              <a:off x="8859599" y="2703757"/>
              <a:ext cx="1435008" cy="69801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it-IT" sz="4800" b="1" dirty="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highlight>
                    <a:srgbClr val="080808"/>
                  </a:highlight>
                </a:rPr>
                <a:t>2007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6DEEAB2-0000-4EE0-8905-42BD3CC127B2}"/>
              </a:ext>
            </a:extLst>
          </p:cNvPr>
          <p:cNvGrpSpPr/>
          <p:nvPr/>
        </p:nvGrpSpPr>
        <p:grpSpPr>
          <a:xfrm>
            <a:off x="833055" y="2504661"/>
            <a:ext cx="5210823" cy="10952922"/>
            <a:chOff x="833055" y="2504661"/>
            <a:chExt cx="5210823" cy="10952922"/>
          </a:xfrm>
        </p:grpSpPr>
        <p:sp>
          <p:nvSpPr>
            <p:cNvPr id="27" name="silos 2003">
              <a:extLst>
                <a:ext uri="{FF2B5EF4-FFF2-40B4-BE49-F238E27FC236}">
                  <a16:creationId xmlns:a16="http://schemas.microsoft.com/office/drawing/2014/main" xmlns="" id="{F655548E-350A-4B1D-8AC0-C1FFEBD5ABE5}"/>
                </a:ext>
              </a:extLst>
            </p:cNvPr>
            <p:cNvSpPr/>
            <p:nvPr/>
          </p:nvSpPr>
          <p:spPr>
            <a:xfrm>
              <a:off x="833055" y="2504661"/>
              <a:ext cx="5166382" cy="109529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elo Slab"/>
                <a:ea typeface="Prelo Slab"/>
                <a:cs typeface="Prelo Slab"/>
                <a:sym typeface="Prelo Slab"/>
              </a:endParaRPr>
            </a:p>
          </p:txBody>
        </p:sp>
        <p:sp>
          <p:nvSpPr>
            <p:cNvPr id="23" name="2003_4">
              <a:extLst>
                <a:ext uri="{FF2B5EF4-FFF2-40B4-BE49-F238E27FC236}">
                  <a16:creationId xmlns:a16="http://schemas.microsoft.com/office/drawing/2014/main" xmlns="" id="{B2AEA0EE-AF79-42C3-93D7-59CCA876D202}"/>
                </a:ext>
              </a:extLst>
            </p:cNvPr>
            <p:cNvSpPr txBox="1"/>
            <p:nvPr/>
          </p:nvSpPr>
          <p:spPr>
            <a:xfrm flipH="1">
              <a:off x="918988" y="11950619"/>
              <a:ext cx="5080449" cy="12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.</a:t>
              </a:r>
              <a:r>
                <a:rPr lang="it-IT" dirty="0" err="1"/>
                <a:t>bat</a:t>
              </a:r>
              <a:r>
                <a:rPr lang="it-IT" dirty="0"/>
                <a:t> file</a:t>
              </a:r>
            </a:p>
            <a:p>
              <a:pPr algn="ctr"/>
              <a:r>
                <a:rPr lang="it-IT" dirty="0"/>
                <a:t>browser bookmark</a:t>
              </a:r>
            </a:p>
          </p:txBody>
        </p:sp>
        <p:sp>
          <p:nvSpPr>
            <p:cNvPr id="11" name="2003_3">
              <a:extLst>
                <a:ext uri="{FF2B5EF4-FFF2-40B4-BE49-F238E27FC236}">
                  <a16:creationId xmlns:a16="http://schemas.microsoft.com/office/drawing/2014/main" xmlns="" id="{D6D8357F-DB9D-449B-8441-64210E9FF969}"/>
                </a:ext>
              </a:extLst>
            </p:cNvPr>
            <p:cNvSpPr txBox="1"/>
            <p:nvPr/>
          </p:nvSpPr>
          <p:spPr>
            <a:xfrm flipH="1">
              <a:off x="963429" y="7809254"/>
              <a:ext cx="5080449" cy="3430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VisualStudio</a:t>
              </a:r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r>
                <a:rPr lang="it-IT" dirty="0"/>
                <a:t>Manual Deployment</a:t>
              </a:r>
            </a:p>
          </p:txBody>
        </p:sp>
        <p:sp>
          <p:nvSpPr>
            <p:cNvPr id="9" name="2003_2">
              <a:extLst>
                <a:ext uri="{FF2B5EF4-FFF2-40B4-BE49-F238E27FC236}">
                  <a16:creationId xmlns:a16="http://schemas.microsoft.com/office/drawing/2014/main" xmlns="" id="{A918C44C-4A66-427C-9B8B-6DA0BC670383}"/>
                </a:ext>
              </a:extLst>
            </p:cNvPr>
            <p:cNvSpPr txBox="1"/>
            <p:nvPr/>
          </p:nvSpPr>
          <p:spPr>
            <a:xfrm>
              <a:off x="833055" y="3589952"/>
              <a:ext cx="5166382" cy="3984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Windows</a:t>
              </a:r>
            </a:p>
            <a:p>
              <a:pPr algn="ctr"/>
              <a:endParaRPr lang="it-IT" dirty="0"/>
            </a:p>
            <a:p>
              <a:pPr algn="ctr"/>
              <a:endParaRPr lang="it-IT" dirty="0"/>
            </a:p>
            <a:p>
              <a:pPr algn="ctr"/>
              <a:r>
                <a:rPr lang="it-IT" dirty="0"/>
                <a:t>cassini</a:t>
              </a:r>
            </a:p>
            <a:p>
              <a:pPr algn="ctr"/>
              <a:r>
                <a:rPr lang="it-IT" dirty="0" err="1"/>
                <a:t>.net</a:t>
              </a:r>
              <a:r>
                <a:rPr lang="it-IT" dirty="0"/>
                <a:t> </a:t>
              </a:r>
              <a:r>
                <a:rPr lang="it-IT" dirty="0" err="1"/>
                <a:t>framework</a:t>
              </a:r>
              <a:r>
                <a:rPr lang="it-IT" dirty="0"/>
                <a:t> 1.1</a:t>
              </a:r>
            </a:p>
            <a:p>
              <a:pPr algn="ctr"/>
              <a:r>
                <a:rPr lang="it-IT" dirty="0" err="1"/>
                <a:t>WebForms</a:t>
              </a:r>
              <a:endParaRPr lang="it-IT" dirty="0"/>
            </a:p>
            <a:p>
              <a:pPr algn="ctr"/>
              <a:r>
                <a:rPr lang="it-IT" dirty="0" err="1"/>
                <a:t>access</a:t>
              </a:r>
              <a:endParaRPr lang="it-IT" dirty="0"/>
            </a:p>
          </p:txBody>
        </p:sp>
        <p:sp>
          <p:nvSpPr>
            <p:cNvPr id="3" name="2003">
              <a:extLst>
                <a:ext uri="{FF2B5EF4-FFF2-40B4-BE49-F238E27FC236}">
                  <a16:creationId xmlns:a16="http://schemas.microsoft.com/office/drawing/2014/main" xmlns="" id="{4DEF5017-71BE-404A-B66B-C4DFAC6418FB}"/>
                </a:ext>
              </a:extLst>
            </p:cNvPr>
            <p:cNvSpPr txBox="1"/>
            <p:nvPr/>
          </p:nvSpPr>
          <p:spPr>
            <a:xfrm>
              <a:off x="2698742" y="2703757"/>
              <a:ext cx="1435008" cy="6980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t-IT" sz="4800" b="1" dirty="0">
                  <a:solidFill>
                    <a:schemeClr val="accent1">
                      <a:lumMod val="20000"/>
                      <a:lumOff val="80000"/>
                      <a:alpha val="70000"/>
                    </a:schemeClr>
                  </a:solidFill>
                  <a:highlight>
                    <a:srgbClr val="080808"/>
                  </a:highlight>
                </a:rPr>
                <a:t>2003</a:t>
              </a:r>
            </a:p>
          </p:txBody>
        </p:sp>
      </p:grpSp>
      <p:cxnSp>
        <p:nvCxnSpPr>
          <p:cNvPr id="15" name="Connettore 1 19">
            <a:extLst>
              <a:ext uri="{FF2B5EF4-FFF2-40B4-BE49-F238E27FC236}">
                <a16:creationId xmlns:a16="http://schemas.microsoft.com/office/drawing/2014/main" xmlns="" id="{AD2AC54C-A12E-46A2-B6C5-CE796CE1D0D9}"/>
              </a:ext>
            </a:extLst>
          </p:cNvPr>
          <p:cNvCxnSpPr>
            <a:cxnSpLocks/>
          </p:cNvCxnSpPr>
          <p:nvPr/>
        </p:nvCxnSpPr>
        <p:spPr>
          <a:xfrm flipV="1">
            <a:off x="963430" y="7535335"/>
            <a:ext cx="22709370" cy="186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9">
            <a:extLst>
              <a:ext uri="{FF2B5EF4-FFF2-40B4-BE49-F238E27FC236}">
                <a16:creationId xmlns:a16="http://schemas.microsoft.com/office/drawing/2014/main" xmlns="" id="{C1D5C4CD-E268-4D3A-9E30-4340D0379AF2}"/>
              </a:ext>
            </a:extLst>
          </p:cNvPr>
          <p:cNvCxnSpPr>
            <a:cxnSpLocks/>
          </p:cNvCxnSpPr>
          <p:nvPr/>
        </p:nvCxnSpPr>
        <p:spPr>
          <a:xfrm flipV="1">
            <a:off x="918988" y="11459554"/>
            <a:ext cx="22709370" cy="1861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woa">
            <a:extLst>
              <a:ext uri="{FF2B5EF4-FFF2-40B4-BE49-F238E27FC236}">
                <a16:creationId xmlns:a16="http://schemas.microsoft.com/office/drawing/2014/main" xmlns="" id="{34C0EFA8-1715-4DBE-BECA-A8C22554B835}"/>
              </a:ext>
            </a:extLst>
          </p:cNvPr>
          <p:cNvSpPr txBox="1"/>
          <p:nvPr/>
        </p:nvSpPr>
        <p:spPr>
          <a:xfrm flipH="1">
            <a:off x="203198" y="1691186"/>
            <a:ext cx="23960668" cy="5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accent2">
                    <a:lumMod val="50000"/>
                  </a:schemeClr>
                </a:solidFill>
                <a:latin typeface="Arial Black"/>
                <a:cs typeface="Arial Black"/>
              </a:rPr>
              <a:t>WOA</a:t>
            </a:r>
          </a:p>
        </p:txBody>
      </p:sp>
    </p:spTree>
    <p:extLst>
      <p:ext uri="{BB962C8B-B14F-4D97-AF65-F5344CB8AC3E}">
        <p14:creationId xmlns:p14="http://schemas.microsoft.com/office/powerpoint/2010/main" val="1090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1406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VMs vs containers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1109B50-06D5-4002-A08E-945CDF91E86E}"/>
              </a:ext>
            </a:extLst>
          </p:cNvPr>
          <p:cNvSpPr txBox="1">
            <a:spLocks/>
          </p:cNvSpPr>
          <p:nvPr/>
        </p:nvSpPr>
        <p:spPr>
          <a:xfrm>
            <a:off x="1269999" y="3646533"/>
            <a:ext cx="21844000" cy="2005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825500" eaLnBrk="1" hangingPunct="1">
              <a:lnSpc>
                <a:spcPct val="80000"/>
              </a:lnSpc>
              <a:defRPr sz="10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1pPr>
            <a:lvl2pPr indent="228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2pPr>
            <a:lvl3pPr indent="457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3pPr>
            <a:lvl4pPr indent="685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4pPr>
            <a:lvl5pPr indent="9144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5pPr>
            <a:lvl6pPr indent="11430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6pPr>
            <a:lvl7pPr indent="1371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7pPr>
            <a:lvl8pPr indent="1600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8pPr>
            <a:lvl9pPr indent="1828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9pPr>
          </a:lstStyle>
          <a:p>
            <a:pPr algn="ctr"/>
            <a:r>
              <a:rPr lang="en-US" sz="4800" dirty="0"/>
              <a:t>Containers and VMs are similar in their goals: to isolate an application and its dependencies into a self-contained unit that can run anywhere.</a:t>
            </a: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9595E882-D34F-406A-92F0-5A0B85CD8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263" y="5390073"/>
            <a:ext cx="15243473" cy="80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571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85240-927A-47D1-9A17-7C3DA16D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0" y="6695611"/>
            <a:ext cx="10160000" cy="1030159"/>
          </a:xfrm>
        </p:spPr>
        <p:txBody>
          <a:bodyPr/>
          <a:lstStyle/>
          <a:p>
            <a:pPr algn="ctr"/>
            <a:r>
              <a:rPr lang="en-US" dirty="0"/>
              <a:t>container vs docker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42D0567-4B2E-4C1A-B5F1-7E81C1F47F6D}"/>
              </a:ext>
            </a:extLst>
          </p:cNvPr>
          <p:cNvSpPr/>
          <p:nvPr/>
        </p:nvSpPr>
        <p:spPr>
          <a:xfrm>
            <a:off x="8851635" y="6086229"/>
            <a:ext cx="1587294" cy="69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(</a:t>
            </a:r>
            <a:r>
              <a:rPr lang="en-US" sz="4800" dirty="0">
                <a:hlinkClick r:id="rId2"/>
              </a:rPr>
              <a:t>OCI</a:t>
            </a:r>
            <a:r>
              <a:rPr lang="en-US" sz="4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879576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A85240-927A-47D1-9A17-7C3DA16D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700" y="6333661"/>
            <a:ext cx="1936750" cy="1030159"/>
          </a:xfrm>
        </p:spPr>
        <p:txBody>
          <a:bodyPr/>
          <a:lstStyle/>
          <a:p>
            <a:pPr algn="ctr"/>
            <a:r>
              <a:rPr lang="en-US" i="1" dirty="0"/>
              <a:t>vs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8537232-8CFA-49BA-8E6A-D40ADA505594}"/>
              </a:ext>
            </a:extLst>
          </p:cNvPr>
          <p:cNvSpPr txBox="1">
            <a:spLocks/>
          </p:cNvSpPr>
          <p:nvPr/>
        </p:nvSpPr>
        <p:spPr>
          <a:xfrm>
            <a:off x="2901950" y="5601231"/>
            <a:ext cx="7404100" cy="249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825500" eaLnBrk="1" hangingPunct="1">
              <a:lnSpc>
                <a:spcPct val="80000"/>
              </a:lnSpc>
              <a:defRPr sz="10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1pPr>
            <a:lvl2pPr indent="228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2pPr>
            <a:lvl3pPr indent="457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3pPr>
            <a:lvl4pPr indent="685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4pPr>
            <a:lvl5pPr indent="9144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5pPr>
            <a:lvl6pPr indent="11430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6pPr>
            <a:lvl7pPr indent="1371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7pPr>
            <a:lvl8pPr indent="1600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8pPr>
            <a:lvl9pPr indent="1828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9pPr>
          </a:lstStyle>
          <a:p>
            <a:pPr algn="ctr"/>
            <a:r>
              <a:rPr lang="en-US" dirty="0" err="1"/>
              <a:t>linux</a:t>
            </a:r>
            <a:endParaRPr lang="en-US" dirty="0"/>
          </a:p>
          <a:p>
            <a:pPr algn="ctr"/>
            <a:r>
              <a:rPr lang="en-US" dirty="0"/>
              <a:t>containers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528D8B0D-BEC2-4093-B4B2-8B1A325A067D}"/>
              </a:ext>
            </a:extLst>
          </p:cNvPr>
          <p:cNvSpPr txBox="1">
            <a:spLocks/>
          </p:cNvSpPr>
          <p:nvPr/>
        </p:nvSpPr>
        <p:spPr>
          <a:xfrm>
            <a:off x="13246100" y="5601231"/>
            <a:ext cx="7404100" cy="249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825500" eaLnBrk="1" hangingPunct="1">
              <a:lnSpc>
                <a:spcPct val="80000"/>
              </a:lnSpc>
              <a:defRPr sz="10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1pPr>
            <a:lvl2pPr indent="228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2pPr>
            <a:lvl3pPr indent="457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3pPr>
            <a:lvl4pPr indent="685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4pPr>
            <a:lvl5pPr indent="9144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5pPr>
            <a:lvl6pPr indent="11430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6pPr>
            <a:lvl7pPr indent="1371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7pPr>
            <a:lvl8pPr indent="1600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8pPr>
            <a:lvl9pPr indent="1828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9pPr>
          </a:lstStyle>
          <a:p>
            <a:pPr algn="ctr"/>
            <a:r>
              <a:rPr lang="en-US" dirty="0"/>
              <a:t>windows</a:t>
            </a:r>
          </a:p>
          <a:p>
            <a:pPr algn="ctr"/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25028300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BAEDA06-56B1-448A-9AD5-A56859E4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62" y="5329237"/>
            <a:ext cx="8372475" cy="30575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0F9BB60-C253-4DC2-998B-27D70B06DF40}"/>
              </a:ext>
            </a:extLst>
          </p:cNvPr>
          <p:cNvSpPr/>
          <p:nvPr/>
        </p:nvSpPr>
        <p:spPr>
          <a:xfrm>
            <a:off x="9623829" y="8909160"/>
            <a:ext cx="5136342" cy="660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https://12factor.net/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65888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1406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docker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D1E2DA-71D6-4454-9859-AF59A7B6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4794576"/>
            <a:ext cx="9810750" cy="739100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0889717-DE2E-4E6B-9154-4C997CB25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587026"/>
              </p:ext>
            </p:extLst>
          </p:nvPr>
        </p:nvGraphicFramePr>
        <p:xfrm>
          <a:off x="10655300" y="3696256"/>
          <a:ext cx="13347700" cy="968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437">
                  <a:extLst>
                    <a:ext uri="{9D8B030D-6E8A-4147-A177-3AD203B41FA5}">
                      <a16:colId xmlns:a16="http://schemas.microsoft.com/office/drawing/2014/main" xmlns="" val="2329840025"/>
                    </a:ext>
                  </a:extLst>
                </a:gridCol>
                <a:gridCol w="10768263">
                  <a:extLst>
                    <a:ext uri="{9D8B030D-6E8A-4147-A177-3AD203B41FA5}">
                      <a16:colId xmlns:a16="http://schemas.microsoft.com/office/drawing/2014/main" xmlns="" val="1909154976"/>
                    </a:ext>
                  </a:extLst>
                </a:gridCol>
              </a:tblGrid>
              <a:tr h="1457705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Docker Images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A recipe or template for creating Docker containers. It includes the steps for installing and running the necessary software.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9803681"/>
                  </a:ext>
                </a:extLst>
              </a:tr>
              <a:tr h="1457705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Docker Container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Like a tiny virtual machine that is created from the instructions found within the Docker image originated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5478395"/>
                  </a:ext>
                </a:extLst>
              </a:tr>
              <a:tr h="1457705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Docker Client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Command-line utility or other tool that takes advantage of the </a:t>
                      </a:r>
                      <a:r>
                        <a:rPr lang="en-US" sz="3200" dirty="0">
                          <a:hlinkClick r:id="rId3"/>
                        </a:rPr>
                        <a:t>Docker API </a:t>
                      </a:r>
                      <a:r>
                        <a:rPr lang="en-US" sz="3200" dirty="0"/>
                        <a:t>to communicate with a Docker daemon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5715646"/>
                  </a:ext>
                </a:extLst>
              </a:tr>
              <a:tr h="1457705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Docker Host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physical or virtual machine that is running a Docker daemon and contains cached images as well as runnable containers created from images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0280748"/>
                  </a:ext>
                </a:extLst>
              </a:tr>
              <a:tr h="1457705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Docker Registry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A repository of Docker images that can be used to create Docker containers. </a:t>
                      </a:r>
                      <a:r>
                        <a:rPr lang="en-US" sz="3200" dirty="0">
                          <a:hlinkClick r:id="rId4"/>
                        </a:rPr>
                        <a:t>Docker Hub</a:t>
                      </a:r>
                      <a:r>
                        <a:rPr lang="en-US" sz="3200" dirty="0"/>
                        <a:t> is the most popular social example of a Docker repository.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2774084"/>
                  </a:ext>
                </a:extLst>
              </a:tr>
              <a:tr h="2105574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Docker Machine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A utility for managing multiple Docker hosts, which can run locally in VirtualBox or remotely in a cloud hosting service such as Amazon Web Services, Microsoft Azure, or Digital Ocean</a:t>
                      </a:r>
                    </a:p>
                  </a:txBody>
                  <a:tcPr>
                    <a:solidFill>
                      <a:schemeClr val="bg1">
                        <a:lumMod val="10000"/>
                        <a:lumOff val="9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80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8075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1406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docker layered file system</a:t>
            </a:r>
          </a:p>
        </p:txBody>
      </p:sp>
      <p:pic>
        <p:nvPicPr>
          <p:cNvPr id="1026" name="Picture 2" descr="dockerImage">
            <a:extLst>
              <a:ext uri="{FF2B5EF4-FFF2-40B4-BE49-F238E27FC236}">
                <a16:creationId xmlns:a16="http://schemas.microsoft.com/office/drawing/2014/main" xmlns="" id="{B11EB21F-7512-4BD9-A5D9-5DD34D985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97" y="3635617"/>
            <a:ext cx="7279341" cy="898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magine correlata">
            <a:extLst>
              <a:ext uri="{FF2B5EF4-FFF2-40B4-BE49-F238E27FC236}">
                <a16:creationId xmlns:a16="http://schemas.microsoft.com/office/drawing/2014/main" xmlns="" id="{5A1FEDA6-49E8-4381-956E-023C878F3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4382" y="4386262"/>
            <a:ext cx="11658431" cy="770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646082" y="12800410"/>
            <a:ext cx="577020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/>
              <a:t>https</a:t>
            </a:r>
            <a:r>
              <a:rPr lang="it-IT" sz="1600" dirty="0"/>
              <a:t>://</a:t>
            </a:r>
            <a:r>
              <a:rPr lang="it-IT" sz="1600" dirty="0" err="1"/>
              <a:t>collabnix.com</a:t>
            </a:r>
            <a:r>
              <a:rPr lang="it-IT" sz="1600" dirty="0"/>
              <a:t>/</a:t>
            </a:r>
            <a:r>
              <a:rPr lang="it-IT" sz="1600" dirty="0" err="1"/>
              <a:t>understanding</a:t>
            </a:r>
            <a:r>
              <a:rPr lang="it-IT" sz="1600" dirty="0"/>
              <a:t>-</a:t>
            </a:r>
            <a:r>
              <a:rPr lang="it-IT" sz="1600" dirty="0" err="1"/>
              <a:t>docker</a:t>
            </a:r>
            <a:r>
              <a:rPr lang="it-IT" sz="1600" dirty="0"/>
              <a:t>-container-image/</a:t>
            </a:r>
          </a:p>
        </p:txBody>
      </p:sp>
      <p:sp>
        <p:nvSpPr>
          <p:cNvPr id="5" name="Rettangolo 4"/>
          <p:cNvSpPr/>
          <p:nvPr/>
        </p:nvSpPr>
        <p:spPr>
          <a:xfrm>
            <a:off x="14065050" y="12800410"/>
            <a:ext cx="6482812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err="1"/>
              <a:t>https</a:t>
            </a:r>
            <a:r>
              <a:rPr lang="it-IT" sz="1600" dirty="0"/>
              <a:t>://</a:t>
            </a:r>
            <a:r>
              <a:rPr lang="it-IT" sz="1600" dirty="0" err="1"/>
              <a:t>medium.com</a:t>
            </a:r>
            <a:r>
              <a:rPr lang="it-IT" sz="1600" dirty="0"/>
              <a:t>/</a:t>
            </a:r>
            <a:r>
              <a:rPr lang="it-IT" sz="1600" dirty="0" err="1"/>
              <a:t>docker-captain</a:t>
            </a:r>
            <a:r>
              <a:rPr lang="it-IT" sz="1600" dirty="0"/>
              <a:t>/docker-basics-f1a06fde18fb</a:t>
            </a:r>
          </a:p>
        </p:txBody>
      </p:sp>
    </p:spTree>
    <p:extLst>
      <p:ext uri="{BB962C8B-B14F-4D97-AF65-F5344CB8AC3E}">
        <p14:creationId xmlns:p14="http://schemas.microsoft.com/office/powerpoint/2010/main" val="855005329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1406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docker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155299-C372-4325-98E2-2261540CD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244" y="4824253"/>
            <a:ext cx="19145512" cy="69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45927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66AACA-5191-418C-A807-B750C920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140655"/>
            <a:ext cx="21844000" cy="1267289"/>
          </a:xfrm>
        </p:spPr>
        <p:txBody>
          <a:bodyPr/>
          <a:lstStyle/>
          <a:p>
            <a:pPr algn="ctr"/>
            <a:r>
              <a:rPr lang="en-US" dirty="0"/>
              <a:t>docker usages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910C46FC-0F00-48EA-B052-6EB66ADF1331}"/>
              </a:ext>
            </a:extLst>
          </p:cNvPr>
          <p:cNvSpPr txBox="1">
            <a:spLocks/>
          </p:cNvSpPr>
          <p:nvPr/>
        </p:nvSpPr>
        <p:spPr>
          <a:xfrm>
            <a:off x="1269999" y="3646532"/>
            <a:ext cx="21844000" cy="843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825500" eaLnBrk="1" hangingPunct="1">
              <a:lnSpc>
                <a:spcPct val="80000"/>
              </a:lnSpc>
              <a:defRPr sz="10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1pPr>
            <a:lvl2pPr indent="228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2pPr>
            <a:lvl3pPr indent="457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3pPr>
            <a:lvl4pPr indent="685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4pPr>
            <a:lvl5pPr indent="9144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5pPr>
            <a:lvl6pPr indent="11430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6pPr>
            <a:lvl7pPr indent="13716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7pPr>
            <a:lvl8pPr indent="16002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8pPr>
            <a:lvl9pPr indent="1828800" defTabSz="825500" eaLnBrk="1" hangingPunct="1">
              <a:lnSpc>
                <a:spcPct val="80000"/>
              </a:lnSpc>
              <a:defRPr sz="7000">
                <a:solidFill>
                  <a:srgbClr val="292929">
                    <a:alpha val="70000"/>
                  </a:srgbClr>
                </a:solidFill>
                <a:latin typeface="+mn-lt"/>
                <a:ea typeface="+mn-ea"/>
                <a:cs typeface="+mn-cs"/>
                <a:sym typeface="PreloSlab-Medium"/>
              </a:defRPr>
            </a:lvl9pPr>
          </a:lstStyle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Provisioning backing </a:t>
            </a:r>
            <a:r>
              <a:rPr lang="en-US" sz="4800"/>
              <a:t>services during </a:t>
            </a:r>
            <a:r>
              <a:rPr lang="en-US" sz="4800" dirty="0"/>
              <a:t>development phase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Development environment for application code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Run tests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DevOps application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Create full local and testing environments</a:t>
            </a: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Deployment/Packaging solution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56639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292929">
          <a:alpha val="70000"/>
        </a:srgbClr>
      </a:dk1>
      <a:lt1>
        <a:srgbClr val="292929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loSlab-Medium"/>
        <a:ea typeface="PreloSlab-Medium"/>
        <a:cs typeface="PreloSlab-Medium"/>
      </a:majorFont>
      <a:minorFont>
        <a:latin typeface="PreloSlab-Medium"/>
        <a:ea typeface="PreloSlab-Medium"/>
        <a:cs typeface="PreloSlab-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elo Slab"/>
            <a:ea typeface="Prelo Slab"/>
            <a:cs typeface="Prelo Slab"/>
            <a:sym typeface="Prelo Sla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825500" rtl="0" fontAlgn="auto" latinLnBrk="1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292929">
                <a:alpha val="70000"/>
              </a:srgbClr>
            </a:solidFill>
            <a:effectLst/>
            <a:uFillTx/>
            <a:latin typeface="+mn-lt"/>
            <a:ea typeface="+mn-ea"/>
            <a:cs typeface="+mn-cs"/>
            <a:sym typeface="PreloSlab-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Presentation" id="{BA10711A-0BAF-4D55-8463-736969D6AE31}" vid="{6C08EE77-ED9C-4C5D-B2FC-93A6FE5F810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reloSlab-Medium"/>
        <a:ea typeface="PreloSlab-Medium"/>
        <a:cs typeface="PreloSlab-Medium"/>
      </a:majorFont>
      <a:minorFont>
        <a:latin typeface="PreloSlab-Medium"/>
        <a:ea typeface="PreloSlab-Medium"/>
        <a:cs typeface="PreloSlab-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elo Slab"/>
            <a:ea typeface="Prelo Slab"/>
            <a:cs typeface="Prelo Slab"/>
            <a:sym typeface="Prelo Sla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825500" rtl="0" fontAlgn="auto" latinLnBrk="1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500" b="0" i="0" u="none" strike="noStrike" cap="none" spc="0" normalizeH="0" baseline="0">
            <a:ln>
              <a:noFill/>
            </a:ln>
            <a:solidFill>
              <a:srgbClr val="292929">
                <a:alpha val="70000"/>
              </a:srgbClr>
            </a:solidFill>
            <a:effectLst/>
            <a:uFillTx/>
            <a:latin typeface="+mn-lt"/>
            <a:ea typeface="+mn-ea"/>
            <a:cs typeface="+mn-cs"/>
            <a:sym typeface="PreloSlab-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e40696c-7c8f-4694-839e-0c35b9bee7a4">M7ZKFW7A5Y7E-142-143</_dlc_DocId>
    <_dlc_DocIdUrl xmlns="7e40696c-7c8f-4694-839e-0c35b9bee7a4">
      <Url>https://uefaportal.uefa.ch/deltatre/ServiceDelivery/_layouts/DocIdRedir.aspx?ID=M7ZKFW7A5Y7E-142-143</Url>
      <Description>M7ZKFW7A5Y7E-142-143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04C7DE28BA1C42A3858B7128BFB0FD" ma:contentTypeVersion="0" ma:contentTypeDescription="Create a new document." ma:contentTypeScope="" ma:versionID="3a217530fef2be8145e52e5cab51b22b">
  <xsd:schema xmlns:xsd="http://www.w3.org/2001/XMLSchema" xmlns:xs="http://www.w3.org/2001/XMLSchema" xmlns:p="http://schemas.microsoft.com/office/2006/metadata/properties" xmlns:ns2="7e40696c-7c8f-4694-839e-0c35b9bee7a4" targetNamespace="http://schemas.microsoft.com/office/2006/metadata/properties" ma:root="true" ma:fieldsID="6ea4895efb5017e7cd267c64e6e7a7d8" ns2:_="">
    <xsd:import namespace="7e40696c-7c8f-4694-839e-0c35b9bee7a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0696c-7c8f-4694-839e-0c35b9bee7a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DE8128F-75F6-4656-9DB1-9D5CAF22BF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92DD85-BD9A-4A54-9B77-B9872AB1521B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e40696c-7c8f-4694-839e-0c35b9bee7a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92C086-5AC8-4B7B-94BD-8DF7F1219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40696c-7c8f-4694-839e-0c35b9bee7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6D5186E-2032-40BA-BBD3-7E0258F64A0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645</TotalTime>
  <Words>388</Words>
  <Application>Microsoft Macintosh PowerPoint</Application>
  <PresentationFormat>Personalizzato</PresentationFormat>
  <Paragraphs>136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White</vt:lpstr>
      <vt:lpstr>docker in action</vt:lpstr>
      <vt:lpstr>VMs vs containers</vt:lpstr>
      <vt:lpstr>container vs docker</vt:lpstr>
      <vt:lpstr>vs</vt:lpstr>
      <vt:lpstr>Presentazione di PowerPoint</vt:lpstr>
      <vt:lpstr>docker architecture</vt:lpstr>
      <vt:lpstr>docker layered file system</vt:lpstr>
      <vt:lpstr>docker workflow</vt:lpstr>
      <vt:lpstr>docker usages</vt:lpstr>
      <vt:lpstr>DOCKER ADOPTION TREND</vt:lpstr>
      <vt:lpstr>Software List request from E&amp;L</vt:lpstr>
      <vt:lpstr>CI/CD</vt:lpstr>
      <vt:lpstr>demo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Cristiano DeGiorgis</dc:creator>
  <cp:lastModifiedBy>Cristiano Degiorgis</cp:lastModifiedBy>
  <cp:revision>61</cp:revision>
  <dcterms:created xsi:type="dcterms:W3CDTF">2018-02-15T15:47:47Z</dcterms:created>
  <dcterms:modified xsi:type="dcterms:W3CDTF">2019-07-20T08:06:40Z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0x0101008304C7DE28BA1C42A3858B7128BFB0FD</vt:lpwstr>
  </property>
  <property fmtid="{D5CDD505-2E9C-101B-9397-08002B2CF9AE}" pid="3" name="_dlc_DocIdItemGuid">
    <vt:lpwstr>ef76134a-d111-43bc-a5e6-ed8c1f640af2</vt:lpwstr>
  </property>
</Properties>
</file>