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68" r:id="rId3"/>
    <p:sldId id="271" r:id="rId4"/>
    <p:sldId id="266" r:id="rId5"/>
    <p:sldId id="267" r:id="rId6"/>
    <p:sldId id="269" r:id="rId7"/>
    <p:sldId id="260" r:id="rId8"/>
    <p:sldId id="258" r:id="rId9"/>
    <p:sldId id="262" r:id="rId10"/>
    <p:sldId id="264" r:id="rId11"/>
    <p:sldId id="280" r:id="rId12"/>
    <p:sldId id="281" r:id="rId13"/>
    <p:sldId id="282" r:id="rId14"/>
    <p:sldId id="278" r:id="rId15"/>
    <p:sldId id="283" r:id="rId16"/>
    <p:sldId id="279" r:id="rId17"/>
    <p:sldId id="25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95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52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2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1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07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021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40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10/8/2018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1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64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10/8/2018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1322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blockgeeks.com/guides/what-is-blockchain-technology/" TargetMode="External"/><Relationship Id="rId7" Type="http://schemas.openxmlformats.org/officeDocument/2006/relationships/hyperlink" Target="https://www.youtube.com/watch?v=0qS3oyCog_I" TargetMode="External"/><Relationship Id="rId2" Type="http://schemas.openxmlformats.org/officeDocument/2006/relationships/hyperlink" Target="https://www.xataka.com/especiales/que-es-blockchain-la-explicacion-definitiva-para-la-tecnologia-mas-de-moda" TargetMode="External"/><Relationship Id="rId1" Type="http://schemas.openxmlformats.org/officeDocument/2006/relationships/slideLayout" Target="../slideLayouts/slideLayout2.xml"/><Relationship Id="rId6" Type="http://schemas.openxmlformats.org/officeDocument/2006/relationships/hyperlink" Target="https://www.youtube.com/watch?v=HLIJkmy3vy8" TargetMode="External"/><Relationship Id="rId5" Type="http://schemas.openxmlformats.org/officeDocument/2006/relationships/hyperlink" Target="https://www.youtube.com/watch?v=bwVPQB2t-8g" TargetMode="External"/><Relationship Id="rId4" Type="http://schemas.openxmlformats.org/officeDocument/2006/relationships/hyperlink" Target="https://www.youtube.com/watch?v=vDrwgzgAy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BLOCKCHAIN</a:t>
            </a:r>
            <a:endParaRPr lang="es-MX" dirty="0"/>
          </a:p>
        </p:txBody>
      </p:sp>
      <p:sp>
        <p:nvSpPr>
          <p:cNvPr id="3" name="Subtitle 2"/>
          <p:cNvSpPr>
            <a:spLocks noGrp="1"/>
          </p:cNvSpPr>
          <p:nvPr>
            <p:ph type="subTitle" idx="1"/>
          </p:nvPr>
        </p:nvSpPr>
        <p:spPr/>
        <p:txBody>
          <a:bodyPr>
            <a:normAutofit fontScale="47500" lnSpcReduction="20000"/>
          </a:bodyPr>
          <a:lstStyle/>
          <a:p>
            <a:pPr algn="l"/>
            <a:endParaRPr lang="es-MX" dirty="0" smtClean="0"/>
          </a:p>
          <a:p>
            <a:pPr algn="l"/>
            <a:r>
              <a:rPr lang="es-MX" dirty="0" smtClean="0"/>
              <a:t>Por: </a:t>
            </a:r>
          </a:p>
          <a:p>
            <a:pPr algn="l"/>
            <a:r>
              <a:rPr lang="es-MX" dirty="0"/>
              <a:t> </a:t>
            </a:r>
            <a:r>
              <a:rPr lang="es-MX" dirty="0" smtClean="0"/>
              <a:t>         Moreno Madrid Maria Guadalupe</a:t>
            </a:r>
          </a:p>
          <a:p>
            <a:pPr algn="l"/>
            <a:r>
              <a:rPr lang="es-MX" dirty="0" smtClean="0"/>
              <a:t>          Medina mena </a:t>
            </a:r>
            <a:r>
              <a:rPr lang="es-MX" dirty="0" err="1" smtClean="0"/>
              <a:t>anibal</a:t>
            </a:r>
            <a:endParaRPr lang="es-MX" dirty="0"/>
          </a:p>
        </p:txBody>
      </p:sp>
    </p:spTree>
    <p:extLst>
      <p:ext uri="{BB962C8B-B14F-4D97-AF65-F5344CB8AC3E}">
        <p14:creationId xmlns:p14="http://schemas.microsoft.com/office/powerpoint/2010/main" val="229138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2704" t="41158" r="29720" b="15653"/>
          <a:stretch/>
        </p:blipFill>
        <p:spPr>
          <a:xfrm>
            <a:off x="270455" y="386366"/>
            <a:ext cx="1339403" cy="1777284"/>
          </a:xfrm>
          <a:prstGeom prst="rect">
            <a:avLst/>
          </a:prstGeom>
        </p:spPr>
      </p:pic>
      <p:pic>
        <p:nvPicPr>
          <p:cNvPr id="3" name="Picture 2"/>
          <p:cNvPicPr>
            <a:picLocks noChangeAspect="1"/>
          </p:cNvPicPr>
          <p:nvPr/>
        </p:nvPicPr>
        <p:blipFill>
          <a:blip r:embed="rId3"/>
          <a:stretch>
            <a:fillRect/>
          </a:stretch>
        </p:blipFill>
        <p:spPr>
          <a:xfrm>
            <a:off x="278685" y="3757674"/>
            <a:ext cx="1322947" cy="1841152"/>
          </a:xfrm>
          <a:prstGeom prst="rect">
            <a:avLst/>
          </a:prstGeom>
        </p:spPr>
      </p:pic>
      <p:sp>
        <p:nvSpPr>
          <p:cNvPr id="4" name="Rectangle 3"/>
          <p:cNvSpPr/>
          <p:nvPr/>
        </p:nvSpPr>
        <p:spPr>
          <a:xfrm>
            <a:off x="1835239" y="674843"/>
            <a:ext cx="6355725" cy="1200329"/>
          </a:xfrm>
          <a:prstGeom prst="rect">
            <a:avLst/>
          </a:prstGeom>
        </p:spPr>
        <p:txBody>
          <a:bodyPr wrap="square">
            <a:spAutoFit/>
          </a:bodyPr>
          <a:lstStyle/>
          <a:p>
            <a:pPr algn="just"/>
            <a:r>
              <a:rPr lang="es-MX" dirty="0" smtClean="0"/>
              <a:t>Al tener una gran cantidad de miembros que resguardan una copia de la red si uno de ellos fuese eliminado aun existiría un numero grande de individuos que la respalden por lo tanto es imposible eliminarla.</a:t>
            </a:r>
            <a:endParaRPr lang="es-MX" dirty="0"/>
          </a:p>
        </p:txBody>
      </p:sp>
      <p:sp>
        <p:nvSpPr>
          <p:cNvPr id="5" name="Rectangle 4"/>
          <p:cNvSpPr/>
          <p:nvPr/>
        </p:nvSpPr>
        <p:spPr>
          <a:xfrm>
            <a:off x="1835239" y="4023350"/>
            <a:ext cx="6355725" cy="646331"/>
          </a:xfrm>
          <a:prstGeom prst="rect">
            <a:avLst/>
          </a:prstGeom>
        </p:spPr>
        <p:txBody>
          <a:bodyPr wrap="square">
            <a:spAutoFit/>
          </a:bodyPr>
          <a:lstStyle/>
          <a:p>
            <a:pPr algn="just"/>
            <a:r>
              <a:rPr lang="es-MX" dirty="0" smtClean="0"/>
              <a:t>Cualquier usuario desde cualquier parte del mundo con una computadora he internet puede acceder a la </a:t>
            </a:r>
            <a:r>
              <a:rPr lang="es-MX" dirty="0" err="1" smtClean="0"/>
              <a:t>Blockchain</a:t>
            </a:r>
            <a:r>
              <a:rPr lang="es-MX" dirty="0" smtClean="0"/>
              <a:t>.</a:t>
            </a:r>
            <a:endParaRPr lang="es-MX" dirty="0"/>
          </a:p>
        </p:txBody>
      </p:sp>
    </p:spTree>
    <p:extLst>
      <p:ext uri="{BB962C8B-B14F-4D97-AF65-F5344CB8AC3E}">
        <p14:creationId xmlns:p14="http://schemas.microsoft.com/office/powerpoint/2010/main" val="302623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tiene que ver con SO?</a:t>
            </a:r>
            <a:endParaRPr lang="es-MX" dirty="0"/>
          </a:p>
        </p:txBody>
      </p:sp>
      <p:sp>
        <p:nvSpPr>
          <p:cNvPr id="3" name="Content Placeholder 2"/>
          <p:cNvSpPr>
            <a:spLocks noGrp="1"/>
          </p:cNvSpPr>
          <p:nvPr>
            <p:ph idx="1"/>
          </p:nvPr>
        </p:nvSpPr>
        <p:spPr/>
        <p:txBody>
          <a:bodyPr/>
          <a:lstStyle/>
          <a:p>
            <a:pPr algn="just"/>
            <a:r>
              <a:rPr lang="es-MX" dirty="0" smtClean="0"/>
              <a:t>Hoy en día toda nuestra información esta contenida en hilos que se crean por la llamada a una acción y duran un determinado tiempo, estos hilos interactúan entre si, entre nuestros ordenadores y las bases de datos creadas por los sistemas con los que interactuamos. </a:t>
            </a:r>
          </a:p>
          <a:p>
            <a:pPr algn="just"/>
            <a:r>
              <a:rPr lang="es-MX" dirty="0" smtClean="0"/>
              <a:t>Con el protocolo de </a:t>
            </a:r>
            <a:r>
              <a:rPr lang="es-MX" dirty="0" err="1" smtClean="0"/>
              <a:t>Blockchain</a:t>
            </a:r>
            <a:r>
              <a:rPr lang="es-MX" dirty="0" smtClean="0"/>
              <a:t> agilizamos los procesos eliminando la redundancia (duplicidad) de datos y la inconsistencia que se pueda llegar a generar por que no tenemos control sobre los hilos y los Sistemas operativos se encargan de gestionar los procesos a seguir.</a:t>
            </a:r>
          </a:p>
          <a:p>
            <a:pPr marL="0" indent="0" algn="just">
              <a:buNone/>
            </a:pPr>
            <a:endParaRPr lang="es-MX" dirty="0"/>
          </a:p>
        </p:txBody>
      </p:sp>
    </p:spTree>
    <p:extLst>
      <p:ext uri="{BB962C8B-B14F-4D97-AF65-F5344CB8AC3E}">
        <p14:creationId xmlns:p14="http://schemas.microsoft.com/office/powerpoint/2010/main" val="254811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¿Cuál es la problemática?</a:t>
            </a:r>
            <a:endParaRPr lang="es-MX" dirty="0"/>
          </a:p>
        </p:txBody>
      </p:sp>
      <p:sp>
        <p:nvSpPr>
          <p:cNvPr id="3" name="Content Placeholder 2"/>
          <p:cNvSpPr>
            <a:spLocks noGrp="1"/>
          </p:cNvSpPr>
          <p:nvPr>
            <p:ph idx="1"/>
          </p:nvPr>
        </p:nvSpPr>
        <p:spPr/>
        <p:txBody>
          <a:bodyPr/>
          <a:lstStyle/>
          <a:p>
            <a:pPr algn="just"/>
            <a:r>
              <a:rPr lang="es-MX" dirty="0" smtClean="0"/>
              <a:t>Los hilos de información se crean al interactuar con los sistemas de la red , por ello se almacenan en las bases de datos propias de los sistemas con los que interactuamos, esto es si yo quiero conocer mi información de Facebook debo comprar dicha información a Facebook puesto que ya no me pertenece.</a:t>
            </a:r>
          </a:p>
          <a:p>
            <a:pPr algn="just"/>
            <a:endParaRPr lang="es-MX" dirty="0"/>
          </a:p>
        </p:txBody>
      </p:sp>
    </p:spTree>
    <p:extLst>
      <p:ext uri="{BB962C8B-B14F-4D97-AF65-F5344CB8AC3E}">
        <p14:creationId xmlns:p14="http://schemas.microsoft.com/office/powerpoint/2010/main" val="322772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Solución: </a:t>
            </a:r>
            <a:endParaRPr lang="es-MX" dirty="0"/>
          </a:p>
        </p:txBody>
      </p:sp>
      <p:sp>
        <p:nvSpPr>
          <p:cNvPr id="3" name="Content Placeholder 2"/>
          <p:cNvSpPr>
            <a:spLocks noGrp="1"/>
          </p:cNvSpPr>
          <p:nvPr>
            <p:ph idx="1"/>
          </p:nvPr>
        </p:nvSpPr>
        <p:spPr/>
        <p:txBody>
          <a:bodyPr/>
          <a:lstStyle/>
          <a:p>
            <a:r>
              <a:rPr lang="es-MX" dirty="0" smtClean="0"/>
              <a:t>Con el modelo SSI se consigue que la persona sea dueña de su información.</a:t>
            </a:r>
          </a:p>
          <a:p>
            <a:r>
              <a:rPr lang="es-MX" dirty="0" smtClean="0"/>
              <a:t>En lugar de que tu información sea almacenada en diferentes hilos que todo este almacenado de forma distribuida pero gestionado desde un punto central </a:t>
            </a:r>
            <a:endParaRPr lang="es-MX" dirty="0"/>
          </a:p>
        </p:txBody>
      </p:sp>
    </p:spTree>
    <p:extLst>
      <p:ext uri="{BB962C8B-B14F-4D97-AF65-F5344CB8AC3E}">
        <p14:creationId xmlns:p14="http://schemas.microsoft.com/office/powerpoint/2010/main" val="315428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966"/>
          <a:stretch/>
        </p:blipFill>
        <p:spPr>
          <a:xfrm>
            <a:off x="0" y="858505"/>
            <a:ext cx="9144000" cy="4988503"/>
          </a:xfrm>
          <a:prstGeom prst="rect">
            <a:avLst/>
          </a:prstGeom>
        </p:spPr>
      </p:pic>
    </p:spTree>
    <p:extLst>
      <p:ext uri="{BB962C8B-B14F-4D97-AF65-F5344CB8AC3E}">
        <p14:creationId xmlns:p14="http://schemas.microsoft.com/office/powerpoint/2010/main" val="3995308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Blockstack</a:t>
            </a:r>
            <a:endParaRPr lang="es-MX" dirty="0"/>
          </a:p>
        </p:txBody>
      </p:sp>
      <p:sp>
        <p:nvSpPr>
          <p:cNvPr id="3" name="Content Placeholder 2"/>
          <p:cNvSpPr>
            <a:spLocks noGrp="1"/>
          </p:cNvSpPr>
          <p:nvPr>
            <p:ph idx="1"/>
          </p:nvPr>
        </p:nvSpPr>
        <p:spPr/>
        <p:txBody>
          <a:bodyPr/>
          <a:lstStyle/>
          <a:p>
            <a:r>
              <a:rPr lang="es-MX" dirty="0" smtClean="0"/>
              <a:t>Una plataforma que esta cambiando radical mente la experiencia que tiene el usuario con el internet desde el propio navegador, proponiendo un navegador en el cual el usuario gestiona su identidad y quien tiene acceso a la información en tiempo real y se le permite la capacidad que de forma univoca pueda revocar ese acceso a la información.</a:t>
            </a:r>
          </a:p>
          <a:p>
            <a:r>
              <a:rPr lang="es-MX" dirty="0" smtClean="0"/>
              <a:t>De esta forma el usuario tiene el control total de lo que sucede con su información en todo momento y lugar.</a:t>
            </a:r>
            <a:endParaRPr lang="es-MX" dirty="0"/>
          </a:p>
        </p:txBody>
      </p:sp>
    </p:spTree>
    <p:extLst>
      <p:ext uri="{BB962C8B-B14F-4D97-AF65-F5344CB8AC3E}">
        <p14:creationId xmlns:p14="http://schemas.microsoft.com/office/powerpoint/2010/main" val="132637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4469"/>
          <a:stretch/>
        </p:blipFill>
        <p:spPr>
          <a:xfrm>
            <a:off x="0" y="858505"/>
            <a:ext cx="9144000" cy="4911230"/>
          </a:xfrm>
          <a:prstGeom prst="rect">
            <a:avLst/>
          </a:prstGeom>
        </p:spPr>
      </p:pic>
    </p:spTree>
    <p:extLst>
      <p:ext uri="{BB962C8B-B14F-4D97-AF65-F5344CB8AC3E}">
        <p14:creationId xmlns:p14="http://schemas.microsoft.com/office/powerpoint/2010/main" val="154158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s-MX" dirty="0" smtClean="0"/>
              <a:t>Referencias:</a:t>
            </a:r>
            <a:endParaRPr lang="es-MX"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s-MX" dirty="0">
                <a:hlinkClick r:id="rId2"/>
              </a:rPr>
              <a:t>https://</a:t>
            </a:r>
            <a:r>
              <a:rPr lang="es-MX" dirty="0" smtClean="0">
                <a:hlinkClick r:id="rId2"/>
              </a:rPr>
              <a:t>www.xataka.com/especiales/que-es-blockchain-la-explicacion    definitiva-para-la-</a:t>
            </a:r>
            <a:r>
              <a:rPr lang="es-MX" dirty="0" err="1" smtClean="0">
                <a:hlinkClick r:id="rId2"/>
              </a:rPr>
              <a:t>tecnologia</a:t>
            </a:r>
            <a:r>
              <a:rPr lang="es-MX" dirty="0" smtClean="0">
                <a:hlinkClick r:id="rId2"/>
              </a:rPr>
              <a:t>-mas-de-moda</a:t>
            </a:r>
            <a:endParaRPr lang="es-MX" dirty="0" smtClean="0"/>
          </a:p>
          <a:p>
            <a:pPr>
              <a:buFont typeface="Wingdings" panose="05000000000000000000" pitchFamily="2" charset="2"/>
              <a:buChar char="v"/>
            </a:pPr>
            <a:r>
              <a:rPr lang="es-MX" dirty="0">
                <a:hlinkClick r:id="rId3"/>
              </a:rPr>
              <a:t>https://blockgeeks.com/guides/what-is-blockchain-technology</a:t>
            </a:r>
            <a:r>
              <a:rPr lang="es-MX" dirty="0" smtClean="0">
                <a:hlinkClick r:id="rId3"/>
              </a:rPr>
              <a:t>/</a:t>
            </a:r>
            <a:r>
              <a:rPr lang="es-MX" dirty="0" smtClean="0"/>
              <a:t> </a:t>
            </a:r>
          </a:p>
          <a:p>
            <a:pPr>
              <a:buFont typeface="Wingdings" panose="05000000000000000000" pitchFamily="2" charset="2"/>
              <a:buChar char="v"/>
            </a:pPr>
            <a:r>
              <a:rPr lang="es-MX" dirty="0">
                <a:hlinkClick r:id="rId4"/>
              </a:rPr>
              <a:t>https://</a:t>
            </a:r>
            <a:r>
              <a:rPr lang="es-MX" dirty="0" smtClean="0">
                <a:hlinkClick r:id="rId4"/>
              </a:rPr>
              <a:t>www.youtube.com/watch?v=vDrwgzgAyrk</a:t>
            </a:r>
            <a:endParaRPr lang="es-MX" dirty="0" smtClean="0"/>
          </a:p>
          <a:p>
            <a:pPr>
              <a:buFont typeface="Wingdings" panose="05000000000000000000" pitchFamily="2" charset="2"/>
              <a:buChar char="v"/>
            </a:pPr>
            <a:r>
              <a:rPr lang="es-MX" dirty="0">
                <a:hlinkClick r:id="rId5"/>
              </a:rPr>
              <a:t>https://</a:t>
            </a:r>
            <a:r>
              <a:rPr lang="es-MX" dirty="0" smtClean="0">
                <a:hlinkClick r:id="rId5"/>
              </a:rPr>
              <a:t>www.youtube.com/watch?v=bwVPQB2t-8g</a:t>
            </a:r>
            <a:endParaRPr lang="es-MX" dirty="0" smtClean="0"/>
          </a:p>
          <a:p>
            <a:pPr>
              <a:buFont typeface="Wingdings" panose="05000000000000000000" pitchFamily="2" charset="2"/>
              <a:buChar char="v"/>
            </a:pPr>
            <a:r>
              <a:rPr lang="es-MX" dirty="0">
                <a:hlinkClick r:id="rId6"/>
              </a:rPr>
              <a:t>https://</a:t>
            </a:r>
            <a:r>
              <a:rPr lang="es-MX" dirty="0" smtClean="0">
                <a:hlinkClick r:id="rId6"/>
              </a:rPr>
              <a:t>www.youtube.com/watch?v=HLIJkmy3vy8</a:t>
            </a:r>
            <a:r>
              <a:rPr lang="es-MX" dirty="0" smtClean="0"/>
              <a:t> </a:t>
            </a:r>
          </a:p>
          <a:p>
            <a:pPr>
              <a:buFont typeface="Wingdings" panose="05000000000000000000" pitchFamily="2" charset="2"/>
              <a:buChar char="v"/>
            </a:pPr>
            <a:r>
              <a:rPr lang="es-MX" dirty="0">
                <a:hlinkClick r:id="rId7"/>
              </a:rPr>
              <a:t>https://</a:t>
            </a:r>
            <a:r>
              <a:rPr lang="es-MX" dirty="0" smtClean="0">
                <a:hlinkClick r:id="rId7"/>
              </a:rPr>
              <a:t>www.youtube.com/watch?v=0qS3oyCog_I</a:t>
            </a:r>
            <a:r>
              <a:rPr lang="es-MX" dirty="0" smtClean="0"/>
              <a:t> </a:t>
            </a:r>
          </a:p>
          <a:p>
            <a:pPr>
              <a:buFont typeface="Wingdings" panose="05000000000000000000" pitchFamily="2" charset="2"/>
              <a:buChar char="v"/>
            </a:pPr>
            <a:endParaRPr lang="es-MX" dirty="0" smtClean="0"/>
          </a:p>
          <a:p>
            <a:pPr>
              <a:buFont typeface="Wingdings" panose="05000000000000000000" pitchFamily="2" charset="2"/>
              <a:buChar char="v"/>
            </a:pPr>
            <a:endParaRPr lang="es-MX" dirty="0" smtClean="0"/>
          </a:p>
          <a:p>
            <a:pPr>
              <a:buFont typeface="Wingdings" panose="05000000000000000000" pitchFamily="2" charset="2"/>
              <a:buChar char="v"/>
            </a:pPr>
            <a:endParaRPr lang="es-MX" dirty="0"/>
          </a:p>
        </p:txBody>
      </p:sp>
    </p:spTree>
    <p:extLst>
      <p:ext uri="{BB962C8B-B14F-4D97-AF65-F5344CB8AC3E}">
        <p14:creationId xmlns:p14="http://schemas.microsoft.com/office/powerpoint/2010/main" val="3598854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¿Qué es</a:t>
            </a:r>
            <a:r>
              <a:rPr lang="es-MX" dirty="0" smtClean="0"/>
              <a:t>?</a:t>
            </a:r>
            <a:endParaRPr lang="es-MX" dirty="0"/>
          </a:p>
        </p:txBody>
      </p:sp>
      <p:sp>
        <p:nvSpPr>
          <p:cNvPr id="3" name="Content Placeholder 2"/>
          <p:cNvSpPr>
            <a:spLocks noGrp="1"/>
          </p:cNvSpPr>
          <p:nvPr>
            <p:ph idx="1"/>
          </p:nvPr>
        </p:nvSpPr>
        <p:spPr/>
        <p:txBody>
          <a:bodyPr/>
          <a:lstStyle/>
          <a:p>
            <a:pPr algn="just"/>
            <a:r>
              <a:rPr lang="es-MX" dirty="0" smtClean="0"/>
              <a:t>Es un </a:t>
            </a:r>
            <a:r>
              <a:rPr lang="es-MX" dirty="0"/>
              <a:t>gigantesco libro de cuentas en los que los registros (los bloques) están enlazados y cifrados para proteger la seguridad y privacidad de las transacciones. Es, en otras palabras, una base de datos </a:t>
            </a:r>
            <a:r>
              <a:rPr lang="es-MX" dirty="0" smtClean="0"/>
              <a:t>distribuida</a:t>
            </a:r>
            <a:r>
              <a:rPr lang="es-MX" smtClean="0"/>
              <a:t>, </a:t>
            </a:r>
            <a:r>
              <a:rPr lang="es-MX" smtClean="0"/>
              <a:t>descentralizada </a:t>
            </a:r>
            <a:r>
              <a:rPr lang="es-MX" dirty="0"/>
              <a:t>y segura (gracias al cifrado) que se puede aplicar a todo tipo de transacciones que no tienen por qué ser necesariamente económicas.</a:t>
            </a:r>
          </a:p>
        </p:txBody>
      </p:sp>
    </p:spTree>
    <p:extLst>
      <p:ext uri="{BB962C8B-B14F-4D97-AF65-F5344CB8AC3E}">
        <p14:creationId xmlns:p14="http://schemas.microsoft.com/office/powerpoint/2010/main" val="252228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004" y="689441"/>
            <a:ext cx="8279730" cy="5054537"/>
          </a:xfrm>
          <a:prstGeom prst="rect">
            <a:avLst/>
          </a:prstGeom>
        </p:spPr>
      </p:pic>
    </p:spTree>
    <p:extLst>
      <p:ext uri="{BB962C8B-B14F-4D97-AF65-F5344CB8AC3E}">
        <p14:creationId xmlns:p14="http://schemas.microsoft.com/office/powerpoint/2010/main" val="15216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¿Cómo surge?</a:t>
            </a:r>
            <a:endParaRPr lang="es-MX" dirty="0"/>
          </a:p>
        </p:txBody>
      </p:sp>
      <p:sp>
        <p:nvSpPr>
          <p:cNvPr id="3" name="Content Placeholder 2"/>
          <p:cNvSpPr>
            <a:spLocks noGrp="1"/>
          </p:cNvSpPr>
          <p:nvPr>
            <p:ph idx="1"/>
          </p:nvPr>
        </p:nvSpPr>
        <p:spPr>
          <a:xfrm>
            <a:off x="822959" y="1737361"/>
            <a:ext cx="7543801" cy="4023360"/>
          </a:xfrm>
        </p:spPr>
        <p:txBody>
          <a:bodyPr/>
          <a:lstStyle/>
          <a:p>
            <a:pPr algn="just"/>
            <a:r>
              <a:rPr lang="es-MX" dirty="0" smtClean="0"/>
              <a:t>Surge para dar una solución al problema de doble gasto(</a:t>
            </a:r>
            <a:r>
              <a:rPr lang="es-MX" dirty="0" err="1" smtClean="0"/>
              <a:t>spegnig</a:t>
            </a:r>
            <a:r>
              <a:rPr lang="es-MX" dirty="0" smtClean="0"/>
              <a:t>) propio del </a:t>
            </a:r>
            <a:r>
              <a:rPr lang="es-MX" dirty="0" err="1" smtClean="0"/>
              <a:t>Bitcoin</a:t>
            </a:r>
            <a:r>
              <a:rPr lang="es-MX" dirty="0" smtClean="0"/>
              <a:t> por el año 2006. Es un </a:t>
            </a:r>
            <a:r>
              <a:rPr lang="es-MX" dirty="0"/>
              <a:t>Protocolo que funciona por debajo del </a:t>
            </a:r>
            <a:r>
              <a:rPr lang="es-MX" dirty="0" err="1" smtClean="0"/>
              <a:t>Bitcoin</a:t>
            </a:r>
            <a:r>
              <a:rPr lang="es-MX" dirty="0" smtClean="0"/>
              <a:t> -&gt; Algo que se puede copiar n veces como es el caso de una moneda virtual sea rastreado una única vez sin que exista una institución que lo controle.</a:t>
            </a:r>
          </a:p>
        </p:txBody>
      </p:sp>
    </p:spTree>
    <p:extLst>
      <p:ext uri="{BB962C8B-B14F-4D97-AF65-F5344CB8AC3E}">
        <p14:creationId xmlns:p14="http://schemas.microsoft.com/office/powerpoint/2010/main" val="107420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smtClean="0"/>
              <a:t>Ventajas:</a:t>
            </a:r>
            <a:endParaRPr lang="es-MX" dirty="0"/>
          </a:p>
        </p:txBody>
      </p:sp>
      <p:sp>
        <p:nvSpPr>
          <p:cNvPr id="4" name="Content Placeholder 3"/>
          <p:cNvSpPr>
            <a:spLocks noGrp="1"/>
          </p:cNvSpPr>
          <p:nvPr>
            <p:ph idx="1"/>
          </p:nvPr>
        </p:nvSpPr>
        <p:spPr/>
        <p:txBody>
          <a:bodyPr/>
          <a:lstStyle/>
          <a:p>
            <a:r>
              <a:rPr lang="es-MX" dirty="0" smtClean="0"/>
              <a:t>Remplaza la confianza por la verdad matemática, básicamente </a:t>
            </a:r>
            <a:r>
              <a:rPr lang="es-MX" dirty="0"/>
              <a:t>elimina a los intermediarios, descentralizando toda la gestión. El control del proceso es de los usuarios, no de los </a:t>
            </a:r>
            <a:r>
              <a:rPr lang="es-MX" dirty="0" smtClean="0"/>
              <a:t>bancos.</a:t>
            </a:r>
          </a:p>
          <a:p>
            <a:r>
              <a:rPr lang="es-MX" dirty="0" smtClean="0"/>
              <a:t>En las </a:t>
            </a:r>
            <a:r>
              <a:rPr lang="es-MX" dirty="0"/>
              <a:t>t</a:t>
            </a:r>
            <a:r>
              <a:rPr lang="es-MX" dirty="0" smtClean="0"/>
              <a:t>ransacciones digitales esta en juego nuestra identidad digital, en la que resaltan tres principios básicos:</a:t>
            </a:r>
          </a:p>
          <a:p>
            <a:r>
              <a:rPr lang="es-MX" dirty="0" smtClean="0"/>
              <a:t>                          Confianza – Riesgo – Reputación</a:t>
            </a:r>
            <a:endParaRPr lang="es-MX" dirty="0"/>
          </a:p>
        </p:txBody>
      </p:sp>
    </p:spTree>
    <p:extLst>
      <p:ext uri="{BB962C8B-B14F-4D97-AF65-F5344CB8AC3E}">
        <p14:creationId xmlns:p14="http://schemas.microsoft.com/office/powerpoint/2010/main" val="240447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Requisitos</a:t>
            </a:r>
            <a:endParaRPr lang="es-MX" dirty="0"/>
          </a:p>
        </p:txBody>
      </p:sp>
      <p:sp>
        <p:nvSpPr>
          <p:cNvPr id="3" name="Content Placeholder 2"/>
          <p:cNvSpPr>
            <a:spLocks noGrp="1"/>
          </p:cNvSpPr>
          <p:nvPr>
            <p:ph idx="1"/>
          </p:nvPr>
        </p:nvSpPr>
        <p:spPr/>
        <p:txBody>
          <a:bodyPr/>
          <a:lstStyle/>
          <a:p>
            <a:pPr algn="just"/>
            <a:r>
              <a:rPr lang="es-MX" dirty="0" smtClean="0"/>
              <a:t>Debe </a:t>
            </a:r>
            <a:r>
              <a:rPr lang="es-MX" dirty="0"/>
              <a:t>haber varios usuarios (nodos) que se encarguen de verificar esas transacciones para validarlas y que así el bloque correspondiente a esa transacción (en cada bloque hay un gran número de transacciones que eso sí, es variable) se registre en ese gigantesco libro de cuentas.</a:t>
            </a:r>
          </a:p>
        </p:txBody>
      </p:sp>
    </p:spTree>
    <p:extLst>
      <p:ext uri="{BB962C8B-B14F-4D97-AF65-F5344CB8AC3E}">
        <p14:creationId xmlns:p14="http://schemas.microsoft.com/office/powerpoint/2010/main" val="208714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908205"/>
          </a:xfrm>
          <a:prstGeom prst="rect">
            <a:avLst/>
          </a:prstGeom>
        </p:spPr>
      </p:pic>
    </p:spTree>
    <p:extLst>
      <p:ext uri="{BB962C8B-B14F-4D97-AF65-F5344CB8AC3E}">
        <p14:creationId xmlns:p14="http://schemas.microsoft.com/office/powerpoint/2010/main" val="97777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903" r="1903"/>
          <a:stretch/>
        </p:blipFill>
        <p:spPr>
          <a:xfrm>
            <a:off x="772733" y="1249250"/>
            <a:ext cx="7624292" cy="4115374"/>
          </a:xfrm>
          <a:prstGeom prst="rect">
            <a:avLst/>
          </a:prstGeom>
        </p:spPr>
      </p:pic>
    </p:spTree>
    <p:extLst>
      <p:ext uri="{BB962C8B-B14F-4D97-AF65-F5344CB8AC3E}">
        <p14:creationId xmlns:p14="http://schemas.microsoft.com/office/powerpoint/2010/main" val="744348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736" t="39907" r="76026" b="15966"/>
          <a:stretch/>
        </p:blipFill>
        <p:spPr>
          <a:xfrm>
            <a:off x="283336" y="270456"/>
            <a:ext cx="1313646" cy="1815921"/>
          </a:xfrm>
          <a:prstGeom prst="rect">
            <a:avLst/>
          </a:prstGeom>
        </p:spPr>
      </p:pic>
      <p:pic>
        <p:nvPicPr>
          <p:cNvPr id="3" name="Picture 2"/>
          <p:cNvPicPr>
            <a:picLocks noChangeAspect="1"/>
          </p:cNvPicPr>
          <p:nvPr/>
        </p:nvPicPr>
        <p:blipFill rotWithShape="1">
          <a:blip r:embed="rId2"/>
          <a:srcRect l="29889" t="40219" r="52535" b="15340"/>
          <a:stretch/>
        </p:blipFill>
        <p:spPr>
          <a:xfrm>
            <a:off x="283336" y="3709115"/>
            <a:ext cx="1339403" cy="1828800"/>
          </a:xfrm>
          <a:prstGeom prst="rect">
            <a:avLst/>
          </a:prstGeom>
        </p:spPr>
      </p:pic>
      <p:sp>
        <p:nvSpPr>
          <p:cNvPr id="4" name="Rectangle 3"/>
          <p:cNvSpPr/>
          <p:nvPr/>
        </p:nvSpPr>
        <p:spPr>
          <a:xfrm>
            <a:off x="1835239" y="3783589"/>
            <a:ext cx="6355725" cy="1754326"/>
          </a:xfrm>
          <a:prstGeom prst="rect">
            <a:avLst/>
          </a:prstGeom>
        </p:spPr>
        <p:txBody>
          <a:bodyPr wrap="square">
            <a:spAutoFit/>
          </a:bodyPr>
          <a:lstStyle/>
          <a:p>
            <a:pPr algn="just"/>
            <a:r>
              <a:rPr lang="es-MX" dirty="0"/>
              <a:t>Es una base de datos </a:t>
            </a:r>
            <a:r>
              <a:rPr lang="es-MX" dirty="0" smtClean="0"/>
              <a:t>centralizada con mas de 80 mil miembros y creciendo, cada diez minutos guarda una copia de la red, se crea un nuevo bloque en el cual se anota cada una de las transacciones que se efectuaron y se calcula el balance de cada una de las personas en la red. Por esto no puede ser modificada ni alterar sus registros.</a:t>
            </a:r>
          </a:p>
        </p:txBody>
      </p:sp>
      <p:sp>
        <p:nvSpPr>
          <p:cNvPr id="5" name="Rectangle 4"/>
          <p:cNvSpPr/>
          <p:nvPr/>
        </p:nvSpPr>
        <p:spPr>
          <a:xfrm>
            <a:off x="1835239" y="674843"/>
            <a:ext cx="6355725" cy="923330"/>
          </a:xfrm>
          <a:prstGeom prst="rect">
            <a:avLst/>
          </a:prstGeom>
        </p:spPr>
        <p:txBody>
          <a:bodyPr wrap="square">
            <a:spAutoFit/>
          </a:bodyPr>
          <a:lstStyle/>
          <a:p>
            <a:pPr algn="just"/>
            <a:r>
              <a:rPr lang="es-MX" dirty="0" smtClean="0"/>
              <a:t>Funciona como un gran libro contable en el que se almacenan cada una de las transacciones de </a:t>
            </a:r>
            <a:r>
              <a:rPr lang="es-MX" dirty="0" err="1" smtClean="0"/>
              <a:t>Bitcoins</a:t>
            </a:r>
            <a:r>
              <a:rPr lang="es-MX" dirty="0" smtClean="0"/>
              <a:t> de manera automática cada diez minutos.</a:t>
            </a:r>
            <a:endParaRPr lang="es-MX" dirty="0"/>
          </a:p>
        </p:txBody>
      </p:sp>
    </p:spTree>
    <p:extLst>
      <p:ext uri="{BB962C8B-B14F-4D97-AF65-F5344CB8AC3E}">
        <p14:creationId xmlns:p14="http://schemas.microsoft.com/office/powerpoint/2010/main" val="26471919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2692</TotalTime>
  <Words>716</Words>
  <Application>Microsoft Office PowerPoint</Application>
  <PresentationFormat>On-screen Show (4:3)</PresentationFormat>
  <Paragraphs>38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BLOCKCHAIN</vt:lpstr>
      <vt:lpstr>¿Qué es?</vt:lpstr>
      <vt:lpstr>PowerPoint Presentation</vt:lpstr>
      <vt:lpstr>¿Cómo surge?</vt:lpstr>
      <vt:lpstr>Ventajas:</vt:lpstr>
      <vt:lpstr>Requisitos</vt:lpstr>
      <vt:lpstr>PowerPoint Presentation</vt:lpstr>
      <vt:lpstr>PowerPoint Presentation</vt:lpstr>
      <vt:lpstr>PowerPoint Presentation</vt:lpstr>
      <vt:lpstr>PowerPoint Presentation</vt:lpstr>
      <vt:lpstr>¿Qué tiene que ver con SO?</vt:lpstr>
      <vt:lpstr>¿Cuál es la problemática?</vt:lpstr>
      <vt:lpstr>Solución: </vt:lpstr>
      <vt:lpstr>PowerPoint Presentation</vt:lpstr>
      <vt:lpstr>Blockstack</vt:lpstr>
      <vt:lpstr>PowerPoint Presentation</vt:lpstr>
      <vt:lpstr>Referencias: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Maria Guadalupe Moreno Madrid</dc:creator>
  <cp:lastModifiedBy>Maria Guadalupe Moreno Madrid</cp:lastModifiedBy>
  <cp:revision>44</cp:revision>
  <dcterms:created xsi:type="dcterms:W3CDTF">2018-09-29T00:29:56Z</dcterms:created>
  <dcterms:modified xsi:type="dcterms:W3CDTF">2018-10-08T21:49:44Z</dcterms:modified>
</cp:coreProperties>
</file>