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2" r:id="rId7"/>
    <p:sldId id="273" r:id="rId8"/>
    <p:sldId id="274" r:id="rId9"/>
    <p:sldId id="260" r:id="rId10"/>
    <p:sldId id="278" r:id="rId11"/>
    <p:sldId id="267" r:id="rId12"/>
    <p:sldId id="264" r:id="rId13"/>
    <p:sldId id="258" r:id="rId14"/>
    <p:sldId id="263" r:id="rId15"/>
    <p:sldId id="268" r:id="rId16"/>
    <p:sldId id="269" r:id="rId17"/>
    <p:sldId id="266" r:id="rId18"/>
    <p:sldId id="275" r:id="rId19"/>
    <p:sldId id="270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99404" autoAdjust="0"/>
  </p:normalViewPr>
  <p:slideViewPr>
    <p:cSldViewPr snapToGrid="0" snapToObjects="1"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es/noticias/que-es-spectre-y-meltdown-intel-amd-arm/" TargetMode="External"/><Relationship Id="rId2" Type="http://schemas.openxmlformats.org/officeDocument/2006/relationships/hyperlink" Target="https://es.wikipedia.org/wiki/Spectre_(vulnerabilidad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ataka.com/seguridad/meltdown-y-spectre-asi-es-la-pesadilla-en-la-seguridad-de-las-cpus-de-intel-amd-y-ar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Pérez Alejandro</a:t>
            </a:r>
          </a:p>
          <a:p>
            <a:r>
              <a:rPr lang="es-MX" dirty="0" smtClean="0"/>
              <a:t>Espinoza Alberto</a:t>
            </a:r>
          </a:p>
          <a:p>
            <a:endParaRPr lang="es-MX" dirty="0"/>
          </a:p>
        </p:txBody>
      </p:sp>
      <p:pic>
        <p:nvPicPr>
          <p:cNvPr id="7" name="Marcador de posición de imagen 6" descr="MeltdownSpectre-logos.pn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3" r="257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  <p:pic>
        <p:nvPicPr>
          <p:cNvPr id="5" name="sp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11758"/>
            <a:ext cx="1536596" cy="17968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35694"/>
            <a:ext cx="8229600" cy="5395960"/>
          </a:xfrm>
        </p:spPr>
        <p:txBody>
          <a:bodyPr>
            <a:normAutofit/>
          </a:bodyPr>
          <a:lstStyle/>
          <a:p>
            <a:r>
              <a:rPr lang="es-ES" dirty="0" smtClean="0"/>
              <a:t>Intel fue la primera en dar la cara respecto a este fallo (le llovieron demandas, </a:t>
            </a:r>
            <a:r>
              <a:rPr lang="es-ES" dirty="0" smtClean="0"/>
              <a:t>AMD </a:t>
            </a:r>
            <a:r>
              <a:rPr lang="es-ES" dirty="0" smtClean="0"/>
              <a:t>se declaro ganadora por “no tener ese problema”) y lanzo parches para mitigar el problema.</a:t>
            </a:r>
          </a:p>
          <a:p>
            <a:r>
              <a:rPr lang="es-ES" dirty="0" smtClean="0"/>
              <a:t>Microsoft por su parte también lanzo parches para sus sistemas operativos.</a:t>
            </a:r>
          </a:p>
          <a:p>
            <a:r>
              <a:rPr lang="es-ES" dirty="0" smtClean="0"/>
              <a:t>Los navegadores deshabilitaron  </a:t>
            </a:r>
            <a:r>
              <a:rPr lang="es-ES" dirty="0" err="1" smtClean="0"/>
              <a:t>SharedArrayBufer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KAISER </a:t>
            </a:r>
            <a:r>
              <a:rPr lang="es-ES" dirty="0" err="1" smtClean="0"/>
              <a:t>Kernel</a:t>
            </a:r>
            <a:r>
              <a:rPr lang="es-ES" dirty="0" smtClean="0"/>
              <a:t> page-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isolation</a:t>
            </a:r>
            <a:r>
              <a:rPr lang="es-ES" dirty="0" smtClean="0"/>
              <a:t>(KPTI).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72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955519"/>
            <a:ext cx="8229600" cy="1143000"/>
          </a:xfrm>
        </p:spPr>
        <p:txBody>
          <a:bodyPr/>
          <a:lstStyle/>
          <a:p>
            <a:r>
              <a:rPr lang="es-ES" dirty="0" smtClean="0"/>
              <a:t>Lista de afectados</a:t>
            </a:r>
            <a:endParaRPr lang="es-ES" dirty="0"/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  <p:pic>
        <p:nvPicPr>
          <p:cNvPr id="6" name="Imagen 5" descr="280973-lista-procesadores-intel-vulnerables-meltdown-spect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660295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9" y="229082"/>
            <a:ext cx="1124091" cy="1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 afectados: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Intel </a:t>
            </a:r>
            <a:r>
              <a:rPr lang="es-ES" dirty="0" err="1" smtClean="0"/>
              <a:t>Itanium</a:t>
            </a:r>
            <a:r>
              <a:rPr lang="es-ES" dirty="0" smtClean="0"/>
              <a:t> (2001-2002) .</a:t>
            </a:r>
          </a:p>
          <a:p>
            <a:r>
              <a:rPr lang="es-ES" dirty="0"/>
              <a:t>Intel </a:t>
            </a:r>
            <a:r>
              <a:rPr lang="es-ES" dirty="0" err="1"/>
              <a:t>Atom</a:t>
            </a:r>
            <a:r>
              <a:rPr lang="es-ES" dirty="0"/>
              <a:t> series S/D/</a:t>
            </a:r>
            <a:r>
              <a:rPr lang="es-ES" dirty="0" smtClean="0"/>
              <a:t>N(2008-2012).</a:t>
            </a:r>
          </a:p>
          <a:p>
            <a:r>
              <a:rPr lang="es-ES" dirty="0"/>
              <a:t>Intel i9 </a:t>
            </a:r>
            <a:r>
              <a:rPr lang="es-ES" dirty="0" smtClean="0"/>
              <a:t>(2018).</a:t>
            </a:r>
          </a:p>
          <a:p>
            <a:r>
              <a:rPr lang="es-ES" dirty="0" smtClean="0"/>
              <a:t>Intel </a:t>
            </a:r>
            <a:r>
              <a:rPr lang="es-ES" dirty="0" err="1" smtClean="0"/>
              <a:t>Xeon</a:t>
            </a:r>
            <a:r>
              <a:rPr lang="es-ES" dirty="0" smtClean="0"/>
              <a:t> SP.</a:t>
            </a:r>
          </a:p>
          <a:p>
            <a:r>
              <a:rPr lang="es-ES" dirty="0" smtClean="0"/>
              <a:t>AMD.</a:t>
            </a:r>
          </a:p>
          <a:p>
            <a:r>
              <a:rPr lang="es-ES" dirty="0" smtClean="0"/>
              <a:t>ARM cortex-A53 y A-55(la gama media).</a:t>
            </a:r>
            <a:endParaRPr lang="es-ES" dirty="0"/>
          </a:p>
          <a:p>
            <a:r>
              <a:rPr lang="es-ES" dirty="0" err="1" smtClean="0"/>
              <a:t>Rasspberry</a:t>
            </a:r>
            <a:r>
              <a:rPr lang="es-ES" dirty="0" smtClean="0"/>
              <a:t> pi.</a:t>
            </a:r>
            <a:endParaRPr lang="es-ES" dirty="0"/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2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ES" dirty="0" smtClean="0"/>
              <a:t>La solución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41190"/>
            <a:ext cx="8229600" cy="4525963"/>
          </a:xfrm>
        </p:spPr>
        <p:txBody>
          <a:bodyPr/>
          <a:lstStyle/>
          <a:p>
            <a:r>
              <a:rPr lang="es-ES" dirty="0" smtClean="0"/>
              <a:t>Este se puede mitigar mediante </a:t>
            </a:r>
            <a:r>
              <a:rPr lang="es-ES" dirty="0" smtClean="0"/>
              <a:t>software (a diferencia </a:t>
            </a:r>
            <a:r>
              <a:rPr lang="es-ES" dirty="0" smtClean="0"/>
              <a:t>de </a:t>
            </a:r>
            <a:r>
              <a:rPr lang="es-ES" dirty="0" err="1"/>
              <a:t>S</a:t>
            </a:r>
            <a:r>
              <a:rPr lang="es-ES" dirty="0" err="1" smtClean="0"/>
              <a:t>pectre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Con los parches deja de usarse la ejecución especulativa, haciendo esperar al procesador.</a:t>
            </a:r>
          </a:p>
          <a:p>
            <a:r>
              <a:rPr lang="es-ES" dirty="0" smtClean="0"/>
              <a:t>El espacio de memoria de el usuario y el </a:t>
            </a:r>
            <a:r>
              <a:rPr lang="es-ES" dirty="0" err="1" smtClean="0"/>
              <a:t>kernel</a:t>
            </a:r>
            <a:r>
              <a:rPr lang="es-ES" dirty="0" smtClean="0"/>
              <a:t> habían estado juntos hasta ahora, con el parche los separa para evitar acceso a regiones privilegiadas de memoria.</a:t>
            </a:r>
            <a:endParaRPr lang="es-ES" dirty="0"/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222" y="1785537"/>
            <a:ext cx="8229600" cy="4711061"/>
          </a:xfrm>
        </p:spPr>
        <p:txBody>
          <a:bodyPr/>
          <a:lstStyle/>
          <a:p>
            <a:r>
              <a:rPr lang="es-ES" dirty="0" smtClean="0"/>
              <a:t>En resumen los cambios de contexto que hacen continuamente los procesos lleven ciclos de </a:t>
            </a:r>
            <a:r>
              <a:rPr lang="es-ES" dirty="0" smtClean="0"/>
              <a:t>CPU </a:t>
            </a:r>
            <a:r>
              <a:rPr lang="es-ES" dirty="0" smtClean="0"/>
              <a:t>que antes no eran necesarios.</a:t>
            </a:r>
          </a:p>
          <a:p>
            <a:r>
              <a:rPr lang="es-ES" dirty="0" smtClean="0"/>
              <a:t> Esto puede ser mayor o menor </a:t>
            </a:r>
            <a:r>
              <a:rPr lang="es-MX" dirty="0" smtClean="0"/>
              <a:t>según</a:t>
            </a:r>
            <a:r>
              <a:rPr lang="es-ES" dirty="0" smtClean="0"/>
              <a:t> </a:t>
            </a:r>
            <a:r>
              <a:rPr lang="es-ES" dirty="0" smtClean="0"/>
              <a:t>el numero de interrupciones que se activen durante la ejecución de una </a:t>
            </a:r>
            <a:r>
              <a:rPr lang="es-ES" dirty="0" smtClean="0"/>
              <a:t>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47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1343708" cy="1600200"/>
          </a:xfrm>
          <a:prstGeom prst="rect">
            <a:avLst/>
          </a:prstGeom>
        </p:spPr>
      </p:pic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Perdida del 30% de rendimiento?</a:t>
            </a:r>
            <a:endParaRPr lang="es-ES" dirty="0"/>
          </a:p>
        </p:txBody>
      </p:sp>
      <p:pic>
        <p:nvPicPr>
          <p:cNvPr id="4" name="Imagen 3" descr="1366_2000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6" y="1114691"/>
            <a:ext cx="7804884" cy="55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5441" y="388023"/>
            <a:ext cx="8229600" cy="580869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sz="4400" dirty="0" smtClean="0"/>
              <a:t>Si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 trabajemos en entornos de virtualización, administración de redes, data center, </a:t>
            </a:r>
            <a:r>
              <a:rPr lang="es-ES" dirty="0" err="1" smtClean="0"/>
              <a:t>google</a:t>
            </a:r>
            <a:r>
              <a:rPr lang="es-ES" dirty="0" smtClean="0"/>
              <a:t> compute </a:t>
            </a:r>
            <a:r>
              <a:rPr lang="es-ES" dirty="0" err="1" smtClean="0"/>
              <a:t>engine</a:t>
            </a:r>
            <a:r>
              <a:rPr lang="es-ES" dirty="0" smtClean="0"/>
              <a:t>, </a:t>
            </a:r>
            <a:r>
              <a:rPr lang="es-ES" dirty="0" err="1" smtClean="0"/>
              <a:t>azure</a:t>
            </a:r>
            <a:r>
              <a:rPr lang="es-ES" dirty="0" smtClean="0"/>
              <a:t>.</a:t>
            </a:r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No!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314222"/>
            <a:ext cx="8229600" cy="3110228"/>
          </a:xfrm>
        </p:spPr>
        <p:txBody>
          <a:bodyPr/>
          <a:lstStyle/>
          <a:p>
            <a:r>
              <a:rPr lang="es-ES" dirty="0" smtClean="0"/>
              <a:t>Como usuarios normales no notaremos esos cambios, </a:t>
            </a:r>
            <a:r>
              <a:rPr lang="es-ES" dirty="0" smtClean="0"/>
              <a:t>a menos </a:t>
            </a:r>
            <a:r>
              <a:rPr lang="es-ES" dirty="0" smtClean="0"/>
              <a:t>que sea un procesador de antes de los </a:t>
            </a:r>
            <a:r>
              <a:rPr lang="es-ES" dirty="0" smtClean="0"/>
              <a:t>2015 (</a:t>
            </a:r>
            <a:r>
              <a:rPr lang="es-ES" dirty="0" err="1" smtClean="0"/>
              <a:t>Haswell</a:t>
            </a:r>
            <a:r>
              <a:rPr lang="es-ES" dirty="0" smtClean="0"/>
              <a:t>) donde se puede notar la diferencia.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Empecemos con:</a:t>
            </a:r>
            <a:endParaRPr lang="es-ES" dirty="0"/>
          </a:p>
        </p:txBody>
      </p:sp>
      <p:pic>
        <p:nvPicPr>
          <p:cNvPr id="4" name="Marcador de contenido 3" descr="MeltdownSpectre-logo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2757716" y="1600200"/>
            <a:ext cx="3870476" cy="4525963"/>
          </a:xfrm>
        </p:spPr>
      </p:pic>
    </p:spTree>
    <p:extLst>
      <p:ext uri="{BB962C8B-B14F-4D97-AF65-F5344CB8AC3E}">
        <p14:creationId xmlns:p14="http://schemas.microsoft.com/office/powerpoint/2010/main" val="143290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03" y="1148353"/>
            <a:ext cx="3590576" cy="42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1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Spectre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Es una vulnerabilidad que afecta a los microprocesadores modernos que utilizan predicción de saltos.</a:t>
            </a:r>
          </a:p>
          <a:p>
            <a:r>
              <a:rPr lang="es-MX" dirty="0"/>
              <a:t>En la mayoría de los procesadores, la ejecución especulativa que surge de un fallo de la predicción puede dejar efectos observables colaterales que pueden revelar información privada a un atacante.</a:t>
            </a:r>
          </a:p>
          <a:p>
            <a:r>
              <a:rPr lang="es-MX" dirty="0"/>
              <a:t>Tiene dos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Vulnerability</a:t>
            </a:r>
            <a:r>
              <a:rPr lang="es-MX" dirty="0"/>
              <a:t> </a:t>
            </a:r>
            <a:r>
              <a:rPr lang="es-MX" dirty="0" err="1"/>
              <a:t>Exposures</a:t>
            </a:r>
            <a:r>
              <a:rPr lang="es-MX" dirty="0"/>
              <a:t> (CVE):</a:t>
            </a:r>
            <a:br>
              <a:rPr lang="es-MX" dirty="0"/>
            </a:br>
            <a:r>
              <a:rPr lang="es-MX" dirty="0"/>
              <a:t>CVE-2017-5753 y CVE-2017-5715.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00" y="274638"/>
            <a:ext cx="1124091" cy="1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Descubrimiento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Spectre</a:t>
            </a:r>
            <a:r>
              <a:rPr lang="es-MX" dirty="0"/>
              <a:t> fue </a:t>
            </a:r>
            <a:r>
              <a:rPr lang="es-MX" dirty="0" smtClean="0"/>
              <a:t>descubierto </a:t>
            </a:r>
            <a:r>
              <a:rPr lang="es-MX" dirty="0"/>
              <a:t>en enero de 2018 por </a:t>
            </a:r>
            <a:r>
              <a:rPr lang="es-MX" dirty="0" err="1"/>
              <a:t>Jann</a:t>
            </a:r>
            <a:r>
              <a:rPr lang="es-MX" dirty="0"/>
              <a:t> </a:t>
            </a:r>
            <a:r>
              <a:rPr lang="es-MX" dirty="0" err="1"/>
              <a:t>Horn</a:t>
            </a:r>
            <a:r>
              <a:rPr lang="es-MX" dirty="0"/>
              <a:t> del </a:t>
            </a:r>
            <a:r>
              <a:rPr lang="es-MX" dirty="0" smtClean="0"/>
              <a:t>Proyecto Cero de</a:t>
            </a:r>
            <a:r>
              <a:rPr lang="es-MX" dirty="0"/>
              <a:t> </a:t>
            </a:r>
            <a:r>
              <a:rPr lang="es-MX" dirty="0" smtClean="0"/>
              <a:t>Google</a:t>
            </a:r>
            <a:r>
              <a:rPr lang="es-MX" dirty="0"/>
              <a:t> y por </a:t>
            </a:r>
            <a:r>
              <a:rPr lang="es-MX" dirty="0" smtClean="0"/>
              <a:t>Paul </a:t>
            </a:r>
            <a:r>
              <a:rPr lang="es-MX" dirty="0" err="1" smtClean="0"/>
              <a:t>Korcher</a:t>
            </a:r>
            <a:r>
              <a:rPr lang="es-MX" dirty="0" smtClean="0"/>
              <a:t>. </a:t>
            </a:r>
            <a:r>
              <a:rPr lang="es-MX" dirty="0"/>
              <a:t>El departamento de investigación de vulnerabilidades de Microsoft (MSVR) amplió los sistemas afectados a los motores JIT JavaScript de los navegadores </a:t>
            </a:r>
            <a:r>
              <a:rPr lang="es-MX" dirty="0" smtClean="0"/>
              <a:t>web.​ </a:t>
            </a:r>
            <a:r>
              <a:rPr lang="es-MX" dirty="0"/>
              <a:t>La vulnerabilidad se hizo pública junto con </a:t>
            </a:r>
            <a:r>
              <a:rPr lang="es-MX" dirty="0" err="1" smtClean="0"/>
              <a:t>Meltdown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00" y="274638"/>
            <a:ext cx="1124091" cy="1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MX" sz="1400" b="1" i="1" dirty="0"/>
              <a:t>Permite a los programas alojados en el sistema operativo del usuario acceder a una dirección arbitraria del espacio de memoria de un programa.</a:t>
            </a:r>
          </a:p>
          <a:p>
            <a:r>
              <a:rPr lang="es-MX" sz="1600" dirty="0"/>
              <a:t>Se centra en la predicción de saltos, caso especial de la predicción especulativa.</a:t>
            </a:r>
          </a:p>
          <a:p>
            <a:r>
              <a:rPr lang="es-MX" sz="1600" dirty="0"/>
              <a:t>A diferencia de </a:t>
            </a:r>
            <a:r>
              <a:rPr lang="es-MX" sz="1600" b="1" i="1" dirty="0"/>
              <a:t>“</a:t>
            </a:r>
            <a:r>
              <a:rPr lang="es-MX" sz="1600" b="1" i="1" dirty="0" err="1"/>
              <a:t>Meltdown</a:t>
            </a:r>
            <a:r>
              <a:rPr lang="es-MX" sz="1600" b="1" i="1" dirty="0"/>
              <a:t>” </a:t>
            </a:r>
            <a:r>
              <a:rPr lang="es-MX" sz="1600" dirty="0"/>
              <a:t>no depende de cómo el procesador gestiona la memoria, sin importar la arquitectura.</a:t>
            </a:r>
          </a:p>
          <a:p>
            <a:r>
              <a:rPr lang="es-MX" sz="1600" dirty="0"/>
              <a:t>La diferencia básica entre </a:t>
            </a:r>
            <a:r>
              <a:rPr lang="es-MX" sz="1600" b="1" i="1" dirty="0"/>
              <a:t>“</a:t>
            </a:r>
            <a:r>
              <a:rPr lang="es-MX" sz="1600" b="1" i="1" dirty="0" err="1"/>
              <a:t>Spectre</a:t>
            </a:r>
            <a:r>
              <a:rPr lang="es-MX" sz="1600" b="1" i="1" dirty="0"/>
              <a:t>”</a:t>
            </a:r>
            <a:r>
              <a:rPr lang="es-MX" sz="1600" dirty="0"/>
              <a:t> y </a:t>
            </a:r>
            <a:r>
              <a:rPr lang="es-MX" sz="1600" b="1" i="1" dirty="0"/>
              <a:t>“</a:t>
            </a:r>
            <a:r>
              <a:rPr lang="es-MX" sz="1600" b="1" i="1" dirty="0" err="1"/>
              <a:t>Meltdown</a:t>
            </a:r>
            <a:r>
              <a:rPr lang="es-MX" sz="1600" b="1" i="1" dirty="0"/>
              <a:t>”</a:t>
            </a:r>
            <a:r>
              <a:rPr lang="es-MX" sz="1600" dirty="0"/>
              <a:t> estriba en que </a:t>
            </a:r>
            <a:r>
              <a:rPr lang="es-MX" sz="1600" dirty="0" err="1"/>
              <a:t>Spectre</a:t>
            </a:r>
            <a:r>
              <a:rPr lang="es-MX" sz="1600" dirty="0"/>
              <a:t> puede utilizarse para manipular un proceso de tal forma que revele sus datos privados</a:t>
            </a:r>
            <a:r>
              <a:rPr lang="es-MX" sz="1600" dirty="0" smtClean="0"/>
              <a:t>.</a:t>
            </a:r>
            <a:endParaRPr lang="es-MX" sz="1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22" y="2366484"/>
            <a:ext cx="4746978" cy="2604703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00" y="274638"/>
            <a:ext cx="1124091" cy="1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Medidas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Hasta la fecha no hay un parche que sea efectivo contra </a:t>
            </a:r>
            <a:r>
              <a:rPr lang="es-MX" dirty="0" err="1" smtClean="0"/>
              <a:t>Spectre</a:t>
            </a:r>
            <a:r>
              <a:rPr lang="es-MX" dirty="0" smtClean="0"/>
              <a:t>.</a:t>
            </a:r>
          </a:p>
          <a:p>
            <a:r>
              <a:rPr lang="es-MX" dirty="0" smtClean="0"/>
              <a:t>Los parches dedicados a </a:t>
            </a:r>
            <a:r>
              <a:rPr lang="es-MX" dirty="0" err="1" smtClean="0"/>
              <a:t>Spectre</a:t>
            </a:r>
            <a:r>
              <a:rPr lang="es-MX" dirty="0" smtClean="0"/>
              <a:t>, degeneran el rendimiento de los </a:t>
            </a:r>
            <a:r>
              <a:rPr lang="es-MX" dirty="0" err="1" smtClean="0"/>
              <a:t>CPU’s</a:t>
            </a:r>
            <a:r>
              <a:rPr lang="es-MX" dirty="0" smtClean="0"/>
              <a:t> en la 8va generación de Intel de entre 2 hasta un 14%.</a:t>
            </a:r>
          </a:p>
          <a:p>
            <a:r>
              <a:rPr lang="es-MX" dirty="0"/>
              <a:t> </a:t>
            </a:r>
            <a:r>
              <a:rPr lang="es-MX" dirty="0" smtClean="0"/>
              <a:t>Google Chrome 64 </a:t>
            </a:r>
            <a:r>
              <a:rPr lang="es-MX" dirty="0"/>
              <a:t>incluirá por defecto mitigaciones contra el ataque, y los usuarios de Chrome 63 pueden mitigar manualmente el ataque activando la función </a:t>
            </a:r>
            <a:r>
              <a:rPr lang="es-MX" i="1" dirty="0" err="1"/>
              <a:t>Strict</a:t>
            </a:r>
            <a:r>
              <a:rPr lang="es-MX" i="1" dirty="0"/>
              <a:t> </a:t>
            </a:r>
            <a:r>
              <a:rPr lang="es-MX" i="1" dirty="0" err="1"/>
              <a:t>Site</a:t>
            </a:r>
            <a:r>
              <a:rPr lang="es-MX" i="1" dirty="0"/>
              <a:t> </a:t>
            </a:r>
            <a:r>
              <a:rPr lang="es-MX" i="1" dirty="0" err="1" smtClean="0"/>
              <a:t>Isolation</a:t>
            </a:r>
            <a:r>
              <a:rPr lang="es-MX" i="1" dirty="0" smtClean="0"/>
              <a:t>.</a:t>
            </a:r>
          </a:p>
          <a:p>
            <a:r>
              <a:rPr lang="es-MX" dirty="0" smtClean="0"/>
              <a:t>Firefox 57.0.4</a:t>
            </a:r>
            <a:r>
              <a:rPr lang="es-MX" dirty="0"/>
              <a:t>, Mozilla está reduciendo la resolución de los temporizadores JavaScript para ayudar a prevenir ataques </a:t>
            </a:r>
            <a:r>
              <a:rPr lang="es-MX" dirty="0" smtClean="0"/>
              <a:t>sincronizados.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00" y="274638"/>
            <a:ext cx="1124091" cy="1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https://es.wikipedia.org/wiki/Spectre_(vulnerabilidad</a:t>
            </a:r>
            <a:r>
              <a:rPr lang="es-MX" dirty="0" smtClean="0">
                <a:hlinkClick r:id="rId2"/>
              </a:rPr>
              <a:t>)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https://www.cnet.com/es/noticias/que-es-spectre-y-meltdown-intel-amd-arm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www.xataka.com/seguridad/meltdown-y-spectre-asi-es-la-pesadilla-en-la-seguridad-de-las-cpus-de-intel-amd-y-arm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2192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</a:t>
            </a:r>
            <a:r>
              <a:rPr lang="es-ES" dirty="0" smtClean="0"/>
              <a:t>es </a:t>
            </a:r>
            <a:r>
              <a:rPr lang="es-ES" dirty="0" err="1" smtClean="0"/>
              <a:t>Meltdown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vulnerabilidad </a:t>
            </a:r>
            <a:r>
              <a:rPr lang="es-ES" dirty="0" smtClean="0"/>
              <a:t>donde el </a:t>
            </a:r>
            <a:r>
              <a:rPr lang="es-ES" dirty="0" smtClean="0"/>
              <a:t>aislamiento que hay entre el programa y sistema operativo puede ser sobrepasado, pudiendo acceder hasta el </a:t>
            </a:r>
            <a:r>
              <a:rPr lang="es-ES" dirty="0" err="1" smtClean="0"/>
              <a:t>kernel</a:t>
            </a:r>
            <a:r>
              <a:rPr lang="es-ES" dirty="0"/>
              <a:t> y</a:t>
            </a:r>
            <a:r>
              <a:rPr lang="es-ES" dirty="0" smtClean="0"/>
              <a:t> ah</a:t>
            </a:r>
            <a:r>
              <a:rPr lang="cs-CZ" dirty="0" err="1" smtClean="0"/>
              <a:t>í</a:t>
            </a:r>
            <a:r>
              <a:rPr lang="es-ES" dirty="0" smtClean="0"/>
              <a:t> acceder a información sensitiva del pc, como contraseñas(efectos de la ejecución fuera de orden).</a:t>
            </a:r>
          </a:p>
        </p:txBody>
      </p:sp>
      <p:pic>
        <p:nvPicPr>
          <p:cNvPr id="4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s-ES" dirty="0" smtClean="0"/>
              <a:t>Origen oct-nov 2017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12288"/>
            <a:ext cx="8229600" cy="45259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1995- Se desarrollo la Ejecución especulativa la cual sirve para adelantarse a las ejecuciones que se harán en el futuro si acierta en la predicción se ejecuta al momento, si falla desecha la información , el procesador se adelanta esto debido a que si tenemos un procesador esperando la mayoría de el tiempo no se aprovecha su velocidad</a:t>
            </a:r>
          </a:p>
        </p:txBody>
      </p:sp>
      <p:pic>
        <p:nvPicPr>
          <p:cNvPr id="4" name="Imagen 3" descr="Captura de pantalla 2018-10-30 a la(s) 9.16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85" y="4141862"/>
            <a:ext cx="636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3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82288"/>
            <a:ext cx="8229600" cy="4525963"/>
          </a:xfrm>
        </p:spPr>
        <p:txBody>
          <a:bodyPr/>
          <a:lstStyle/>
          <a:p>
            <a:r>
              <a:rPr lang="es-ES" dirty="0" smtClean="0"/>
              <a:t>En este código el procesador se adelanto a la condicional y cargo ambas opciones de manera paralela(fuera de orden), para cuando se llegue a la condicional del código solo ejecutara la parte valida y desechara el resto.</a:t>
            </a:r>
          </a:p>
          <a:p>
            <a:r>
              <a:rPr lang="es-ES" dirty="0" smtClean="0"/>
              <a:t>Esto da un incremento en la eficiencia.</a:t>
            </a: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un acceso no autorizado, la unidad de ejecución recibe una instrucción.</a:t>
            </a:r>
          </a:p>
          <a:p>
            <a:r>
              <a:rPr lang="es-ES" dirty="0" smtClean="0"/>
              <a:t>El planificador de la </a:t>
            </a:r>
            <a:r>
              <a:rPr lang="es-ES" dirty="0" err="1" smtClean="0"/>
              <a:t>cpu</a:t>
            </a:r>
            <a:r>
              <a:rPr lang="es-ES" dirty="0" smtClean="0"/>
              <a:t> recibe esta instrucción y considera 2 casos:</a:t>
            </a:r>
          </a:p>
          <a:p>
            <a:pPr lvl="1"/>
            <a:r>
              <a:rPr lang="es-ES" dirty="0" smtClean="0"/>
              <a:t>Comprobar los privilegios.</a:t>
            </a:r>
          </a:p>
          <a:p>
            <a:pPr lvl="1"/>
            <a:r>
              <a:rPr lang="es-ES" dirty="0" smtClean="0"/>
              <a:t>Inicio de la ejecución de esta </a:t>
            </a:r>
            <a:r>
              <a:rPr lang="es-ES" dirty="0" err="1" smtClean="0"/>
              <a:t>instrucci</a:t>
            </a:r>
            <a:r>
              <a:rPr lang="es-ES_tradnl" dirty="0" smtClean="0"/>
              <a:t>ó</a:t>
            </a:r>
            <a:r>
              <a:rPr lang="es-ES" dirty="0" smtClean="0"/>
              <a:t>n.</a:t>
            </a:r>
          </a:p>
          <a:p>
            <a:endParaRPr lang="es-ES" dirty="0"/>
          </a:p>
        </p:txBody>
      </p:sp>
      <p:pic>
        <p:nvPicPr>
          <p:cNvPr id="4" name="Imagen 3" descr="300px-Priv_ring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78" y="4624415"/>
            <a:ext cx="2860612" cy="2059641"/>
          </a:xfrm>
          <a:prstGeom prst="rect">
            <a:avLst/>
          </a:prstGeom>
        </p:spPr>
      </p:pic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05166"/>
            <a:ext cx="8229600" cy="4820997"/>
          </a:xfrm>
        </p:spPr>
        <p:txBody>
          <a:bodyPr/>
          <a:lstStyle/>
          <a:p>
            <a:r>
              <a:rPr lang="es-ES" dirty="0" smtClean="0"/>
              <a:t>Para no estar detenido esperando la comprobación de privilegios, solicito la información necesaria.</a:t>
            </a:r>
          </a:p>
          <a:p>
            <a:r>
              <a:rPr lang="es-ES" dirty="0" smtClean="0"/>
              <a:t>Esta información aun esta segura, de no verificar los privilegios será desechara, pero ya esta en memoria  cache con el fin de ejecutarse.</a:t>
            </a:r>
          </a:p>
          <a:p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informacion</a:t>
            </a:r>
            <a:r>
              <a:rPr lang="es-ES" dirty="0" smtClean="0"/>
              <a:t> se queda ah</a:t>
            </a:r>
            <a:r>
              <a:rPr lang="cs-CZ" dirty="0" err="1" smtClean="0"/>
              <a:t>í</a:t>
            </a:r>
            <a:r>
              <a:rPr lang="es-ES" dirty="0" smtClean="0"/>
              <a:t> por si es reutilizada.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timing</a:t>
            </a:r>
            <a:r>
              <a:rPr lang="es-ES" dirty="0" smtClean="0"/>
              <a:t> </a:t>
            </a:r>
            <a:r>
              <a:rPr lang="es-ES" dirty="0" err="1" smtClean="0"/>
              <a:t>attack</a:t>
            </a:r>
            <a:r>
              <a:rPr lang="es-ES" dirty="0" smtClean="0"/>
              <a:t>(forma de ataque de canal lateral) consiste en ver el tiempo de respuesta en nano-segundos para así determinar si esta en cache o no.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309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Como funciona</a:t>
            </a:r>
            <a:endParaRPr lang="es-ES" dirty="0"/>
          </a:p>
        </p:txBody>
      </p:sp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nos afecta?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un código tan sencillo en el lenguaje JavaScript con el uso de </a:t>
            </a:r>
            <a:r>
              <a:rPr lang="es-ES" dirty="0" err="1" smtClean="0"/>
              <a:t>SharedArrayBufer</a:t>
            </a:r>
            <a:r>
              <a:rPr lang="es-ES" dirty="0" smtClean="0"/>
              <a:t>() </a:t>
            </a:r>
            <a:r>
              <a:rPr lang="es-ES" dirty="0"/>
              <a:t>en las paginas </a:t>
            </a:r>
            <a:r>
              <a:rPr lang="es-ES" dirty="0" smtClean="0"/>
              <a:t>web.</a:t>
            </a:r>
          </a:p>
          <a:p>
            <a:r>
              <a:rPr lang="es-ES" dirty="0" smtClean="0"/>
              <a:t>Mediante un volcado de las direcciones del </a:t>
            </a:r>
            <a:r>
              <a:rPr lang="es-ES" dirty="0" err="1" smtClean="0"/>
              <a:t>kernel</a:t>
            </a:r>
            <a:r>
              <a:rPr lang="es-ES" dirty="0"/>
              <a:t> </a:t>
            </a:r>
            <a:r>
              <a:rPr lang="es-ES" dirty="0" smtClean="0"/>
              <a:t>así obteniendo </a:t>
            </a:r>
            <a:r>
              <a:rPr lang="es-ES" dirty="0"/>
              <a:t>acceso a </a:t>
            </a:r>
            <a:r>
              <a:rPr lang="es-ES" dirty="0" smtClean="0"/>
              <a:t>la </a:t>
            </a:r>
            <a:r>
              <a:rPr lang="es-ES" dirty="0" err="1" smtClean="0"/>
              <a:t>informacion</a:t>
            </a:r>
            <a:r>
              <a:rPr lang="es-ES" dirty="0" smtClean="0"/>
              <a:t> ah</a:t>
            </a:r>
            <a:r>
              <a:rPr lang="cs-CZ" dirty="0" err="1" smtClean="0"/>
              <a:t>í</a:t>
            </a:r>
            <a:r>
              <a:rPr lang="es-ES" dirty="0" smtClean="0"/>
              <a:t> guardada. </a:t>
            </a:r>
            <a:endParaRPr lang="es-ES" dirty="0"/>
          </a:p>
        </p:txBody>
      </p:sp>
      <p:pic>
        <p:nvPicPr>
          <p:cNvPr id="5" name="Marcador de contenido 3" descr="MeltdownSpectre-log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48916"/>
          <a:stretch/>
        </p:blipFill>
        <p:spPr>
          <a:xfrm>
            <a:off x="7607404" y="0"/>
            <a:ext cx="1536596" cy="17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8684"/>
      </p:ext>
    </p:extLst>
  </p:cSld>
  <p:clrMapOvr>
    <a:masterClrMapping/>
  </p:clrMapOvr>
</p:sld>
</file>

<file path=ppt/theme/theme1.xml><?xml version="1.0" encoding="utf-8"?>
<a:theme xmlns:a="http://schemas.openxmlformats.org/drawingml/2006/main" name=" Negro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2400</TotalTime>
  <Words>655</Words>
  <Application>Microsoft Office PowerPoint</Application>
  <PresentationFormat>Presentación en pantalla (4:3)</PresentationFormat>
  <Paragraphs>72</Paragraphs>
  <Slides>25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 Negro </vt:lpstr>
      <vt:lpstr>Presentación de PowerPoint</vt:lpstr>
      <vt:lpstr>Empecemos con:</vt:lpstr>
      <vt:lpstr>¿Qué es Meltdown?</vt:lpstr>
      <vt:lpstr>Origen oct-nov 2017</vt:lpstr>
      <vt:lpstr>Como funciona</vt:lpstr>
      <vt:lpstr>Como funciona</vt:lpstr>
      <vt:lpstr>Como funciona</vt:lpstr>
      <vt:lpstr>Presentación de PowerPoint</vt:lpstr>
      <vt:lpstr>Como nos afecta?</vt:lpstr>
      <vt:lpstr>Presentación de PowerPoint</vt:lpstr>
      <vt:lpstr>Medidas</vt:lpstr>
      <vt:lpstr>Lista de afectados</vt:lpstr>
      <vt:lpstr>Presentación de PowerPoint</vt:lpstr>
      <vt:lpstr>No afectados:</vt:lpstr>
      <vt:lpstr>La solución</vt:lpstr>
      <vt:lpstr>Presentación de PowerPoint</vt:lpstr>
      <vt:lpstr>Perdida del 30% de rendimiento?</vt:lpstr>
      <vt:lpstr>Presentación de PowerPoint</vt:lpstr>
      <vt:lpstr>No!</vt:lpstr>
      <vt:lpstr>Presentación de PowerPoint</vt:lpstr>
      <vt:lpstr>¿Qué es Spectre?</vt:lpstr>
      <vt:lpstr>Descubrimiento</vt:lpstr>
      <vt:lpstr>¿Cómo funciona?</vt:lpstr>
      <vt:lpstr>Medidas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Alejandro Kenway</cp:lastModifiedBy>
  <cp:revision>59</cp:revision>
  <dcterms:created xsi:type="dcterms:W3CDTF">2018-10-30T14:37:44Z</dcterms:created>
  <dcterms:modified xsi:type="dcterms:W3CDTF">2018-11-03T02:20:48Z</dcterms:modified>
</cp:coreProperties>
</file>