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6fa36097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6fa36097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fa36097a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fa36097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6fa36097a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6fa36097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6fa36097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6fa36097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6fa36097a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6fa36097a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fa36097a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fa36097a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6fa36097a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6fa36097a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6f8d7f0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6f8d7f0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fa36097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fa36097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6fa36097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6fa36097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6fa36097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6fa36097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fa36097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fa36097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fa36097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fa36097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6fa36097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6fa36097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6fa36097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6fa36097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cartagena99.com/recursos/alumnos/apuntes/INF_EST_COM_U6_R2_T_PDF.pdf" TargetMode="External"/><Relationship Id="rId4" Type="http://schemas.openxmlformats.org/officeDocument/2006/relationships/hyperlink" Target="https://www.researchgate.net/publication/273634317_Cache_Coherence_Mechanisms" TargetMode="External"/><Relationship Id="rId5" Type="http://schemas.openxmlformats.org/officeDocument/2006/relationships/hyperlink" Target="https://www.youtube.com/watch?v=OLGEtXV4U3I" TargetMode="External"/><Relationship Id="rId6" Type="http://schemas.openxmlformats.org/officeDocument/2006/relationships/hyperlink" Target="http://techgenix.com/cache-coheren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49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latin typeface="Comfortaa"/>
                <a:ea typeface="Comfortaa"/>
                <a:cs typeface="Comfortaa"/>
                <a:sym typeface="Comfortaa"/>
              </a:rPr>
              <a:t>COHERENCIA DE CACHÉ</a:t>
            </a:r>
            <a:endParaRPr>
              <a:latin typeface="Comfortaa"/>
              <a:ea typeface="Comfortaa"/>
              <a:cs typeface="Comfortaa"/>
              <a:sym typeface="Comfortaa"/>
            </a:endParaRPr>
          </a:p>
        </p:txBody>
      </p:sp>
      <p:sp>
        <p:nvSpPr>
          <p:cNvPr id="55" name="Google Shape;55;p13"/>
          <p:cNvSpPr txBox="1"/>
          <p:nvPr>
            <p:ph idx="1" type="subTitle"/>
          </p:nvPr>
        </p:nvSpPr>
        <p:spPr>
          <a:xfrm>
            <a:off x="1196800" y="328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800">
                <a:solidFill>
                  <a:srgbClr val="FFFFFF"/>
                </a:solidFill>
                <a:latin typeface="Comfortaa"/>
                <a:ea typeface="Comfortaa"/>
                <a:cs typeface="Comfortaa"/>
                <a:sym typeface="Comfortaa"/>
              </a:rPr>
              <a:t>FACUNDO ACUÑA E.</a:t>
            </a:r>
            <a:endParaRPr sz="1800">
              <a:solidFill>
                <a:srgbClr val="FFFFFF"/>
              </a:solidFill>
              <a:latin typeface="Comfortaa"/>
              <a:ea typeface="Comfortaa"/>
              <a:cs typeface="Comfortaa"/>
              <a:sym typeface="Comfortaa"/>
            </a:endParaRPr>
          </a:p>
          <a:p>
            <a:pPr indent="0" lvl="0" marL="0" rtl="0" algn="ctr">
              <a:spcBef>
                <a:spcPts val="0"/>
              </a:spcBef>
              <a:spcAft>
                <a:spcPts val="0"/>
              </a:spcAft>
              <a:buNone/>
            </a:pPr>
            <a:r>
              <a:rPr lang="es-419" sz="1800">
                <a:solidFill>
                  <a:srgbClr val="FFFFFF"/>
                </a:solidFill>
                <a:latin typeface="Comfortaa"/>
                <a:ea typeface="Comfortaa"/>
                <a:cs typeface="Comfortaa"/>
                <a:sym typeface="Comfortaa"/>
              </a:rPr>
              <a:t>FUENTES ACEVES EMMA</a:t>
            </a:r>
            <a:endParaRPr sz="1800">
              <a:solidFill>
                <a:srgbClr val="FFFFFF"/>
              </a:solidFill>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833700" y="2918050"/>
            <a:ext cx="2439450" cy="1830500"/>
          </a:xfrm>
          <a:prstGeom prst="rect">
            <a:avLst/>
          </a:prstGeom>
          <a:noFill/>
          <a:ln>
            <a:noFill/>
          </a:ln>
        </p:spPr>
      </p:pic>
      <p:cxnSp>
        <p:nvCxnSpPr>
          <p:cNvPr id="57" name="Google Shape;57;p13"/>
          <p:cNvCxnSpPr/>
          <p:nvPr/>
        </p:nvCxnSpPr>
        <p:spPr>
          <a:xfrm>
            <a:off x="21300" y="2816675"/>
            <a:ext cx="9101400" cy="3330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363975"/>
            <a:ext cx="8520600" cy="40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chemeClr val="dk1"/>
                </a:solidFill>
                <a:latin typeface="Comfortaa"/>
                <a:ea typeface="Comfortaa"/>
                <a:cs typeface="Comfortaa"/>
                <a:sym typeface="Comfortaa"/>
              </a:rPr>
              <a:t>MESI (Modified, exclusive, shared and invalid)</a:t>
            </a:r>
            <a:endParaRPr b="1" sz="2400">
              <a:solidFill>
                <a:schemeClr val="dk1"/>
              </a:solidFill>
              <a:latin typeface="Comfortaa"/>
              <a:ea typeface="Comfortaa"/>
              <a:cs typeface="Comfortaa"/>
              <a:sym typeface="Comfortaa"/>
            </a:endParaRPr>
          </a:p>
          <a:p>
            <a:pPr indent="0" lvl="0" marL="0" rtl="0" algn="l">
              <a:spcBef>
                <a:spcPts val="0"/>
              </a:spcBef>
              <a:spcAft>
                <a:spcPts val="0"/>
              </a:spcAft>
              <a:buNone/>
            </a:pPr>
            <a:r>
              <a:rPr lang="es-419" sz="1600">
                <a:solidFill>
                  <a:schemeClr val="dk1"/>
                </a:solidFill>
                <a:latin typeface="Comfortaa"/>
                <a:ea typeface="Comfortaa"/>
                <a:cs typeface="Comfortaa"/>
                <a:sym typeface="Comfortaa"/>
              </a:rPr>
              <a:t> </a:t>
            </a:r>
            <a:endParaRPr sz="1600">
              <a:solidFill>
                <a:schemeClr val="dk1"/>
              </a:solidFill>
              <a:latin typeface="Comfortaa"/>
              <a:ea typeface="Comfortaa"/>
              <a:cs typeface="Comfortaa"/>
              <a:sym typeface="Comfortaa"/>
            </a:endParaRPr>
          </a:p>
          <a:p>
            <a:pPr indent="0" lvl="0" marL="0" rtl="0" algn="l">
              <a:spcBef>
                <a:spcPts val="0"/>
              </a:spcBef>
              <a:spcAft>
                <a:spcPts val="0"/>
              </a:spcAft>
              <a:buNone/>
            </a:pPr>
            <a:r>
              <a:rPr lang="es-419" sz="1700">
                <a:solidFill>
                  <a:schemeClr val="dk1"/>
                </a:solidFill>
                <a:latin typeface="Comfortaa"/>
                <a:ea typeface="Comfortaa"/>
                <a:cs typeface="Comfortaa"/>
                <a:sym typeface="Comfortaa"/>
              </a:rPr>
              <a:t>Modificado.  La línea de cache solo está en la </a:t>
            </a:r>
            <a:r>
              <a:rPr lang="es-419" sz="1700">
                <a:solidFill>
                  <a:schemeClr val="dk1"/>
                </a:solidFill>
                <a:latin typeface="Comfortaa"/>
                <a:ea typeface="Comfortaa"/>
                <a:cs typeface="Comfortaa"/>
                <a:sym typeface="Comfortaa"/>
              </a:rPr>
              <a:t>caché</a:t>
            </a:r>
            <a:r>
              <a:rPr lang="es-419" sz="1700">
                <a:solidFill>
                  <a:schemeClr val="dk1"/>
                </a:solidFill>
                <a:latin typeface="Comfortaa"/>
                <a:ea typeface="Comfortaa"/>
                <a:cs typeface="Comfortaa"/>
                <a:sym typeface="Comfortaa"/>
              </a:rPr>
              <a:t> actual, y está “sucia”; ha sido modificado el valor de la memoria principal. Es necesario que los datos sean escritos otra vez en la memoria antes e permitir cualquier otra lectura del estado de memoria la cual ya no es válida.</a:t>
            </a:r>
            <a:endParaRPr sz="17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700">
              <a:solidFill>
                <a:schemeClr val="dk1"/>
              </a:solidFill>
              <a:latin typeface="Comfortaa"/>
              <a:ea typeface="Comfortaa"/>
              <a:cs typeface="Comfortaa"/>
              <a:sym typeface="Comfortaa"/>
            </a:endParaRPr>
          </a:p>
          <a:p>
            <a:pPr indent="0" lvl="0" marL="0" rtl="0" algn="l">
              <a:spcBef>
                <a:spcPts val="0"/>
              </a:spcBef>
              <a:spcAft>
                <a:spcPts val="0"/>
              </a:spcAft>
              <a:buNone/>
            </a:pPr>
            <a:r>
              <a:rPr lang="es-419" sz="1700">
                <a:solidFill>
                  <a:schemeClr val="dk1"/>
                </a:solidFill>
                <a:latin typeface="Comfortaa"/>
                <a:ea typeface="Comfortaa"/>
                <a:cs typeface="Comfortaa"/>
                <a:sym typeface="Comfortaa"/>
              </a:rPr>
              <a:t>Exclusivo. La línea de </a:t>
            </a:r>
            <a:r>
              <a:rPr lang="es-419" sz="1700">
                <a:solidFill>
                  <a:schemeClr val="dk1"/>
                </a:solidFill>
                <a:latin typeface="Comfortaa"/>
                <a:ea typeface="Comfortaa"/>
                <a:cs typeface="Comfortaa"/>
                <a:sym typeface="Comfortaa"/>
              </a:rPr>
              <a:t>caché</a:t>
            </a:r>
            <a:r>
              <a:rPr lang="es-419" sz="1700">
                <a:solidFill>
                  <a:schemeClr val="dk1"/>
                </a:solidFill>
                <a:latin typeface="Comfortaa"/>
                <a:ea typeface="Comfortaa"/>
                <a:cs typeface="Comfortaa"/>
                <a:sym typeface="Comfortaa"/>
              </a:rPr>
              <a:t> sólo se encuentra en la </a:t>
            </a:r>
            <a:r>
              <a:rPr lang="es-419" sz="1700">
                <a:solidFill>
                  <a:schemeClr val="dk1"/>
                </a:solidFill>
                <a:latin typeface="Comfortaa"/>
                <a:ea typeface="Comfortaa"/>
                <a:cs typeface="Comfortaa"/>
                <a:sym typeface="Comfortaa"/>
              </a:rPr>
              <a:t>caché</a:t>
            </a:r>
            <a:r>
              <a:rPr lang="es-419" sz="1700">
                <a:solidFill>
                  <a:schemeClr val="dk1"/>
                </a:solidFill>
                <a:latin typeface="Comfortaa"/>
                <a:ea typeface="Comfortaa"/>
                <a:cs typeface="Comfortaa"/>
                <a:sym typeface="Comfortaa"/>
              </a:rPr>
              <a:t> actual, pero </a:t>
            </a:r>
            <a:r>
              <a:rPr lang="es-419" sz="1700">
                <a:solidFill>
                  <a:schemeClr val="dk1"/>
                </a:solidFill>
                <a:latin typeface="Comfortaa"/>
                <a:ea typeface="Comfortaa"/>
                <a:cs typeface="Comfortaa"/>
                <a:sym typeface="Comfortaa"/>
              </a:rPr>
              <a:t>está</a:t>
            </a:r>
            <a:r>
              <a:rPr lang="es-419" sz="1700">
                <a:solidFill>
                  <a:schemeClr val="dk1"/>
                </a:solidFill>
                <a:latin typeface="Comfortaa"/>
                <a:ea typeface="Comfortaa"/>
                <a:cs typeface="Comfortaa"/>
                <a:sym typeface="Comfortaa"/>
              </a:rPr>
              <a:t> “limpia”; coincide con el valor de la memoria principal.</a:t>
            </a:r>
            <a:endParaRPr sz="17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700">
              <a:solidFill>
                <a:schemeClr val="dk1"/>
              </a:solidFill>
              <a:latin typeface="Comfortaa"/>
              <a:ea typeface="Comfortaa"/>
              <a:cs typeface="Comfortaa"/>
              <a:sym typeface="Comfortaa"/>
            </a:endParaRPr>
          </a:p>
          <a:p>
            <a:pPr indent="0" lvl="0" marL="0" rtl="0" algn="l">
              <a:spcBef>
                <a:spcPts val="0"/>
              </a:spcBef>
              <a:spcAft>
                <a:spcPts val="0"/>
              </a:spcAft>
              <a:buNone/>
            </a:pPr>
            <a:r>
              <a:rPr lang="es-419" sz="1700">
                <a:solidFill>
                  <a:schemeClr val="dk1"/>
                </a:solidFill>
                <a:latin typeface="Comfortaa"/>
                <a:ea typeface="Comfortaa"/>
                <a:cs typeface="Comfortaa"/>
                <a:sym typeface="Comfortaa"/>
              </a:rPr>
              <a:t>Compartido. Indica que esta línea de </a:t>
            </a:r>
            <a:r>
              <a:rPr lang="es-419" sz="1700">
                <a:solidFill>
                  <a:schemeClr val="dk1"/>
                </a:solidFill>
                <a:latin typeface="Comfortaa"/>
                <a:ea typeface="Comfortaa"/>
                <a:cs typeface="Comfortaa"/>
                <a:sym typeface="Comfortaa"/>
              </a:rPr>
              <a:t>caché</a:t>
            </a:r>
            <a:r>
              <a:rPr lang="es-419" sz="1700">
                <a:solidFill>
                  <a:schemeClr val="dk1"/>
                </a:solidFill>
                <a:latin typeface="Comfortaa"/>
                <a:ea typeface="Comfortaa"/>
                <a:cs typeface="Comfortaa"/>
                <a:sym typeface="Comfortaa"/>
              </a:rPr>
              <a:t> puede estar duplicadas en otras caches.</a:t>
            </a:r>
            <a:endParaRPr sz="17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700">
              <a:solidFill>
                <a:schemeClr val="dk1"/>
              </a:solidFill>
              <a:latin typeface="Comfortaa"/>
              <a:ea typeface="Comfortaa"/>
              <a:cs typeface="Comfortaa"/>
              <a:sym typeface="Comfortaa"/>
            </a:endParaRPr>
          </a:p>
          <a:p>
            <a:pPr indent="0" lvl="0" marL="0" rtl="0" algn="l">
              <a:spcBef>
                <a:spcPts val="0"/>
              </a:spcBef>
              <a:spcAft>
                <a:spcPts val="0"/>
              </a:spcAft>
              <a:buNone/>
            </a:pPr>
            <a:r>
              <a:rPr lang="es-419" sz="1700">
                <a:solidFill>
                  <a:schemeClr val="dk1"/>
                </a:solidFill>
                <a:latin typeface="Comfortaa"/>
                <a:ea typeface="Comfortaa"/>
                <a:cs typeface="Comfortaa"/>
                <a:sym typeface="Comfortaa"/>
              </a:rPr>
              <a:t>Inválido. </a:t>
            </a:r>
            <a:r>
              <a:rPr lang="es-419" sz="1700">
                <a:solidFill>
                  <a:schemeClr val="dk1"/>
                </a:solidFill>
                <a:latin typeface="Comfortaa"/>
                <a:ea typeface="Comfortaa"/>
                <a:cs typeface="Comfortaa"/>
                <a:sym typeface="Comfortaa"/>
              </a:rPr>
              <a:t>Indica que esta línea de </a:t>
            </a:r>
            <a:r>
              <a:rPr lang="es-419" sz="1700">
                <a:solidFill>
                  <a:schemeClr val="dk1"/>
                </a:solidFill>
                <a:latin typeface="Comfortaa"/>
                <a:ea typeface="Comfortaa"/>
                <a:cs typeface="Comfortaa"/>
                <a:sym typeface="Comfortaa"/>
              </a:rPr>
              <a:t>caché</a:t>
            </a:r>
            <a:r>
              <a:rPr lang="es-419" sz="1700">
                <a:solidFill>
                  <a:schemeClr val="dk1"/>
                </a:solidFill>
                <a:latin typeface="Comfortaa"/>
                <a:ea typeface="Comfortaa"/>
                <a:cs typeface="Comfortaa"/>
                <a:sym typeface="Comfortaa"/>
              </a:rPr>
              <a:t> no es válida. </a:t>
            </a:r>
            <a:endParaRPr sz="1700">
              <a:solidFill>
                <a:schemeClr val="dk1"/>
              </a:solidFill>
              <a:latin typeface="Comfortaa"/>
              <a:ea typeface="Comfortaa"/>
              <a:cs typeface="Comfortaa"/>
              <a:sym typeface="Comfortaa"/>
            </a:endParaRPr>
          </a:p>
          <a:p>
            <a:pPr indent="0" lvl="0" marL="0" rtl="0" algn="l">
              <a:spcBef>
                <a:spcPts val="0"/>
              </a:spcBef>
              <a:spcAft>
                <a:spcPts val="1600"/>
              </a:spcAft>
              <a:buNone/>
            </a:pPr>
            <a:r>
              <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2227800" y="184400"/>
            <a:ext cx="4673075" cy="475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3">
            <a:alphaModFix/>
          </a:blip>
          <a:stretch>
            <a:fillRect/>
          </a:stretch>
        </p:blipFill>
        <p:spPr>
          <a:xfrm>
            <a:off x="500350" y="1755513"/>
            <a:ext cx="7921525" cy="163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MOSI (Modified, owned, shared and invalid</a:t>
            </a:r>
            <a:endParaRPr/>
          </a:p>
        </p:txBody>
      </p:sp>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fortaa"/>
                <a:ea typeface="Comfortaa"/>
                <a:cs typeface="Comfortaa"/>
                <a:sym typeface="Comfortaa"/>
              </a:rPr>
              <a:t>Tiene las misma características que MSI.</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OWNED. Significa que el procesador es dueño de la variable y puede proporcionar su valor a otros cachés cuando lo requieran, él decide a quién y es más rápido.</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b="1" lang="es-419" sz="2400">
                <a:solidFill>
                  <a:srgbClr val="FFFFFF"/>
                </a:solidFill>
                <a:latin typeface="Comfortaa"/>
                <a:ea typeface="Comfortaa"/>
                <a:cs typeface="Comfortaa"/>
                <a:sym typeface="Comfortaa"/>
              </a:rPr>
              <a:t>MOESI</a:t>
            </a:r>
            <a:endParaRPr b="1" sz="2400">
              <a:solidFill>
                <a:srgbClr val="FFFFFF"/>
              </a:solidFill>
              <a:latin typeface="Comfortaa"/>
              <a:ea typeface="Comfortaa"/>
              <a:cs typeface="Comfortaa"/>
              <a:sym typeface="Comfortaa"/>
            </a:endParaRPr>
          </a:p>
          <a:p>
            <a:pPr indent="0" lvl="0" marL="0" rtl="0" algn="l">
              <a:spcBef>
                <a:spcPts val="1600"/>
              </a:spcBef>
              <a:spcAft>
                <a:spcPts val="1600"/>
              </a:spcAft>
              <a:buNone/>
            </a:pPr>
            <a:r>
              <a:rPr lang="es-419">
                <a:solidFill>
                  <a:srgbClr val="FFFFFF"/>
                </a:solidFill>
                <a:latin typeface="Comfortaa"/>
                <a:ea typeface="Comfortaa"/>
                <a:cs typeface="Comfortaa"/>
                <a:sym typeface="Comfortaa"/>
              </a:rPr>
              <a:t>Es una combinación de los protocolos MESI Y MSI</a:t>
            </a:r>
            <a:endParaRPr>
              <a:solidFill>
                <a:srgbClr val="FFFFFF"/>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Protocolos de sondeo o snoopy (medio compartido)</a:t>
            </a:r>
            <a:endParaRPr/>
          </a:p>
          <a:p>
            <a:pPr indent="0" lvl="0" marL="0" rtl="0" algn="l">
              <a:spcBef>
                <a:spcPts val="0"/>
              </a:spcBef>
              <a:spcAft>
                <a:spcPts val="0"/>
              </a:spcAft>
              <a:buNone/>
            </a:pPr>
            <a:r>
              <a:t/>
            </a:r>
            <a:endParaRPr/>
          </a:p>
        </p:txBody>
      </p:sp>
      <p:sp>
        <p:nvSpPr>
          <p:cNvPr id="128" name="Google Shape;12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fortaa"/>
                <a:ea typeface="Comfortaa"/>
                <a:cs typeface="Comfortaa"/>
                <a:sym typeface="Comfortaa"/>
              </a:rPr>
              <a:t>Es un sistema de memoria centralizada, se suele utilizar la técnica de snooping (fisgonear).</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Las caches observan las transmisiones que se realizan en el bus, para saber cuando alguna de las otras cargue una línea que tiene en ellas.</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En el caso de que una de las caches que tiene una copia de una línea compartida la modifique, es necesario que el resto se entere. Porque sus otras versiones de caché han sido obsoletas o anticuadas.</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Protocolo Basado en directorios</a:t>
            </a:r>
            <a:endParaRPr/>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fortaa"/>
                <a:ea typeface="Comfortaa"/>
                <a:cs typeface="Comfortaa"/>
                <a:sym typeface="Comfortaa"/>
              </a:rPr>
              <a:t>Este protocolo está pensado en caso de que aumente la cantidad de procesadores en una computadora</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Cada caché puede comunicar el estado de sus variables en un solo directorio en lugar de llevarlos a cada procesador</a:t>
            </a:r>
            <a:r>
              <a:rPr lang="es-419"/>
              <a:t>.</a:t>
            </a:r>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Aquí los procesadores ya no están conectados al BUS, ahora se comunican vía redes, su implementación es muy cara y es difícil de mantener.</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La </a:t>
            </a:r>
            <a:r>
              <a:rPr lang="es-419">
                <a:solidFill>
                  <a:srgbClr val="FFFFFF"/>
                </a:solidFill>
                <a:latin typeface="Comfortaa"/>
                <a:ea typeface="Comfortaa"/>
                <a:cs typeface="Comfortaa"/>
                <a:sym typeface="Comfortaa"/>
              </a:rPr>
              <a:t>coherencia de directorio busca el contenido de cachés privados y serializa sus peticiones que lleguen de una línea particular</a:t>
            </a:r>
            <a:endParaRPr>
              <a:solidFill>
                <a:srgbClr val="FFFFFF"/>
              </a:solidFill>
              <a:latin typeface="Comfortaa"/>
              <a:ea typeface="Comfortaa"/>
              <a:cs typeface="Comfortaa"/>
              <a:sym typeface="Comfortaa"/>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FUENTES: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3"/>
              </a:rPr>
              <a:t>http://www.cartagena99.com/recursos/alumnos/apuntes/INF_EST_COM_U6_R2_T_PDF.pdf</a:t>
            </a:r>
            <a:endParaRPr>
              <a:solidFill>
                <a:srgbClr val="FFFFFF"/>
              </a:solidFill>
            </a:endParaRPr>
          </a:p>
          <a:p>
            <a:pPr indent="0" lvl="0" marL="0" rtl="0" algn="l">
              <a:spcBef>
                <a:spcPts val="1600"/>
              </a:spcBef>
              <a:spcAft>
                <a:spcPts val="0"/>
              </a:spcAft>
              <a:buNone/>
            </a:pPr>
            <a:r>
              <a:rPr lang="es-419" u="sng">
                <a:solidFill>
                  <a:schemeClr val="hlink"/>
                </a:solidFill>
                <a:hlinkClick r:id="rId4"/>
              </a:rPr>
              <a:t>https://www.researchgate.net/publication/273634317_Cache_Coherence_Mechanisms</a:t>
            </a:r>
            <a:endParaRPr>
              <a:solidFill>
                <a:srgbClr val="FFFFFF"/>
              </a:solidFill>
            </a:endParaRPr>
          </a:p>
          <a:p>
            <a:pPr indent="0" lvl="0" marL="0" rtl="0" algn="l">
              <a:spcBef>
                <a:spcPts val="1600"/>
              </a:spcBef>
              <a:spcAft>
                <a:spcPts val="0"/>
              </a:spcAft>
              <a:buNone/>
            </a:pPr>
            <a:r>
              <a:rPr lang="es-419" u="sng">
                <a:solidFill>
                  <a:schemeClr val="hlink"/>
                </a:solidFill>
                <a:hlinkClick r:id="rId5"/>
              </a:rPr>
              <a:t>https://www.youtube.com/watch?v=OLGEtXV4U3I</a:t>
            </a:r>
            <a:endParaRPr>
              <a:solidFill>
                <a:srgbClr val="FFFFFF"/>
              </a:solidFill>
            </a:endParaRPr>
          </a:p>
          <a:p>
            <a:pPr indent="0" lvl="0" marL="0" rtl="0" algn="l">
              <a:spcBef>
                <a:spcPts val="1600"/>
              </a:spcBef>
              <a:spcAft>
                <a:spcPts val="0"/>
              </a:spcAft>
              <a:buNone/>
            </a:pPr>
            <a:r>
              <a:rPr lang="es-419" u="sng">
                <a:solidFill>
                  <a:schemeClr val="hlink"/>
                </a:solidFill>
                <a:hlinkClick r:id="rId6"/>
              </a:rPr>
              <a:t>http://techgenix.com/cache-coherency/</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Memoria Caché</a:t>
            </a:r>
            <a:endParaRPr>
              <a:latin typeface="Comfortaa"/>
              <a:ea typeface="Comfortaa"/>
              <a:cs typeface="Comfortaa"/>
              <a:sym typeface="Comfortaa"/>
            </a:endParaRPr>
          </a:p>
        </p:txBody>
      </p:sp>
      <p:sp>
        <p:nvSpPr>
          <p:cNvPr id="63" name="Google Shape;63;p14"/>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419">
                <a:solidFill>
                  <a:srgbClr val="FFFFFF"/>
                </a:solidFill>
                <a:latin typeface="Comfortaa"/>
                <a:ea typeface="Comfortaa"/>
                <a:cs typeface="Comfortaa"/>
                <a:sym typeface="Comfortaa"/>
              </a:rPr>
              <a:t>Es una memoria de alta velocidad que se encuentra entre la memoria principal y el procesador. Su función es almacenar instrucciones y datos a los que el procesador debe acceder continuamente. ¿Cuál es su finalidad? Pues que este tipo de datos sean de acceso instantáneo para el procesador, ya que se trata de información relevante y que debe estar a la mano de manera muy fluida.</a:t>
            </a:r>
            <a:endParaRPr sz="1400">
              <a:solidFill>
                <a:srgbClr val="000000"/>
              </a:solidFill>
              <a:latin typeface="Comfortaa"/>
              <a:ea typeface="Comfortaa"/>
              <a:cs typeface="Comfortaa"/>
              <a:sym typeface="Comfortaa"/>
            </a:endParaRPr>
          </a:p>
        </p:txBody>
      </p:sp>
      <p:pic>
        <p:nvPicPr>
          <p:cNvPr id="64" name="Google Shape;64;p14"/>
          <p:cNvPicPr preferRelativeResize="0"/>
          <p:nvPr/>
        </p:nvPicPr>
        <p:blipFill>
          <a:blip r:embed="rId3">
            <a:alphaModFix/>
          </a:blip>
          <a:stretch>
            <a:fillRect/>
          </a:stretch>
        </p:blipFill>
        <p:spPr>
          <a:xfrm>
            <a:off x="1981037" y="3105000"/>
            <a:ext cx="5181925" cy="180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latin typeface="Comfortaa"/>
                <a:ea typeface="Comfortaa"/>
                <a:cs typeface="Comfortaa"/>
                <a:sym typeface="Comfortaa"/>
              </a:rPr>
              <a:t>Los multiprocesadores son sistemas MIMD basados en varios procesadores funcionando de forma paralela e independiente. La principal característica de los multiprocesadores es que la memoria está compartida, es decir, todos los procesadores comparten el mismo espacio de direccionamiento.</a:t>
            </a:r>
            <a:endParaRPr>
              <a:solidFill>
                <a:schemeClr val="dk1"/>
              </a:solidFill>
              <a:latin typeface="Comfortaa"/>
              <a:ea typeface="Comfortaa"/>
              <a:cs typeface="Comfortaa"/>
              <a:sym typeface="Comfortaa"/>
            </a:endParaRPr>
          </a:p>
          <a:p>
            <a:pPr indent="0" lvl="0" marL="0" rtl="0" algn="l">
              <a:spcBef>
                <a:spcPts val="1600"/>
              </a:spcBef>
              <a:spcAft>
                <a:spcPts val="0"/>
              </a:spcAft>
              <a:buNone/>
            </a:pPr>
            <a:r>
              <a:rPr lang="es-419">
                <a:solidFill>
                  <a:schemeClr val="dk1"/>
                </a:solidFill>
                <a:latin typeface="Comfortaa"/>
                <a:ea typeface="Comfortaa"/>
                <a:cs typeface="Comfortaa"/>
                <a:sym typeface="Comfortaa"/>
              </a:rPr>
              <a:t>MIMD (Multiple Instruction, Multiple Data). En cualquier momento, cualquier procesador puede ejecutar diferentes instrucciones sobre distintos datos.</a:t>
            </a:r>
            <a:endParaRPr>
              <a:solidFill>
                <a:schemeClr val="dk1"/>
              </a:solidFill>
              <a:latin typeface="Comfortaa"/>
              <a:ea typeface="Comfortaa"/>
              <a:cs typeface="Comfortaa"/>
              <a:sym typeface="Comfortaa"/>
            </a:endParaRPr>
          </a:p>
          <a:p>
            <a:pPr indent="0" lvl="0" marL="0" rtl="0" algn="l">
              <a:spcBef>
                <a:spcPts val="1600"/>
              </a:spcBef>
              <a:spcAft>
                <a:spcPts val="0"/>
              </a:spcAft>
              <a:buNone/>
            </a:pPr>
            <a:r>
              <a:rPr lang="es-419" sz="1400">
                <a:solidFill>
                  <a:schemeClr val="dk1"/>
                </a:solidFill>
                <a:latin typeface="Comfortaa"/>
                <a:ea typeface="Comfortaa"/>
                <a:cs typeface="Comfortaa"/>
                <a:sym typeface="Comfortaa"/>
              </a:rPr>
              <a:t> </a:t>
            </a:r>
            <a:endParaRPr sz="1400">
              <a:solidFill>
                <a:schemeClr val="dk1"/>
              </a:solidFill>
              <a:latin typeface="Comfortaa"/>
              <a:ea typeface="Comfortaa"/>
              <a:cs typeface="Comfortaa"/>
              <a:sym typeface="Comfortaa"/>
            </a:endParaRPr>
          </a:p>
          <a:p>
            <a:pPr indent="0" lvl="0" marL="0" rtl="0" algn="l">
              <a:spcBef>
                <a:spcPts val="1600"/>
              </a:spcBef>
              <a:spcAft>
                <a:spcPts val="1600"/>
              </a:spcAft>
              <a:buNone/>
            </a:pPr>
            <a:r>
              <a:t/>
            </a:r>
            <a:endParaRPr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357175"/>
            <a:ext cx="8520600" cy="42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solidFill>
                  <a:srgbClr val="FFFFFF"/>
                </a:solidFill>
                <a:latin typeface="Comfortaa"/>
                <a:ea typeface="Comfortaa"/>
                <a:cs typeface="Comfortaa"/>
                <a:sym typeface="Comfortaa"/>
              </a:rPr>
              <a:t>Los problemas de hardware comienzan cuando se tienen multiprocesadores juntos, esto se debe a que cada procesador cuenta con un caché o set caché y el sistema tiene que dar la ilusión  de que todos ellos están unidos a una “Memoria principal compartida”</a:t>
            </a:r>
            <a:endParaRPr>
              <a:solidFill>
                <a:srgbClr val="FFFFFF"/>
              </a:solidFill>
              <a:latin typeface="Comfortaa"/>
              <a:ea typeface="Comfortaa"/>
              <a:cs typeface="Comfortaa"/>
              <a:sym typeface="Comfortaa"/>
            </a:endParaRPr>
          </a:p>
        </p:txBody>
      </p:sp>
      <p:pic>
        <p:nvPicPr>
          <p:cNvPr id="76" name="Google Shape;76;p16"/>
          <p:cNvPicPr preferRelativeResize="0"/>
          <p:nvPr/>
        </p:nvPicPr>
        <p:blipFill>
          <a:blip r:embed="rId3">
            <a:alphaModFix/>
          </a:blip>
          <a:stretch>
            <a:fillRect/>
          </a:stretch>
        </p:blipFill>
        <p:spPr>
          <a:xfrm>
            <a:off x="2301013" y="1855188"/>
            <a:ext cx="5267325" cy="311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406650"/>
            <a:ext cx="8520600" cy="41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fortaa"/>
                <a:ea typeface="Comfortaa"/>
                <a:cs typeface="Comfortaa"/>
                <a:sym typeface="Comfortaa"/>
              </a:rPr>
              <a:t>Entonces la coherencia de caché se refiere a  la integridad de los datos guardada en cada caché de cada procesador.</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Sin embargo la coherencia de caché no es la solución total a este problema, el objetivo de ésta es hacer a los caché de cada procesador “invisibles” para el software.  </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Consistencia de Memoria.</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t/>
            </a:r>
            <a:endParaRPr b="1" sz="2400">
              <a:solidFill>
                <a:srgbClr val="FFFFFF"/>
              </a:solidFill>
              <a:latin typeface="Comfortaa"/>
              <a:ea typeface="Comfortaa"/>
              <a:cs typeface="Comfortaa"/>
              <a:sym typeface="Comfortaa"/>
            </a:endParaRPr>
          </a:p>
          <a:p>
            <a:pPr indent="0" lvl="0" marL="0" rtl="0" algn="ctr">
              <a:spcBef>
                <a:spcPts val="1600"/>
              </a:spcBef>
              <a:spcAft>
                <a:spcPts val="0"/>
              </a:spcAft>
              <a:buNone/>
            </a:pPr>
            <a:r>
              <a:rPr b="1" lang="es-419" sz="2400">
                <a:solidFill>
                  <a:srgbClr val="FFFFFF"/>
                </a:solidFill>
                <a:latin typeface="Comfortaa"/>
                <a:ea typeface="Comfortaa"/>
                <a:cs typeface="Comfortaa"/>
                <a:sym typeface="Comfortaa"/>
              </a:rPr>
              <a:t>¿Cómo se implementa la coherencia de caché?</a:t>
            </a:r>
            <a:endParaRPr b="1" sz="2400">
              <a:solidFill>
                <a:srgbClr val="FFFFFF"/>
              </a:solidFill>
              <a:latin typeface="Comfortaa"/>
              <a:ea typeface="Comfortaa"/>
              <a:cs typeface="Comfortaa"/>
              <a:sym typeface="Comfortaa"/>
            </a:endParaRPr>
          </a:p>
          <a:p>
            <a:pPr indent="0" lvl="0" marL="0" rtl="0" algn="l">
              <a:spcBef>
                <a:spcPts val="1600"/>
              </a:spcBef>
              <a:spcAft>
                <a:spcPts val="1600"/>
              </a:spcAft>
              <a:buNone/>
            </a:pPr>
            <a:r>
              <a:rPr lang="es-419">
                <a:solidFill>
                  <a:srgbClr val="FFFFFF"/>
                </a:solidFill>
                <a:latin typeface="Comfortaa"/>
                <a:ea typeface="Comfortaa"/>
                <a:cs typeface="Comfortaa"/>
                <a:sym typeface="Comfortaa"/>
              </a:rPr>
              <a:t> </a:t>
            </a:r>
            <a:endParaRPr>
              <a:solidFill>
                <a:srgbClr val="FFFFFF"/>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423125"/>
            <a:ext cx="8520600" cy="41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fortaa"/>
                <a:ea typeface="Comfortaa"/>
                <a:cs typeface="Comfortaa"/>
                <a:sym typeface="Comfortaa"/>
              </a:rPr>
              <a:t>Principalmente debe de seguir dos reglas:</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b="1" i="1" lang="es-419" u="sng">
                <a:solidFill>
                  <a:srgbClr val="FFFFFF"/>
                </a:solidFill>
                <a:latin typeface="Comfortaa"/>
                <a:ea typeface="Comfortaa"/>
                <a:cs typeface="Comfortaa"/>
                <a:sym typeface="Comfortaa"/>
              </a:rPr>
              <a:t>Escritura de propagación</a:t>
            </a:r>
            <a:r>
              <a:rPr i="1" lang="es-419" u="sng">
                <a:solidFill>
                  <a:srgbClr val="FFFFFF"/>
                </a:solidFill>
                <a:latin typeface="Comfortaa"/>
                <a:ea typeface="Comfortaa"/>
                <a:cs typeface="Comfortaa"/>
                <a:sym typeface="Comfortaa"/>
              </a:rPr>
              <a:t>.</a:t>
            </a:r>
            <a:r>
              <a:rPr lang="es-419">
                <a:solidFill>
                  <a:srgbClr val="FFFFFF"/>
                </a:solidFill>
                <a:latin typeface="Comfortaa"/>
                <a:ea typeface="Comfortaa"/>
                <a:cs typeface="Comfortaa"/>
                <a:sym typeface="Comfortaa"/>
              </a:rPr>
              <a:t>  Lo que escribe un procesador a memoria caché eventualmente será visible para todos los procesadores.</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b="1" i="1" lang="es-419" u="sng">
                <a:solidFill>
                  <a:srgbClr val="FFFFFF"/>
                </a:solidFill>
                <a:latin typeface="Comfortaa"/>
                <a:ea typeface="Comfortaa"/>
                <a:cs typeface="Comfortaa"/>
                <a:sym typeface="Comfortaa"/>
              </a:rPr>
              <a:t>Escritura de serialización</a:t>
            </a:r>
            <a:r>
              <a:rPr lang="es-419" u="sng">
                <a:solidFill>
                  <a:srgbClr val="FFFFFF"/>
                </a:solidFill>
                <a:latin typeface="Comfortaa"/>
                <a:ea typeface="Comfortaa"/>
                <a:cs typeface="Comfortaa"/>
                <a:sym typeface="Comfortaa"/>
              </a:rPr>
              <a:t>.</a:t>
            </a:r>
            <a:r>
              <a:rPr lang="es-419">
                <a:solidFill>
                  <a:srgbClr val="FFFFFF"/>
                </a:solidFill>
                <a:latin typeface="Comfortaa"/>
                <a:ea typeface="Comfortaa"/>
                <a:cs typeface="Comfortaa"/>
                <a:sym typeface="Comfortaa"/>
              </a:rPr>
              <a:t> Las escrituras realizadas en un misma locación deben ser vistas en el mismo orden por todos los procesadores</a:t>
            </a:r>
            <a:endParaRPr>
              <a:solidFill>
                <a:srgbClr val="FFFFFF"/>
              </a:solidFill>
              <a:latin typeface="Comfortaa"/>
              <a:ea typeface="Comfortaa"/>
              <a:cs typeface="Comfortaa"/>
              <a:sym typeface="Comfortaa"/>
            </a:endParaRPr>
          </a:p>
          <a:p>
            <a:pPr indent="0" lvl="0" marL="0" rtl="0" algn="l">
              <a:spcBef>
                <a:spcPts val="1600"/>
              </a:spcBef>
              <a:spcAft>
                <a:spcPts val="1600"/>
              </a:spcAft>
              <a:buNone/>
            </a:pPr>
            <a:r>
              <a:rPr lang="es-419">
                <a:solidFill>
                  <a:srgbClr val="FFFFFF"/>
                </a:solidFill>
                <a:latin typeface="Comfortaa"/>
                <a:ea typeface="Comfortaa"/>
                <a:cs typeface="Comfortaa"/>
                <a:sym typeface="Comfortaa"/>
              </a:rPr>
              <a:t>Lo que nos lleva a dos protocolos válidos para la escritura por propagación:</a:t>
            </a:r>
            <a:endParaRPr>
              <a:solidFill>
                <a:srgbClr val="FFFFFF"/>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390150"/>
            <a:ext cx="8520600" cy="41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fortaa"/>
                <a:ea typeface="Comfortaa"/>
                <a:cs typeface="Comfortaa"/>
                <a:sym typeface="Comfortaa"/>
              </a:rPr>
              <a:t>PROTOCOLO ESCRIBIR-INVALIDAR: </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Antes de escribir nos aseguramos que nadie tiene una copia de la línea que vamos a usar. Invalida todas las copias de caché antes de escribir.</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PROTOCOLO ESCRIBIR-ACTUALIZAR: </a:t>
            </a:r>
            <a:endParaRPr>
              <a:solidFill>
                <a:srgbClr val="FFFFFF"/>
              </a:solidFill>
              <a:latin typeface="Comfortaa"/>
              <a:ea typeface="Comfortaa"/>
              <a:cs typeface="Comfortaa"/>
              <a:sym typeface="Comfortaa"/>
            </a:endParaRPr>
          </a:p>
          <a:p>
            <a:pPr indent="0" lvl="0" marL="0" rtl="0" algn="l">
              <a:spcBef>
                <a:spcPts val="1600"/>
              </a:spcBef>
              <a:spcAft>
                <a:spcPts val="0"/>
              </a:spcAft>
              <a:buNone/>
            </a:pPr>
            <a:r>
              <a:rPr lang="es-419">
                <a:solidFill>
                  <a:srgbClr val="FFFFFF"/>
                </a:solidFill>
                <a:latin typeface="Comfortaa"/>
                <a:ea typeface="Comfortaa"/>
                <a:cs typeface="Comfortaa"/>
                <a:sym typeface="Comfortaa"/>
              </a:rPr>
              <a:t>Dejar que todos los procesadores tengan una copia de la línea, escribir y después actualizar todas las copias.</a:t>
            </a:r>
            <a:endParaRPr>
              <a:solidFill>
                <a:srgbClr val="FFFFFF"/>
              </a:solidFill>
              <a:latin typeface="Comfortaa"/>
              <a:ea typeface="Comfortaa"/>
              <a:cs typeface="Comfortaa"/>
              <a:sym typeface="Comfortaa"/>
            </a:endParaRPr>
          </a:p>
          <a:p>
            <a:pPr indent="0" lvl="0" marL="0" rtl="0" algn="ctr">
              <a:spcBef>
                <a:spcPts val="1600"/>
              </a:spcBef>
              <a:spcAft>
                <a:spcPts val="0"/>
              </a:spcAft>
              <a:buNone/>
            </a:pPr>
            <a:r>
              <a:t/>
            </a:r>
            <a:endParaRPr b="1" sz="2400">
              <a:solidFill>
                <a:srgbClr val="FFFFFF"/>
              </a:solidFill>
              <a:latin typeface="Comfortaa"/>
              <a:ea typeface="Comfortaa"/>
              <a:cs typeface="Comfortaa"/>
              <a:sym typeface="Comfortaa"/>
            </a:endParaRPr>
          </a:p>
          <a:p>
            <a:pPr indent="0" lvl="0" marL="0" rtl="0" algn="ctr">
              <a:spcBef>
                <a:spcPts val="1600"/>
              </a:spcBef>
              <a:spcAft>
                <a:spcPts val="1600"/>
              </a:spcAft>
              <a:buNone/>
            </a:pPr>
            <a:r>
              <a:rPr b="1" lang="es-419" sz="2400">
                <a:solidFill>
                  <a:srgbClr val="FFFFFF"/>
                </a:solidFill>
                <a:latin typeface="Comfortaa"/>
                <a:ea typeface="Comfortaa"/>
                <a:cs typeface="Comfortaa"/>
                <a:sym typeface="Comfortaa"/>
              </a:rPr>
              <a:t>¿Cuál de ellos es más conveniente?</a:t>
            </a:r>
            <a:endParaRPr b="1" sz="2400">
              <a:solidFill>
                <a:srgbClr val="FFFFFF"/>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389875"/>
            <a:ext cx="8520600" cy="41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dk1"/>
                </a:solidFill>
                <a:latin typeface="Comfortaa"/>
                <a:ea typeface="Comfortaa"/>
                <a:cs typeface="Comfortaa"/>
                <a:sym typeface="Comfortaa"/>
              </a:rPr>
              <a:t>PROTOCOLOS DE  COHERENCIA DE CACHE</a:t>
            </a:r>
            <a:endParaRPr sz="24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s-419">
                <a:solidFill>
                  <a:schemeClr val="dk1"/>
                </a:solidFill>
                <a:latin typeface="Comfortaa"/>
                <a:ea typeface="Comfortaa"/>
                <a:cs typeface="Comfortaa"/>
                <a:sym typeface="Comfortaa"/>
              </a:rPr>
              <a:t>El objetivo de un protocolo de memoria de </a:t>
            </a:r>
            <a:r>
              <a:rPr lang="es-419">
                <a:solidFill>
                  <a:schemeClr val="dk1"/>
                </a:solidFill>
                <a:latin typeface="Comfortaa"/>
                <a:ea typeface="Comfortaa"/>
                <a:cs typeface="Comfortaa"/>
                <a:sym typeface="Comfortaa"/>
              </a:rPr>
              <a:t>caché</a:t>
            </a:r>
            <a:r>
              <a:rPr lang="es-419">
                <a:solidFill>
                  <a:schemeClr val="dk1"/>
                </a:solidFill>
                <a:latin typeface="Comfortaa"/>
                <a:ea typeface="Comfortaa"/>
                <a:cs typeface="Comfortaa"/>
                <a:sym typeface="Comfortaa"/>
              </a:rPr>
              <a:t> es situar las variables utilizadas recientemente en </a:t>
            </a:r>
            <a:r>
              <a:rPr lang="es-419">
                <a:solidFill>
                  <a:schemeClr val="dk1"/>
                </a:solidFill>
                <a:latin typeface="Comfortaa"/>
                <a:ea typeface="Comfortaa"/>
                <a:cs typeface="Comfortaa"/>
                <a:sym typeface="Comfortaa"/>
              </a:rPr>
              <a:t>caché</a:t>
            </a:r>
            <a:r>
              <a:rPr lang="es-419">
                <a:solidFill>
                  <a:schemeClr val="dk1"/>
                </a:solidFill>
                <a:latin typeface="Comfortaa"/>
                <a:ea typeface="Comfortaa"/>
                <a:cs typeface="Comfortaa"/>
                <a:sym typeface="Comfortaa"/>
              </a:rPr>
              <a:t> apropiada y mantenerlas ahí para las distintas lecturas y escrituras, y a su vez se mantiene la consistencia entre las variables compartidas que se pudieran encontrar en varias </a:t>
            </a:r>
            <a:r>
              <a:rPr lang="es-419">
                <a:solidFill>
                  <a:schemeClr val="dk1"/>
                </a:solidFill>
                <a:latin typeface="Comfortaa"/>
                <a:ea typeface="Comfortaa"/>
                <a:cs typeface="Comfortaa"/>
                <a:sym typeface="Comfortaa"/>
              </a:rPr>
              <a:t>cachés</a:t>
            </a:r>
            <a:r>
              <a:rPr lang="es-419">
                <a:solidFill>
                  <a:schemeClr val="dk1"/>
                </a:solidFill>
                <a:latin typeface="Comfortaa"/>
                <a:ea typeface="Comfortaa"/>
                <a:cs typeface="Comfortaa"/>
                <a:sym typeface="Comfortaa"/>
              </a:rPr>
              <a:t> a la vez.</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s-419">
                <a:solidFill>
                  <a:schemeClr val="dk1"/>
                </a:solidFill>
                <a:latin typeface="Comfortaa"/>
                <a:ea typeface="Comfortaa"/>
                <a:cs typeface="Comfortaa"/>
                <a:sym typeface="Comfortaa"/>
              </a:rPr>
              <a:t> </a:t>
            </a:r>
            <a:endParaRPr>
              <a:solidFill>
                <a:schemeClr val="dk1"/>
              </a:solidFill>
              <a:latin typeface="Comfortaa"/>
              <a:ea typeface="Comfortaa"/>
              <a:cs typeface="Comfortaa"/>
              <a:sym typeface="Comfortaa"/>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340700"/>
            <a:ext cx="8520600" cy="42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3000">
                <a:solidFill>
                  <a:srgbClr val="FFFFFF"/>
                </a:solidFill>
                <a:latin typeface="Comfortaa"/>
                <a:ea typeface="Comfortaa"/>
                <a:cs typeface="Comfortaa"/>
                <a:sym typeface="Comfortaa"/>
              </a:rPr>
              <a:t>MSI (Modified, shared and invalid).</a:t>
            </a:r>
            <a:endParaRPr b="1" sz="3000">
              <a:solidFill>
                <a:srgbClr val="FFFFFF"/>
              </a:solidFill>
              <a:latin typeface="Comfortaa"/>
              <a:ea typeface="Comfortaa"/>
              <a:cs typeface="Comfortaa"/>
              <a:sym typeface="Comfortaa"/>
            </a:endParaRPr>
          </a:p>
          <a:p>
            <a:pPr indent="0" lvl="0" marL="0" rtl="0" algn="l">
              <a:spcBef>
                <a:spcPts val="1600"/>
              </a:spcBef>
              <a:spcAft>
                <a:spcPts val="0"/>
              </a:spcAft>
              <a:buNone/>
            </a:pPr>
            <a:r>
              <a:rPr b="1" lang="es-419">
                <a:solidFill>
                  <a:srgbClr val="FFFFFF"/>
                </a:solidFill>
                <a:latin typeface="Comfortaa"/>
                <a:ea typeface="Comfortaa"/>
                <a:cs typeface="Comfortaa"/>
                <a:sym typeface="Comfortaa"/>
              </a:rPr>
              <a:t>Son los 3 estados que tienen las líneas de caché</a:t>
            </a:r>
            <a:endParaRPr b="1">
              <a:solidFill>
                <a:srgbClr val="FFFFFF"/>
              </a:solidFill>
              <a:latin typeface="Comfortaa"/>
              <a:ea typeface="Comfortaa"/>
              <a:cs typeface="Comfortaa"/>
              <a:sym typeface="Comfortaa"/>
            </a:endParaRPr>
          </a:p>
          <a:p>
            <a:pPr indent="0" lvl="0" marL="0" rtl="0" algn="l">
              <a:spcBef>
                <a:spcPts val="1600"/>
              </a:spcBef>
              <a:spcAft>
                <a:spcPts val="0"/>
              </a:spcAft>
              <a:buNone/>
            </a:pPr>
            <a:r>
              <a:rPr b="1" lang="es-419">
                <a:solidFill>
                  <a:srgbClr val="FFFFFF"/>
                </a:solidFill>
                <a:latin typeface="Comfortaa"/>
                <a:ea typeface="Comfortaa"/>
                <a:cs typeface="Comfortaa"/>
                <a:sym typeface="Comfortaa"/>
              </a:rPr>
              <a:t>Modificado. Una variable en el caché ha sido cambiada por lo tanto tiene un valor diferente en la mem. principal compartida.</a:t>
            </a:r>
            <a:endParaRPr b="1">
              <a:solidFill>
                <a:srgbClr val="FFFFFF"/>
              </a:solidFill>
              <a:latin typeface="Comfortaa"/>
              <a:ea typeface="Comfortaa"/>
              <a:cs typeface="Comfortaa"/>
              <a:sym typeface="Comfortaa"/>
            </a:endParaRPr>
          </a:p>
          <a:p>
            <a:pPr indent="0" lvl="0" marL="0" rtl="0" algn="l">
              <a:spcBef>
                <a:spcPts val="1600"/>
              </a:spcBef>
              <a:spcAft>
                <a:spcPts val="0"/>
              </a:spcAft>
              <a:buNone/>
            </a:pPr>
            <a:r>
              <a:rPr b="1" lang="es-419">
                <a:solidFill>
                  <a:srgbClr val="FFFFFF"/>
                </a:solidFill>
                <a:latin typeface="Comfortaa"/>
                <a:ea typeface="Comfortaa"/>
                <a:cs typeface="Comfortaa"/>
                <a:sym typeface="Comfortaa"/>
              </a:rPr>
              <a:t>Compartido. La variable existe al menos en un caché y no se modifica</a:t>
            </a:r>
            <a:endParaRPr b="1">
              <a:solidFill>
                <a:srgbClr val="FFFFFF"/>
              </a:solidFill>
              <a:latin typeface="Comfortaa"/>
              <a:ea typeface="Comfortaa"/>
              <a:cs typeface="Comfortaa"/>
              <a:sym typeface="Comfortaa"/>
            </a:endParaRPr>
          </a:p>
          <a:p>
            <a:pPr indent="0" lvl="0" marL="0" rtl="0" algn="l">
              <a:spcBef>
                <a:spcPts val="1600"/>
              </a:spcBef>
              <a:spcAft>
                <a:spcPts val="0"/>
              </a:spcAft>
              <a:buNone/>
            </a:pPr>
            <a:r>
              <a:rPr b="1" lang="es-419">
                <a:solidFill>
                  <a:srgbClr val="FFFFFF"/>
                </a:solidFill>
                <a:latin typeface="Comfortaa"/>
                <a:ea typeface="Comfortaa"/>
                <a:cs typeface="Comfortaa"/>
                <a:sym typeface="Comfortaa"/>
              </a:rPr>
              <a:t>Inválido.El valor de la variable ha sido modificado por otro caché y el valor es inválido y se debe leer otro valor de memoria principal o caché.</a:t>
            </a:r>
            <a:endParaRPr b="1">
              <a:solidFill>
                <a:srgbClr val="FFFFFF"/>
              </a:solidFill>
              <a:latin typeface="Comfortaa"/>
              <a:ea typeface="Comfortaa"/>
              <a:cs typeface="Comfortaa"/>
              <a:sym typeface="Comfortaa"/>
            </a:endParaRPr>
          </a:p>
          <a:p>
            <a:pPr indent="0" lvl="0" marL="0" rtl="0" algn="l">
              <a:spcBef>
                <a:spcPts val="1600"/>
              </a:spcBef>
              <a:spcAft>
                <a:spcPts val="1600"/>
              </a:spcAft>
              <a:buNone/>
            </a:pPr>
            <a:r>
              <a:t/>
            </a:r>
            <a:endParaRPr>
              <a:solidFill>
                <a:srgbClr val="FFFFFF"/>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