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68" r:id="rId3"/>
    <p:sldId id="271" r:id="rId4"/>
    <p:sldId id="266" r:id="rId5"/>
    <p:sldId id="267" r:id="rId6"/>
    <p:sldId id="269" r:id="rId7"/>
    <p:sldId id="260" r:id="rId8"/>
    <p:sldId id="258" r:id="rId9"/>
    <p:sldId id="262" r:id="rId10"/>
    <p:sldId id="264" r:id="rId11"/>
    <p:sldId id="280" r:id="rId12"/>
    <p:sldId id="281" r:id="rId13"/>
    <p:sldId id="282" r:id="rId14"/>
    <p:sldId id="278" r:id="rId15"/>
    <p:sldId id="283" r:id="rId16"/>
    <p:sldId id="279" r:id="rId17"/>
    <p:sldId id="286" r:id="rId18"/>
    <p:sldId id="289" r:id="rId19"/>
    <p:sldId id="288" r:id="rId20"/>
    <p:sldId id="287" r:id="rId21"/>
    <p:sldId id="284" r:id="rId22"/>
    <p:sldId id="285" r:id="rId23"/>
    <p:sldId id="257" r:id="rId24"/>
    <p:sldId id="29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95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5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2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1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07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021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40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10/28/2018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1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64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1322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blockgeeks.com/guides/what-is-blockchain-technology/" TargetMode="External"/><Relationship Id="rId7" Type="http://schemas.openxmlformats.org/officeDocument/2006/relationships/hyperlink" Target="https://www.youtube.com/watch?v=0qS3oyCog_I" TargetMode="External"/><Relationship Id="rId2" Type="http://schemas.openxmlformats.org/officeDocument/2006/relationships/hyperlink" Target="https://www.xataka.com/especiales/que-es-blockchain-la-explicacion-definitiva-para-la-tecnologia-mas-de-moda" TargetMode="External"/><Relationship Id="rId1" Type="http://schemas.openxmlformats.org/officeDocument/2006/relationships/slideLayout" Target="../slideLayouts/slideLayout2.xml"/><Relationship Id="rId6" Type="http://schemas.openxmlformats.org/officeDocument/2006/relationships/hyperlink" Target="https://www.youtube.com/watch?v=HLIJkmy3vy8" TargetMode="External"/><Relationship Id="rId5" Type="http://schemas.openxmlformats.org/officeDocument/2006/relationships/hyperlink" Target="https://www.youtube.com/watch?v=bwVPQB2t-8g" TargetMode="External"/><Relationship Id="rId4" Type="http://schemas.openxmlformats.org/officeDocument/2006/relationships/hyperlink" Target="https://www.youtube.com/watch?v=vDrwgzgAyr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BLOCKCHAIN</a:t>
            </a:r>
          </a:p>
        </p:txBody>
      </p:sp>
      <p:sp>
        <p:nvSpPr>
          <p:cNvPr id="3" name="Subtitle 2"/>
          <p:cNvSpPr>
            <a:spLocks noGrp="1"/>
          </p:cNvSpPr>
          <p:nvPr>
            <p:ph type="subTitle" idx="1"/>
          </p:nvPr>
        </p:nvSpPr>
        <p:spPr/>
        <p:txBody>
          <a:bodyPr>
            <a:normAutofit fontScale="47500" lnSpcReduction="20000"/>
          </a:bodyPr>
          <a:lstStyle/>
          <a:p>
            <a:pPr algn="l"/>
            <a:endParaRPr lang="es-MX" dirty="0"/>
          </a:p>
          <a:p>
            <a:pPr algn="l"/>
            <a:r>
              <a:rPr lang="es-MX" dirty="0"/>
              <a:t>Por: </a:t>
            </a:r>
          </a:p>
          <a:p>
            <a:pPr algn="l"/>
            <a:r>
              <a:rPr lang="es-MX" dirty="0"/>
              <a:t>          Moreno Madrid Maria Guadalupe</a:t>
            </a:r>
          </a:p>
          <a:p>
            <a:pPr algn="l"/>
            <a:r>
              <a:rPr lang="es-MX" dirty="0"/>
              <a:t>          Medina mena </a:t>
            </a:r>
            <a:r>
              <a:rPr lang="es-MX" dirty="0" err="1"/>
              <a:t>anibal</a:t>
            </a:r>
            <a:endParaRPr lang="es-MX" dirty="0"/>
          </a:p>
        </p:txBody>
      </p:sp>
    </p:spTree>
    <p:extLst>
      <p:ext uri="{BB962C8B-B14F-4D97-AF65-F5344CB8AC3E}">
        <p14:creationId xmlns:p14="http://schemas.microsoft.com/office/powerpoint/2010/main" val="229138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2704" t="41158" r="29720" b="15653"/>
          <a:stretch/>
        </p:blipFill>
        <p:spPr>
          <a:xfrm>
            <a:off x="270455" y="386366"/>
            <a:ext cx="1339403" cy="1777284"/>
          </a:xfrm>
          <a:prstGeom prst="rect">
            <a:avLst/>
          </a:prstGeom>
        </p:spPr>
      </p:pic>
      <p:pic>
        <p:nvPicPr>
          <p:cNvPr id="3" name="Picture 2"/>
          <p:cNvPicPr>
            <a:picLocks noChangeAspect="1"/>
          </p:cNvPicPr>
          <p:nvPr/>
        </p:nvPicPr>
        <p:blipFill>
          <a:blip r:embed="rId3"/>
          <a:stretch>
            <a:fillRect/>
          </a:stretch>
        </p:blipFill>
        <p:spPr>
          <a:xfrm>
            <a:off x="278685" y="3757674"/>
            <a:ext cx="1322947" cy="1841152"/>
          </a:xfrm>
          <a:prstGeom prst="rect">
            <a:avLst/>
          </a:prstGeom>
        </p:spPr>
      </p:pic>
      <p:sp>
        <p:nvSpPr>
          <p:cNvPr id="4" name="Rectangle 3"/>
          <p:cNvSpPr/>
          <p:nvPr/>
        </p:nvSpPr>
        <p:spPr>
          <a:xfrm>
            <a:off x="1835239" y="674843"/>
            <a:ext cx="6355725" cy="1200329"/>
          </a:xfrm>
          <a:prstGeom prst="rect">
            <a:avLst/>
          </a:prstGeom>
        </p:spPr>
        <p:txBody>
          <a:bodyPr wrap="square">
            <a:spAutoFit/>
          </a:bodyPr>
          <a:lstStyle/>
          <a:p>
            <a:pPr algn="just"/>
            <a:r>
              <a:rPr lang="es-MX" dirty="0"/>
              <a:t>Al tener una gran cantidad de miembros que resguardan una copia de la red si uno de ellos fuese eliminado aun existiría un numero grande de individuos que la respalden por lo tanto es imposible eliminarla.</a:t>
            </a:r>
          </a:p>
        </p:txBody>
      </p:sp>
      <p:sp>
        <p:nvSpPr>
          <p:cNvPr id="5" name="Rectangle 4"/>
          <p:cNvSpPr/>
          <p:nvPr/>
        </p:nvSpPr>
        <p:spPr>
          <a:xfrm>
            <a:off x="1835239" y="4023350"/>
            <a:ext cx="6355725" cy="646331"/>
          </a:xfrm>
          <a:prstGeom prst="rect">
            <a:avLst/>
          </a:prstGeom>
        </p:spPr>
        <p:txBody>
          <a:bodyPr wrap="square">
            <a:spAutoFit/>
          </a:bodyPr>
          <a:lstStyle/>
          <a:p>
            <a:pPr algn="just"/>
            <a:r>
              <a:rPr lang="es-MX" dirty="0"/>
              <a:t>Cualquier usuario desde cualquier parte del mundo con una computadora he internet puede acceder a la </a:t>
            </a:r>
            <a:r>
              <a:rPr lang="es-MX" dirty="0" err="1"/>
              <a:t>Blockchain</a:t>
            </a:r>
            <a:r>
              <a:rPr lang="es-MX" dirty="0"/>
              <a:t>.</a:t>
            </a:r>
          </a:p>
        </p:txBody>
      </p:sp>
    </p:spTree>
    <p:extLst>
      <p:ext uri="{BB962C8B-B14F-4D97-AF65-F5344CB8AC3E}">
        <p14:creationId xmlns:p14="http://schemas.microsoft.com/office/powerpoint/2010/main" val="302623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¿Qué tiene que ver con SO?</a:t>
            </a:r>
          </a:p>
        </p:txBody>
      </p:sp>
      <p:sp>
        <p:nvSpPr>
          <p:cNvPr id="3" name="Content Placeholder 2"/>
          <p:cNvSpPr>
            <a:spLocks noGrp="1"/>
          </p:cNvSpPr>
          <p:nvPr>
            <p:ph idx="1"/>
          </p:nvPr>
        </p:nvSpPr>
        <p:spPr/>
        <p:txBody>
          <a:bodyPr/>
          <a:lstStyle/>
          <a:p>
            <a:pPr algn="just"/>
            <a:r>
              <a:rPr lang="es-MX" dirty="0"/>
              <a:t>Hoy en día toda nuestra información esta contenida en hilos que se crean por la llamada a una acción y duran un determinado tiempo, estos hilos interactúan entre si, entre nuestros ordenadores y las bases de datos creadas por los sistemas con los que interactuamos. </a:t>
            </a:r>
          </a:p>
          <a:p>
            <a:pPr algn="just"/>
            <a:r>
              <a:rPr lang="es-MX" dirty="0"/>
              <a:t>Con el protocolo de </a:t>
            </a:r>
            <a:r>
              <a:rPr lang="es-MX" dirty="0" err="1"/>
              <a:t>Blockchain</a:t>
            </a:r>
            <a:r>
              <a:rPr lang="es-MX" dirty="0"/>
              <a:t> agilizamos los procesos eliminando la redundancia (duplicidad) de datos y la inconsistencia que se pueda llegar a generar por que no tenemos control sobre los hilos y los Sistemas operativos se encargan de gestionar los procesos a seguir.</a:t>
            </a:r>
          </a:p>
          <a:p>
            <a:pPr marL="0" indent="0" algn="just">
              <a:buNone/>
            </a:pPr>
            <a:endParaRPr lang="es-MX" dirty="0"/>
          </a:p>
        </p:txBody>
      </p:sp>
    </p:spTree>
    <p:extLst>
      <p:ext uri="{BB962C8B-B14F-4D97-AF65-F5344CB8AC3E}">
        <p14:creationId xmlns:p14="http://schemas.microsoft.com/office/powerpoint/2010/main" val="254811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¿Cuál es la problemática?</a:t>
            </a:r>
          </a:p>
        </p:txBody>
      </p:sp>
      <p:sp>
        <p:nvSpPr>
          <p:cNvPr id="3" name="Content Placeholder 2"/>
          <p:cNvSpPr>
            <a:spLocks noGrp="1"/>
          </p:cNvSpPr>
          <p:nvPr>
            <p:ph idx="1"/>
          </p:nvPr>
        </p:nvSpPr>
        <p:spPr/>
        <p:txBody>
          <a:bodyPr/>
          <a:lstStyle/>
          <a:p>
            <a:pPr algn="just"/>
            <a:r>
              <a:rPr lang="es-MX" dirty="0"/>
              <a:t>Los hilos de información se crean al interactuar con los sistemas de la red , por ello se almacenan en las bases de datos propias de los sistemas con los que interactuamos, esto es si yo quiero conocer mi información de Facebook debo comprar dicha información a Facebook puesto que ya no me pertenece.</a:t>
            </a:r>
          </a:p>
          <a:p>
            <a:pPr algn="just"/>
            <a:endParaRPr lang="es-MX" dirty="0"/>
          </a:p>
        </p:txBody>
      </p:sp>
    </p:spTree>
    <p:extLst>
      <p:ext uri="{BB962C8B-B14F-4D97-AF65-F5344CB8AC3E}">
        <p14:creationId xmlns:p14="http://schemas.microsoft.com/office/powerpoint/2010/main" val="322772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Solución: </a:t>
            </a:r>
          </a:p>
        </p:txBody>
      </p:sp>
      <p:sp>
        <p:nvSpPr>
          <p:cNvPr id="3" name="Content Placeholder 2"/>
          <p:cNvSpPr>
            <a:spLocks noGrp="1"/>
          </p:cNvSpPr>
          <p:nvPr>
            <p:ph idx="1"/>
          </p:nvPr>
        </p:nvSpPr>
        <p:spPr/>
        <p:txBody>
          <a:bodyPr>
            <a:normAutofit/>
          </a:bodyPr>
          <a:lstStyle/>
          <a:p>
            <a:pPr marL="0" indent="0" algn="just">
              <a:buNone/>
            </a:pPr>
            <a:r>
              <a:rPr lang="es-MX" sz="2400" dirty="0" smtClean="0"/>
              <a:t>Con </a:t>
            </a:r>
            <a:r>
              <a:rPr lang="es-MX" sz="2400" dirty="0"/>
              <a:t>el modelo SSI </a:t>
            </a:r>
            <a:r>
              <a:rPr lang="es-MX" sz="2400" dirty="0" smtClean="0"/>
              <a:t>(</a:t>
            </a:r>
            <a:r>
              <a:rPr lang="es-MX" sz="2400" dirty="0" err="1" smtClean="0"/>
              <a:t>self</a:t>
            </a:r>
            <a:r>
              <a:rPr lang="es-MX" sz="2400" dirty="0" smtClean="0"/>
              <a:t> </a:t>
            </a:r>
            <a:r>
              <a:rPr lang="es-MX" sz="2400" dirty="0" err="1"/>
              <a:t>sovereign</a:t>
            </a:r>
            <a:r>
              <a:rPr lang="es-MX" sz="2400" dirty="0"/>
              <a:t> </a:t>
            </a:r>
            <a:r>
              <a:rPr lang="es-MX" sz="2400" dirty="0" err="1" smtClean="0"/>
              <a:t>identity</a:t>
            </a:r>
            <a:r>
              <a:rPr lang="es-MX" sz="2400" dirty="0" smtClean="0"/>
              <a:t>) se </a:t>
            </a:r>
            <a:r>
              <a:rPr lang="es-MX" sz="2400" dirty="0"/>
              <a:t>consigue que la persona sea dueña de su información. </a:t>
            </a:r>
            <a:endParaRPr lang="es-MX" sz="2400" dirty="0" smtClean="0"/>
          </a:p>
          <a:p>
            <a:pPr marL="0" indent="0" algn="just">
              <a:buNone/>
            </a:pPr>
            <a:r>
              <a:rPr lang="es-MX" sz="2400" dirty="0" smtClean="0"/>
              <a:t>En </a:t>
            </a:r>
            <a:r>
              <a:rPr lang="es-MX" sz="2400" dirty="0"/>
              <a:t>lugar de que tu información sea almacenada </a:t>
            </a:r>
            <a:r>
              <a:rPr lang="es-MX" sz="2400" dirty="0" smtClean="0"/>
              <a:t>en diferentes </a:t>
            </a:r>
            <a:r>
              <a:rPr lang="es-MX" sz="2400" dirty="0"/>
              <a:t>hilos que todo este almacenado de </a:t>
            </a:r>
            <a:r>
              <a:rPr lang="es-MX" sz="2400" dirty="0" smtClean="0"/>
              <a:t>forma distribuida </a:t>
            </a:r>
            <a:r>
              <a:rPr lang="es-MX" sz="2400" dirty="0"/>
              <a:t>pero gestionado desde un punto central </a:t>
            </a:r>
            <a:endParaRPr lang="es-MX" sz="2400" dirty="0"/>
          </a:p>
        </p:txBody>
      </p:sp>
    </p:spTree>
    <p:extLst>
      <p:ext uri="{BB962C8B-B14F-4D97-AF65-F5344CB8AC3E}">
        <p14:creationId xmlns:p14="http://schemas.microsoft.com/office/powerpoint/2010/main" val="315428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966"/>
          <a:stretch/>
        </p:blipFill>
        <p:spPr>
          <a:xfrm>
            <a:off x="0" y="858505"/>
            <a:ext cx="9144000" cy="4988503"/>
          </a:xfrm>
          <a:prstGeom prst="rect">
            <a:avLst/>
          </a:prstGeom>
        </p:spPr>
      </p:pic>
    </p:spTree>
    <p:extLst>
      <p:ext uri="{BB962C8B-B14F-4D97-AF65-F5344CB8AC3E}">
        <p14:creationId xmlns:p14="http://schemas.microsoft.com/office/powerpoint/2010/main" val="399530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Blockstack</a:t>
            </a:r>
            <a:endParaRPr lang="es-MX" dirty="0"/>
          </a:p>
        </p:txBody>
      </p:sp>
      <p:sp>
        <p:nvSpPr>
          <p:cNvPr id="3" name="Content Placeholder 2"/>
          <p:cNvSpPr>
            <a:spLocks noGrp="1"/>
          </p:cNvSpPr>
          <p:nvPr>
            <p:ph idx="1"/>
          </p:nvPr>
        </p:nvSpPr>
        <p:spPr/>
        <p:txBody>
          <a:bodyPr/>
          <a:lstStyle/>
          <a:p>
            <a:r>
              <a:rPr lang="es-MX" dirty="0"/>
              <a:t>Una plataforma que esta cambiando radical mente la experiencia que tiene el usuario con el internet desde el propio navegador, proponiendo un navegador en el cual el usuario gestiona su identidad y quien tiene acceso a la información en tiempo real y se le permite la capacidad que de forma univoca pueda revocar ese acceso a la información.</a:t>
            </a:r>
          </a:p>
          <a:p>
            <a:r>
              <a:rPr lang="es-MX" dirty="0"/>
              <a:t>De esta forma el usuario tiene el control total de lo que sucede con su información en todo momento y lugar.</a:t>
            </a:r>
          </a:p>
        </p:txBody>
      </p:sp>
    </p:spTree>
    <p:extLst>
      <p:ext uri="{BB962C8B-B14F-4D97-AF65-F5344CB8AC3E}">
        <p14:creationId xmlns:p14="http://schemas.microsoft.com/office/powerpoint/2010/main" val="132637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4469"/>
          <a:stretch/>
        </p:blipFill>
        <p:spPr>
          <a:xfrm>
            <a:off x="0" y="858505"/>
            <a:ext cx="9144000" cy="4911230"/>
          </a:xfrm>
          <a:prstGeom prst="rect">
            <a:avLst/>
          </a:prstGeom>
        </p:spPr>
      </p:pic>
    </p:spTree>
    <p:extLst>
      <p:ext uri="{BB962C8B-B14F-4D97-AF65-F5344CB8AC3E}">
        <p14:creationId xmlns:p14="http://schemas.microsoft.com/office/powerpoint/2010/main" val="154158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69F5459-5980-42B1-8833-752D758917C5}"/>
              </a:ext>
            </a:extLst>
          </p:cNvPr>
          <p:cNvSpPr>
            <a:spLocks noGrp="1"/>
          </p:cNvSpPr>
          <p:nvPr>
            <p:ph type="ctrTitle"/>
          </p:nvPr>
        </p:nvSpPr>
        <p:spPr/>
        <p:txBody>
          <a:bodyPr/>
          <a:lstStyle/>
          <a:p>
            <a:r>
              <a:rPr lang="es-MX" dirty="0"/>
              <a:t>Un ejemplo aportado por </a:t>
            </a:r>
            <a:r>
              <a:rPr lang="es-MX" dirty="0" err="1"/>
              <a:t>Wholf</a:t>
            </a:r>
            <a:r>
              <a:rPr lang="es-MX" dirty="0"/>
              <a:t> Gunnar </a:t>
            </a:r>
          </a:p>
        </p:txBody>
      </p:sp>
      <p:sp>
        <p:nvSpPr>
          <p:cNvPr id="3" name="Subtítulo 2">
            <a:extLst>
              <a:ext uri="{FF2B5EF4-FFF2-40B4-BE49-F238E27FC236}">
                <a16:creationId xmlns="" xmlns:a16="http://schemas.microsoft.com/office/drawing/2014/main" id="{135CB055-DF78-4C4E-B4B9-CB49DFE09644}"/>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25068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5E3473E9-B881-4F7B-8066-785EF3D506C7}"/>
              </a:ext>
            </a:extLst>
          </p:cNvPr>
          <p:cNvSpPr/>
          <p:nvPr/>
        </p:nvSpPr>
        <p:spPr>
          <a:xfrm>
            <a:off x="694765" y="721328"/>
            <a:ext cx="7754470" cy="5355312"/>
          </a:xfrm>
          <a:prstGeom prst="rect">
            <a:avLst/>
          </a:prstGeom>
        </p:spPr>
        <p:txBody>
          <a:bodyPr wrap="square">
            <a:spAutoFit/>
          </a:bodyPr>
          <a:lstStyle/>
          <a:p>
            <a:r>
              <a:rPr lang="es-MX" dirty="0"/>
              <a:t>imagina que tenemos un punto de consenso llamado A, del cual diferentes usuarios derivan y efectúan operaciones:</a:t>
            </a:r>
          </a:p>
          <a:p>
            <a:endParaRPr lang="es-MX" dirty="0"/>
          </a:p>
          <a:p>
            <a:r>
              <a:rPr lang="es-MX" dirty="0"/>
              <a:t>    A</a:t>
            </a:r>
          </a:p>
          <a:p>
            <a:r>
              <a:rPr lang="es-MX" dirty="0"/>
              <a:t>     \---A'</a:t>
            </a:r>
          </a:p>
          <a:p>
            <a:r>
              <a:rPr lang="es-MX" dirty="0"/>
              <a:t>      \---A''</a:t>
            </a:r>
          </a:p>
          <a:p>
            <a:r>
              <a:rPr lang="es-MX" dirty="0"/>
              <a:t>       \----A'''</a:t>
            </a:r>
          </a:p>
          <a:p>
            <a:endParaRPr lang="es-MX" dirty="0"/>
          </a:p>
          <a:p>
            <a:r>
              <a:rPr lang="es-MX" dirty="0"/>
              <a:t>A todos los usuarios les interesa mantener el consenso, entonces</a:t>
            </a:r>
          </a:p>
          <a:p>
            <a:r>
              <a:rPr lang="es-MX" dirty="0"/>
              <a:t>buscan acordar un punto B desde el cual continuar, esto podría ser:</a:t>
            </a:r>
          </a:p>
          <a:p>
            <a:endParaRPr lang="es-MX" dirty="0"/>
          </a:p>
          <a:p>
            <a:r>
              <a:rPr lang="es-MX" dirty="0"/>
              <a:t>    A</a:t>
            </a:r>
          </a:p>
          <a:p>
            <a:r>
              <a:rPr lang="es-MX" dirty="0"/>
              <a:t>     \---A'----------+--+-B</a:t>
            </a:r>
          </a:p>
          <a:p>
            <a:r>
              <a:rPr lang="es-MX" dirty="0"/>
              <a:t>      \---A''-------/  /</a:t>
            </a:r>
          </a:p>
          <a:p>
            <a:r>
              <a:rPr lang="es-MX" dirty="0"/>
              <a:t>       \----A'''------+</a:t>
            </a:r>
          </a:p>
          <a:p>
            <a:endParaRPr lang="es-MX" dirty="0"/>
          </a:p>
          <a:p>
            <a:r>
              <a:rPr lang="es-MX" dirty="0"/>
              <a:t>¿Qué determina cuál se une con cual y en qué orden? </a:t>
            </a:r>
          </a:p>
          <a:p>
            <a:r>
              <a:rPr lang="es-MX" dirty="0"/>
              <a:t>Depende del protocolo que estés implementando. Lo fundamental, sin embargo, es comprender qué es A  </a:t>
            </a:r>
          </a:p>
        </p:txBody>
      </p:sp>
    </p:spTree>
    <p:extLst>
      <p:ext uri="{BB962C8B-B14F-4D97-AF65-F5344CB8AC3E}">
        <p14:creationId xmlns:p14="http://schemas.microsoft.com/office/powerpoint/2010/main" val="264039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5172653F-F1EE-4A23-8B8C-CB5478EE4301}"/>
              </a:ext>
            </a:extLst>
          </p:cNvPr>
          <p:cNvSpPr/>
          <p:nvPr/>
        </p:nvSpPr>
        <p:spPr>
          <a:xfrm>
            <a:off x="851648" y="1401740"/>
            <a:ext cx="7440704" cy="3416320"/>
          </a:xfrm>
          <a:prstGeom prst="rect">
            <a:avLst/>
          </a:prstGeom>
        </p:spPr>
        <p:txBody>
          <a:bodyPr wrap="square">
            <a:spAutoFit/>
          </a:bodyPr>
          <a:lstStyle/>
          <a:p>
            <a:r>
              <a:rPr lang="es-MX" dirty="0"/>
              <a:t>A es un hash criptográfico del estado del</a:t>
            </a:r>
          </a:p>
          <a:p>
            <a:r>
              <a:rPr lang="es-MX" dirty="0"/>
              <a:t>proyecto en el momento en que se alcanzó ese consenso. Digamos, A es</a:t>
            </a:r>
          </a:p>
          <a:p>
            <a:r>
              <a:rPr lang="es-MX" dirty="0"/>
              <a:t>tan simple como una cadena de verificación:</a:t>
            </a:r>
          </a:p>
          <a:p>
            <a:endParaRPr lang="es-MX" dirty="0"/>
          </a:p>
          <a:p>
            <a:r>
              <a:rPr lang="es-MX" dirty="0"/>
              <a:t>    $ echo A|sha256sum</a:t>
            </a:r>
          </a:p>
          <a:p>
            <a:r>
              <a:rPr lang="es-MX" dirty="0"/>
              <a:t>    06f961b802bc46ee168555f066d28f4f0e9afdf3f88174c1ee6f9de004fc30a0</a:t>
            </a:r>
          </a:p>
          <a:p>
            <a:endParaRPr lang="es-MX" dirty="0"/>
          </a:p>
          <a:p>
            <a:r>
              <a:rPr lang="es-MX" dirty="0"/>
              <a:t>Todas las modificaciones derivadas de A hacen necesariamente</a:t>
            </a:r>
          </a:p>
          <a:p>
            <a:r>
              <a:rPr lang="es-MX" dirty="0"/>
              <a:t>referencia a ésta, y por la fuerza criptográfica del algoritmo</a:t>
            </a:r>
          </a:p>
          <a:p>
            <a:r>
              <a:rPr lang="es-MX" dirty="0"/>
              <a:t>empleado (en este caso, SHA256), tenemos certeza de que sólo pueden</a:t>
            </a:r>
          </a:p>
          <a:p>
            <a:r>
              <a:rPr lang="es-MX" dirty="0"/>
              <a:t>venir de ese punto. Por ejemplo, si línea representa a uno de los</a:t>
            </a:r>
          </a:p>
          <a:p>
            <a:r>
              <a:rPr lang="es-MX" dirty="0"/>
              <a:t>primeros tres destinatarios de este correo, tenemos que:</a:t>
            </a:r>
          </a:p>
        </p:txBody>
      </p:sp>
    </p:spTree>
    <p:extLst>
      <p:ext uri="{BB962C8B-B14F-4D97-AF65-F5344CB8AC3E}">
        <p14:creationId xmlns:p14="http://schemas.microsoft.com/office/powerpoint/2010/main" val="287212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¿Qué es?</a:t>
            </a:r>
          </a:p>
        </p:txBody>
      </p:sp>
      <p:sp>
        <p:nvSpPr>
          <p:cNvPr id="3" name="Content Placeholder 2"/>
          <p:cNvSpPr>
            <a:spLocks noGrp="1"/>
          </p:cNvSpPr>
          <p:nvPr>
            <p:ph idx="1"/>
          </p:nvPr>
        </p:nvSpPr>
        <p:spPr/>
        <p:txBody>
          <a:bodyPr/>
          <a:lstStyle/>
          <a:p>
            <a:pPr algn="just"/>
            <a:r>
              <a:rPr lang="es-MX" dirty="0"/>
              <a:t>Es un gigantesco libro de cuentas en los que los registros (los bloques) están enlazados y cifrados para proteger la seguridad y privacidad de las transacciones. Es, en otras palabras, una base de datos distribuida, </a:t>
            </a:r>
            <a:r>
              <a:rPr lang="es-MX" dirty="0" err="1"/>
              <a:t>desentralisada</a:t>
            </a:r>
            <a:r>
              <a:rPr lang="es-MX" dirty="0"/>
              <a:t> y segura (gracias al cifrado) que se puede aplicar a todo tipo de transacciones que no tienen por qué ser necesariamente económicas.</a:t>
            </a:r>
          </a:p>
        </p:txBody>
      </p:sp>
    </p:spTree>
    <p:extLst>
      <p:ext uri="{BB962C8B-B14F-4D97-AF65-F5344CB8AC3E}">
        <p14:creationId xmlns:p14="http://schemas.microsoft.com/office/powerpoint/2010/main" val="252228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385583FD-D2F2-4DB3-9898-2C14052CEF4D}"/>
              </a:ext>
            </a:extLst>
          </p:cNvPr>
          <p:cNvPicPr>
            <a:picLocks noChangeAspect="1"/>
          </p:cNvPicPr>
          <p:nvPr/>
        </p:nvPicPr>
        <p:blipFill>
          <a:blip r:embed="rId2"/>
          <a:stretch>
            <a:fillRect/>
          </a:stretch>
        </p:blipFill>
        <p:spPr>
          <a:xfrm>
            <a:off x="699547" y="1219269"/>
            <a:ext cx="7744906" cy="1105054"/>
          </a:xfrm>
          <a:prstGeom prst="rect">
            <a:avLst/>
          </a:prstGeom>
        </p:spPr>
      </p:pic>
      <p:pic>
        <p:nvPicPr>
          <p:cNvPr id="7" name="Imagen 6">
            <a:extLst>
              <a:ext uri="{FF2B5EF4-FFF2-40B4-BE49-F238E27FC236}">
                <a16:creationId xmlns="" xmlns:a16="http://schemas.microsoft.com/office/drawing/2014/main" id="{C26884DF-B509-42AC-985E-93BD94F74011}"/>
              </a:ext>
            </a:extLst>
          </p:cNvPr>
          <p:cNvPicPr>
            <a:picLocks noChangeAspect="1"/>
          </p:cNvPicPr>
          <p:nvPr/>
        </p:nvPicPr>
        <p:blipFill>
          <a:blip r:embed="rId3"/>
          <a:stretch>
            <a:fillRect/>
          </a:stretch>
        </p:blipFill>
        <p:spPr>
          <a:xfrm>
            <a:off x="699547" y="3704886"/>
            <a:ext cx="7344800" cy="828791"/>
          </a:xfrm>
          <a:prstGeom prst="rect">
            <a:avLst/>
          </a:prstGeom>
        </p:spPr>
      </p:pic>
      <p:sp>
        <p:nvSpPr>
          <p:cNvPr id="9" name="Rectángulo 8">
            <a:extLst>
              <a:ext uri="{FF2B5EF4-FFF2-40B4-BE49-F238E27FC236}">
                <a16:creationId xmlns="" xmlns:a16="http://schemas.microsoft.com/office/drawing/2014/main" id="{89A32DD3-2E20-456F-AE6E-66283C71EF4D}"/>
              </a:ext>
            </a:extLst>
          </p:cNvPr>
          <p:cNvSpPr/>
          <p:nvPr/>
        </p:nvSpPr>
        <p:spPr>
          <a:xfrm>
            <a:off x="699547" y="2726418"/>
            <a:ext cx="7744906" cy="646331"/>
          </a:xfrm>
          <a:prstGeom prst="rect">
            <a:avLst/>
          </a:prstGeom>
        </p:spPr>
        <p:txBody>
          <a:bodyPr wrap="square">
            <a:spAutoFit/>
          </a:bodyPr>
          <a:lstStyle/>
          <a:p>
            <a:r>
              <a:rPr lang="es-MX" dirty="0"/>
              <a:t>Ahí tienen sus puntos A', A'' y A'''. Ahora, dado el ordenamiento que</a:t>
            </a:r>
          </a:p>
          <a:p>
            <a:r>
              <a:rPr lang="es-MX" dirty="0"/>
              <a:t>se presentó, B es:</a:t>
            </a:r>
          </a:p>
        </p:txBody>
      </p:sp>
      <p:sp>
        <p:nvSpPr>
          <p:cNvPr id="10" name="Rectángulo 9">
            <a:extLst>
              <a:ext uri="{FF2B5EF4-FFF2-40B4-BE49-F238E27FC236}">
                <a16:creationId xmlns="" xmlns:a16="http://schemas.microsoft.com/office/drawing/2014/main" id="{90304238-AC5D-44A6-B95B-B1A6A38351C7}"/>
              </a:ext>
            </a:extLst>
          </p:cNvPr>
          <p:cNvSpPr/>
          <p:nvPr/>
        </p:nvSpPr>
        <p:spPr>
          <a:xfrm>
            <a:off x="699547" y="4739609"/>
            <a:ext cx="7744906" cy="1200329"/>
          </a:xfrm>
          <a:prstGeom prst="rect">
            <a:avLst/>
          </a:prstGeom>
        </p:spPr>
        <p:txBody>
          <a:bodyPr wrap="square">
            <a:spAutoFit/>
          </a:bodyPr>
          <a:lstStyle/>
          <a:p>
            <a:r>
              <a:rPr lang="es-MX" dirty="0"/>
              <a:t>Tan fácil como eso (claro, con las complejidades de definir qué significa una operación). Cualquiera que obtenga el último bloque de la cadena, con el simple hecho de confiar en B, implica confianza en A, A', A'', A''' — Y en toda la historia de A.</a:t>
            </a:r>
          </a:p>
        </p:txBody>
      </p:sp>
    </p:spTree>
    <p:extLst>
      <p:ext uri="{BB962C8B-B14F-4D97-AF65-F5344CB8AC3E}">
        <p14:creationId xmlns:p14="http://schemas.microsoft.com/office/powerpoint/2010/main" val="174990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7F01C1BC-EB90-464D-B72C-FF738413060E}"/>
              </a:ext>
            </a:extLst>
          </p:cNvPr>
          <p:cNvSpPr/>
          <p:nvPr/>
        </p:nvSpPr>
        <p:spPr>
          <a:xfrm>
            <a:off x="681318" y="1001048"/>
            <a:ext cx="7100047" cy="3046988"/>
          </a:xfrm>
          <a:prstGeom prst="rect">
            <a:avLst/>
          </a:prstGeom>
        </p:spPr>
        <p:txBody>
          <a:bodyPr wrap="square">
            <a:spAutoFit/>
          </a:bodyPr>
          <a:lstStyle/>
          <a:p>
            <a:pPr algn="just"/>
            <a:r>
              <a:rPr lang="es-MX" sz="1600" dirty="0"/>
              <a:t>Una función digestora (hash) confiable tiene como parte de sus propiedades la impredecibilidad, y una cobertura tan homogénea como pueda del espacio resultado (en el caso de SHA256, de las cadenas de 256 bits). Tomando a </a:t>
            </a:r>
            <a:r>
              <a:rPr lang="es-MX" sz="1600" dirty="0" err="1"/>
              <a:t>A</a:t>
            </a:r>
            <a:r>
              <a:rPr lang="es-MX" sz="1600" dirty="0"/>
              <a:t>, A', A'' y A''' como factores, es muy difícil predecir cómo se va a ver la cadena resultante. Entonces, si algún mecanismo en la red establece una forma particular que tiene que tener la cadena (por ejemplo, que tenga la seguidilla de cifras "123456" en algún lugar) y el protocolo ofrece un espacio para la "inyección de ruido", podemos validar las tres operaciones sobre A mas un factor adicional, que se hace público. Naturalmente, no quiero poner a mi computadora a trabajar hasta obtener ese "123456" (claro, el requisito debe ser _MUY_ difícil de lograr), pero acá va mi implementación (</a:t>
            </a:r>
            <a:r>
              <a:rPr lang="es-MX" sz="1600" dirty="0" err="1"/>
              <a:t>wholf</a:t>
            </a:r>
            <a:r>
              <a:rPr lang="es-MX" sz="1600" dirty="0"/>
              <a:t>)</a:t>
            </a:r>
          </a:p>
          <a:p>
            <a:pPr algn="just"/>
            <a:r>
              <a:rPr lang="es-MX" sz="1600" dirty="0"/>
              <a:t>ejemplo en </a:t>
            </a:r>
            <a:r>
              <a:rPr lang="es-MX" sz="1600" dirty="0" err="1"/>
              <a:t>bash</a:t>
            </a:r>
            <a:r>
              <a:rPr lang="es-MX" sz="1600" dirty="0"/>
              <a:t> de un minero mínimo y, obviamente, muy poco eficiente:</a:t>
            </a:r>
          </a:p>
        </p:txBody>
      </p:sp>
    </p:spTree>
    <p:extLst>
      <p:ext uri="{BB962C8B-B14F-4D97-AF65-F5344CB8AC3E}">
        <p14:creationId xmlns:p14="http://schemas.microsoft.com/office/powerpoint/2010/main" val="370231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 xmlns:a16="http://schemas.microsoft.com/office/drawing/2014/main" id="{161F990D-1F22-4DE4-B192-92C1F8F3DBC9}"/>
              </a:ext>
            </a:extLst>
          </p:cNvPr>
          <p:cNvPicPr>
            <a:picLocks noChangeAspect="1"/>
          </p:cNvPicPr>
          <p:nvPr/>
        </p:nvPicPr>
        <p:blipFill>
          <a:blip r:embed="rId2"/>
          <a:stretch>
            <a:fillRect/>
          </a:stretch>
        </p:blipFill>
        <p:spPr>
          <a:xfrm>
            <a:off x="600856" y="781056"/>
            <a:ext cx="5193551" cy="4185391"/>
          </a:xfrm>
          <a:prstGeom prst="rect">
            <a:avLst/>
          </a:prstGeom>
        </p:spPr>
      </p:pic>
      <p:sp>
        <p:nvSpPr>
          <p:cNvPr id="6" name="Rectángulo 5">
            <a:extLst>
              <a:ext uri="{FF2B5EF4-FFF2-40B4-BE49-F238E27FC236}">
                <a16:creationId xmlns="" xmlns:a16="http://schemas.microsoft.com/office/drawing/2014/main" id="{86A2A964-90E0-42EB-925A-B2C03A9ADD74}"/>
              </a:ext>
            </a:extLst>
          </p:cNvPr>
          <p:cNvSpPr/>
          <p:nvPr/>
        </p:nvSpPr>
        <p:spPr>
          <a:xfrm>
            <a:off x="4150659" y="5035061"/>
            <a:ext cx="4572000" cy="954107"/>
          </a:xfrm>
          <a:prstGeom prst="rect">
            <a:avLst/>
          </a:prstGeom>
        </p:spPr>
        <p:txBody>
          <a:bodyPr>
            <a:spAutoFit/>
          </a:bodyPr>
          <a:lstStyle/>
          <a:p>
            <a:r>
              <a:rPr lang="es-MX" sz="1400" dirty="0"/>
              <a:t>La red me premiaría por mi trabajo con una </a:t>
            </a:r>
            <a:r>
              <a:rPr lang="es-MX" sz="1400" dirty="0" err="1"/>
              <a:t>GunnarCoin</a:t>
            </a:r>
            <a:r>
              <a:rPr lang="es-MX" sz="1400" dirty="0"/>
              <a:t>, y aceptaría a mi bloque dentro de la bitácora. Claro, si alguien hace un algoritmo más eficiente que el mío, va a obtener más </a:t>
            </a:r>
            <a:r>
              <a:rPr lang="es-MX" sz="1400" dirty="0" err="1"/>
              <a:t>GunnarCoins</a:t>
            </a:r>
            <a:r>
              <a:rPr lang="es-MX" sz="1400" dirty="0"/>
              <a:t> que yo.</a:t>
            </a:r>
          </a:p>
        </p:txBody>
      </p:sp>
    </p:spTree>
    <p:extLst>
      <p:ext uri="{BB962C8B-B14F-4D97-AF65-F5344CB8AC3E}">
        <p14:creationId xmlns:p14="http://schemas.microsoft.com/office/powerpoint/2010/main" val="68444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dirty="0"/>
              <a:t>Referencias: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s-MX" dirty="0">
                <a:hlinkClick r:id="rId2"/>
              </a:rPr>
              <a:t>https://www.xataka.com/especiales/que-es-blockchain-la-explicacion    definitiva-para-la-</a:t>
            </a:r>
            <a:r>
              <a:rPr lang="es-MX" dirty="0" err="1">
                <a:hlinkClick r:id="rId2"/>
              </a:rPr>
              <a:t>tecnologia</a:t>
            </a:r>
            <a:r>
              <a:rPr lang="es-MX" dirty="0">
                <a:hlinkClick r:id="rId2"/>
              </a:rPr>
              <a:t>-mas-de-moda</a:t>
            </a:r>
            <a:endParaRPr lang="es-MX" dirty="0"/>
          </a:p>
          <a:p>
            <a:pPr>
              <a:buFont typeface="Wingdings" panose="05000000000000000000" pitchFamily="2" charset="2"/>
              <a:buChar char="v"/>
            </a:pPr>
            <a:r>
              <a:rPr lang="es-MX" dirty="0">
                <a:hlinkClick r:id="rId3"/>
              </a:rPr>
              <a:t>https://blockgeeks.com/guides/what-is-blockchain-technology/</a:t>
            </a:r>
            <a:r>
              <a:rPr lang="es-MX" dirty="0"/>
              <a:t> </a:t>
            </a:r>
          </a:p>
          <a:p>
            <a:pPr>
              <a:buFont typeface="Wingdings" panose="05000000000000000000" pitchFamily="2" charset="2"/>
              <a:buChar char="v"/>
            </a:pPr>
            <a:r>
              <a:rPr lang="es-MX" dirty="0">
                <a:hlinkClick r:id="rId4"/>
              </a:rPr>
              <a:t>https://www.youtube.com/watch?v=vDrwgzgAyrk</a:t>
            </a:r>
            <a:endParaRPr lang="es-MX" dirty="0"/>
          </a:p>
          <a:p>
            <a:pPr>
              <a:buFont typeface="Wingdings" panose="05000000000000000000" pitchFamily="2" charset="2"/>
              <a:buChar char="v"/>
            </a:pPr>
            <a:r>
              <a:rPr lang="es-MX" dirty="0">
                <a:hlinkClick r:id="rId5"/>
              </a:rPr>
              <a:t>https://www.youtube.com/watch?v=bwVPQB2t-8g</a:t>
            </a:r>
            <a:endParaRPr lang="es-MX" dirty="0"/>
          </a:p>
          <a:p>
            <a:pPr>
              <a:buFont typeface="Wingdings" panose="05000000000000000000" pitchFamily="2" charset="2"/>
              <a:buChar char="v"/>
            </a:pPr>
            <a:r>
              <a:rPr lang="es-MX" dirty="0">
                <a:hlinkClick r:id="rId6"/>
              </a:rPr>
              <a:t>https://www.youtube.com/watch?v=HLIJkmy3vy8</a:t>
            </a:r>
            <a:r>
              <a:rPr lang="es-MX" dirty="0"/>
              <a:t> </a:t>
            </a:r>
          </a:p>
          <a:p>
            <a:pPr>
              <a:buFont typeface="Wingdings" panose="05000000000000000000" pitchFamily="2" charset="2"/>
              <a:buChar char="v"/>
            </a:pPr>
            <a:r>
              <a:rPr lang="es-MX" dirty="0">
                <a:hlinkClick r:id="rId7"/>
              </a:rPr>
              <a:t>https://www.youtube.com/watch?v=0qS3oyCog_I</a:t>
            </a:r>
            <a:r>
              <a:rPr lang="es-MX" dirty="0"/>
              <a:t> </a:t>
            </a:r>
          </a:p>
          <a:p>
            <a:pPr>
              <a:buFont typeface="Wingdings" panose="05000000000000000000" pitchFamily="2" charset="2"/>
              <a:buChar char="v"/>
            </a:pPr>
            <a:endParaRPr lang="es-MX" dirty="0"/>
          </a:p>
          <a:p>
            <a:pPr>
              <a:buFont typeface="Wingdings" panose="05000000000000000000" pitchFamily="2" charset="2"/>
              <a:buChar char="v"/>
            </a:pPr>
            <a:endParaRPr lang="es-MX" dirty="0"/>
          </a:p>
          <a:p>
            <a:pPr>
              <a:buFont typeface="Wingdings" panose="05000000000000000000" pitchFamily="2" charset="2"/>
              <a:buChar char="v"/>
            </a:pPr>
            <a:endParaRPr lang="es-MX" dirty="0"/>
          </a:p>
        </p:txBody>
      </p:sp>
    </p:spTree>
    <p:extLst>
      <p:ext uri="{BB962C8B-B14F-4D97-AF65-F5344CB8AC3E}">
        <p14:creationId xmlns:p14="http://schemas.microsoft.com/office/powerpoint/2010/main" val="359885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ctr"/>
            <a:r>
              <a:rPr lang="es-MX" sz="5400" dirty="0" smtClean="0"/>
              <a:t>GRACIAS </a:t>
            </a:r>
          </a:p>
          <a:p>
            <a:pPr algn="ctr"/>
            <a:r>
              <a:rPr lang="es-MX" sz="5400" dirty="0" smtClean="0"/>
              <a:t>POR SU </a:t>
            </a:r>
          </a:p>
          <a:p>
            <a:pPr algn="ctr"/>
            <a:r>
              <a:rPr lang="es-MX" sz="5400" dirty="0" smtClean="0"/>
              <a:t>ATENCION </a:t>
            </a:r>
            <a:endParaRPr lang="es-MX" sz="3200" dirty="0"/>
          </a:p>
        </p:txBody>
      </p:sp>
    </p:spTree>
    <p:extLst>
      <p:ext uri="{BB962C8B-B14F-4D97-AF65-F5344CB8AC3E}">
        <p14:creationId xmlns:p14="http://schemas.microsoft.com/office/powerpoint/2010/main" val="356574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004" y="689441"/>
            <a:ext cx="8279730" cy="5054537"/>
          </a:xfrm>
          <a:prstGeom prst="rect">
            <a:avLst/>
          </a:prstGeom>
        </p:spPr>
      </p:pic>
    </p:spTree>
    <p:extLst>
      <p:ext uri="{BB962C8B-B14F-4D97-AF65-F5344CB8AC3E}">
        <p14:creationId xmlns:p14="http://schemas.microsoft.com/office/powerpoint/2010/main" val="15216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¿Por qué en </a:t>
            </a:r>
            <a:r>
              <a:rPr lang="es-MX" dirty="0" err="1" smtClean="0"/>
              <a:t>bitcoin</a:t>
            </a:r>
            <a:r>
              <a:rPr lang="es-MX" dirty="0" smtClean="0"/>
              <a:t>?</a:t>
            </a:r>
            <a:endParaRPr lang="es-MX" dirty="0"/>
          </a:p>
        </p:txBody>
      </p:sp>
      <p:sp>
        <p:nvSpPr>
          <p:cNvPr id="3" name="Content Placeholder 2"/>
          <p:cNvSpPr>
            <a:spLocks noGrp="1"/>
          </p:cNvSpPr>
          <p:nvPr>
            <p:ph idx="1"/>
          </p:nvPr>
        </p:nvSpPr>
        <p:spPr>
          <a:xfrm>
            <a:off x="822959" y="1737361"/>
            <a:ext cx="7543801" cy="4023360"/>
          </a:xfrm>
        </p:spPr>
        <p:txBody>
          <a:bodyPr/>
          <a:lstStyle/>
          <a:p>
            <a:pPr algn="just"/>
            <a:r>
              <a:rPr lang="es-MX" dirty="0"/>
              <a:t>Surge para dar una solución al problema de doble gasto(</a:t>
            </a:r>
            <a:r>
              <a:rPr lang="es-MX" dirty="0" err="1"/>
              <a:t>spegnig</a:t>
            </a:r>
            <a:r>
              <a:rPr lang="es-MX" dirty="0"/>
              <a:t>) propio del </a:t>
            </a:r>
            <a:r>
              <a:rPr lang="es-MX" dirty="0" err="1"/>
              <a:t>Bitcoin</a:t>
            </a:r>
            <a:r>
              <a:rPr lang="es-MX" dirty="0"/>
              <a:t> por el año 2006. Es un Protocolo que funciona por debajo del </a:t>
            </a:r>
            <a:r>
              <a:rPr lang="es-MX" dirty="0" err="1"/>
              <a:t>Bitcoin</a:t>
            </a:r>
            <a:r>
              <a:rPr lang="es-MX" dirty="0"/>
              <a:t> -&gt; Algo que se puede copiar n veces como es el caso de una moneda virtual sea rastreado una única vez sin que exista una institución que lo controle.</a:t>
            </a:r>
          </a:p>
        </p:txBody>
      </p:sp>
    </p:spTree>
    <p:extLst>
      <p:ext uri="{BB962C8B-B14F-4D97-AF65-F5344CB8AC3E}">
        <p14:creationId xmlns:p14="http://schemas.microsoft.com/office/powerpoint/2010/main" val="107420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Ventajas:</a:t>
            </a:r>
          </a:p>
        </p:txBody>
      </p:sp>
      <p:sp>
        <p:nvSpPr>
          <p:cNvPr id="4" name="Content Placeholder 3"/>
          <p:cNvSpPr>
            <a:spLocks noGrp="1"/>
          </p:cNvSpPr>
          <p:nvPr>
            <p:ph idx="1"/>
          </p:nvPr>
        </p:nvSpPr>
        <p:spPr/>
        <p:txBody>
          <a:bodyPr/>
          <a:lstStyle/>
          <a:p>
            <a:r>
              <a:rPr lang="es-MX" dirty="0"/>
              <a:t>Remplaza la confianza por la verdad matemática, básicamente elimina a los intermediarios, descentralizando toda la gestión. El control del proceso es de los usuarios, no de los bancos.</a:t>
            </a:r>
          </a:p>
          <a:p>
            <a:r>
              <a:rPr lang="es-MX" dirty="0"/>
              <a:t>En las transacciones digitales esta en juego nuestra identidad digital, en la que resaltan tres principios básicos:</a:t>
            </a:r>
          </a:p>
          <a:p>
            <a:r>
              <a:rPr lang="es-MX" dirty="0"/>
              <a:t>                          Confianza – Riesgo – Reputación</a:t>
            </a:r>
          </a:p>
        </p:txBody>
      </p:sp>
    </p:spTree>
    <p:extLst>
      <p:ext uri="{BB962C8B-B14F-4D97-AF65-F5344CB8AC3E}">
        <p14:creationId xmlns:p14="http://schemas.microsoft.com/office/powerpoint/2010/main" val="240447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Requisitos</a:t>
            </a:r>
          </a:p>
        </p:txBody>
      </p:sp>
      <p:sp>
        <p:nvSpPr>
          <p:cNvPr id="3" name="Content Placeholder 2"/>
          <p:cNvSpPr>
            <a:spLocks noGrp="1"/>
          </p:cNvSpPr>
          <p:nvPr>
            <p:ph idx="1"/>
          </p:nvPr>
        </p:nvSpPr>
        <p:spPr/>
        <p:txBody>
          <a:bodyPr/>
          <a:lstStyle/>
          <a:p>
            <a:pPr algn="just"/>
            <a:r>
              <a:rPr lang="es-MX" dirty="0"/>
              <a:t>Debe haber varios usuarios (nodos) que se encarguen de verificar esas transacciones para validarlas y que así el bloque correspondiente a esa transacción (en cada bloque hay un gran número de transacciones que eso sí, es variable) se registre en ese gigantesco libro de cuentas.</a:t>
            </a:r>
          </a:p>
        </p:txBody>
      </p:sp>
    </p:spTree>
    <p:extLst>
      <p:ext uri="{BB962C8B-B14F-4D97-AF65-F5344CB8AC3E}">
        <p14:creationId xmlns:p14="http://schemas.microsoft.com/office/powerpoint/2010/main" val="208714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908205"/>
          </a:xfrm>
          <a:prstGeom prst="rect">
            <a:avLst/>
          </a:prstGeom>
        </p:spPr>
      </p:pic>
    </p:spTree>
    <p:extLst>
      <p:ext uri="{BB962C8B-B14F-4D97-AF65-F5344CB8AC3E}">
        <p14:creationId xmlns:p14="http://schemas.microsoft.com/office/powerpoint/2010/main" val="97777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903" r="1903"/>
          <a:stretch/>
        </p:blipFill>
        <p:spPr>
          <a:xfrm>
            <a:off x="772733" y="1249250"/>
            <a:ext cx="7624292" cy="4115374"/>
          </a:xfrm>
          <a:prstGeom prst="rect">
            <a:avLst/>
          </a:prstGeom>
        </p:spPr>
      </p:pic>
    </p:spTree>
    <p:extLst>
      <p:ext uri="{BB962C8B-B14F-4D97-AF65-F5344CB8AC3E}">
        <p14:creationId xmlns:p14="http://schemas.microsoft.com/office/powerpoint/2010/main" val="74434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36" t="39907" r="76026" b="15966"/>
          <a:stretch/>
        </p:blipFill>
        <p:spPr>
          <a:xfrm>
            <a:off x="283336" y="270456"/>
            <a:ext cx="1313646" cy="1815921"/>
          </a:xfrm>
          <a:prstGeom prst="rect">
            <a:avLst/>
          </a:prstGeom>
        </p:spPr>
      </p:pic>
      <p:pic>
        <p:nvPicPr>
          <p:cNvPr id="3" name="Picture 2"/>
          <p:cNvPicPr>
            <a:picLocks noChangeAspect="1"/>
          </p:cNvPicPr>
          <p:nvPr/>
        </p:nvPicPr>
        <p:blipFill rotWithShape="1">
          <a:blip r:embed="rId2"/>
          <a:srcRect l="29889" t="40219" r="52535" b="15340"/>
          <a:stretch/>
        </p:blipFill>
        <p:spPr>
          <a:xfrm>
            <a:off x="283336" y="3709115"/>
            <a:ext cx="1339403" cy="1828800"/>
          </a:xfrm>
          <a:prstGeom prst="rect">
            <a:avLst/>
          </a:prstGeom>
        </p:spPr>
      </p:pic>
      <p:sp>
        <p:nvSpPr>
          <p:cNvPr id="4" name="Rectangle 3"/>
          <p:cNvSpPr/>
          <p:nvPr/>
        </p:nvSpPr>
        <p:spPr>
          <a:xfrm>
            <a:off x="1835239" y="3783589"/>
            <a:ext cx="6355725" cy="1754326"/>
          </a:xfrm>
          <a:prstGeom prst="rect">
            <a:avLst/>
          </a:prstGeom>
        </p:spPr>
        <p:txBody>
          <a:bodyPr wrap="square">
            <a:spAutoFit/>
          </a:bodyPr>
          <a:lstStyle/>
          <a:p>
            <a:pPr algn="just"/>
            <a:r>
              <a:rPr lang="es-MX" dirty="0"/>
              <a:t>Es una base de datos centralizada con mas de 80 mil miembros y creciendo, cada diez minutos guarda una copia de la red, se crea un nuevo bloque en el cual se anota cada una de las transacciones que se efectuaron y se calcula el balance de cada una de las personas en la red. Por esto no puede ser modificada ni alterar sus registros.</a:t>
            </a:r>
          </a:p>
        </p:txBody>
      </p:sp>
      <p:sp>
        <p:nvSpPr>
          <p:cNvPr id="5" name="Rectangle 4"/>
          <p:cNvSpPr/>
          <p:nvPr/>
        </p:nvSpPr>
        <p:spPr>
          <a:xfrm>
            <a:off x="1835239" y="674843"/>
            <a:ext cx="6355725" cy="923330"/>
          </a:xfrm>
          <a:prstGeom prst="rect">
            <a:avLst/>
          </a:prstGeom>
        </p:spPr>
        <p:txBody>
          <a:bodyPr wrap="square">
            <a:spAutoFit/>
          </a:bodyPr>
          <a:lstStyle/>
          <a:p>
            <a:pPr algn="just"/>
            <a:r>
              <a:rPr lang="es-MX" dirty="0"/>
              <a:t>Funciona como un gran libro contable en el que se almacenan cada una de las transacciones de </a:t>
            </a:r>
            <a:r>
              <a:rPr lang="es-MX" dirty="0" err="1"/>
              <a:t>Bitcoins</a:t>
            </a:r>
            <a:r>
              <a:rPr lang="es-MX" dirty="0"/>
              <a:t> de manera automática cada diez minutos.</a:t>
            </a:r>
          </a:p>
        </p:txBody>
      </p:sp>
    </p:spTree>
    <p:extLst>
      <p:ext uri="{BB962C8B-B14F-4D97-AF65-F5344CB8AC3E}">
        <p14:creationId xmlns:p14="http://schemas.microsoft.com/office/powerpoint/2010/main" val="26471919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2724</TotalTime>
  <Words>1239</Words>
  <Application>Microsoft Office PowerPoint</Application>
  <PresentationFormat>On-screen Show (4:3)</PresentationFormat>
  <Paragraphs>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BLOCKCHAIN</vt:lpstr>
      <vt:lpstr>¿Qué es?</vt:lpstr>
      <vt:lpstr>PowerPoint Presentation</vt:lpstr>
      <vt:lpstr>¿Por qué en bitcoin?</vt:lpstr>
      <vt:lpstr>Ventajas:</vt:lpstr>
      <vt:lpstr>Requisitos</vt:lpstr>
      <vt:lpstr>PowerPoint Presentation</vt:lpstr>
      <vt:lpstr>PowerPoint Presentation</vt:lpstr>
      <vt:lpstr>PowerPoint Presentation</vt:lpstr>
      <vt:lpstr>PowerPoint Presentation</vt:lpstr>
      <vt:lpstr>¿Qué tiene que ver con SO?</vt:lpstr>
      <vt:lpstr>¿Cuál es la problemática?</vt:lpstr>
      <vt:lpstr>Solución: </vt:lpstr>
      <vt:lpstr>PowerPoint Presentation</vt:lpstr>
      <vt:lpstr>Blockstack</vt:lpstr>
      <vt:lpstr>PowerPoint Presentation</vt:lpstr>
      <vt:lpstr>Un ejemplo aportado por Wholf Gunnar </vt:lpstr>
      <vt:lpstr>PowerPoint Presentation</vt:lpstr>
      <vt:lpstr>PowerPoint Presentation</vt:lpstr>
      <vt:lpstr>PowerPoint Presentation</vt:lpstr>
      <vt:lpstr>PowerPoint Presentation</vt:lpstr>
      <vt:lpstr>PowerPoint Presentation</vt:lpstr>
      <vt:lpstr>Referencias: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Maria Guadalupe Moreno Madrid</dc:creator>
  <cp:lastModifiedBy>Maria Guadalupe Moreno Madrid</cp:lastModifiedBy>
  <cp:revision>49</cp:revision>
  <dcterms:created xsi:type="dcterms:W3CDTF">2018-09-29T00:29:56Z</dcterms:created>
  <dcterms:modified xsi:type="dcterms:W3CDTF">2018-10-28T20:35:06Z</dcterms:modified>
</cp:coreProperties>
</file>