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6" r:id="rId4"/>
    <p:sldId id="271" r:id="rId5"/>
    <p:sldId id="274" r:id="rId6"/>
    <p:sldId id="267" r:id="rId7"/>
    <p:sldId id="268" r:id="rId8"/>
    <p:sldId id="269" r:id="rId9"/>
    <p:sldId id="272" r:id="rId10"/>
    <p:sldId id="262" r:id="rId11"/>
    <p:sldId id="263" r:id="rId12"/>
    <p:sldId id="264" r:id="rId13"/>
    <p:sldId id="261" r:id="rId14"/>
    <p:sldId id="275" r:id="rId15"/>
    <p:sldId id="259" r:id="rId16"/>
    <p:sldId id="270" r:id="rId17"/>
    <p:sldId id="258" r:id="rId18"/>
    <p:sldId id="260" r:id="rId19"/>
    <p:sldId id="273" r:id="rId20"/>
    <p:sldId id="265" r:id="rId21"/>
  </p:sldIdLst>
  <p:sldSz cx="14400213" cy="8999538"/>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F11"/>
    <a:srgbClr val="F26200"/>
    <a:srgbClr val="D05C9E"/>
    <a:srgbClr val="D64E7F"/>
    <a:srgbClr val="DC345C"/>
    <a:srgbClr val="FF0066"/>
    <a:srgbClr val="08A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p:scale>
          <a:sx n="69" d="100"/>
          <a:sy n="69" d="100"/>
        </p:scale>
        <p:origin x="31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59B5E-4E09-4B78-BEBD-E7E8C6E26AD2}"/>
              </a:ext>
            </a:extLst>
          </p:cNvPr>
          <p:cNvSpPr>
            <a:spLocks noGrp="1"/>
          </p:cNvSpPr>
          <p:nvPr>
            <p:ph type="ctrTitle"/>
          </p:nvPr>
        </p:nvSpPr>
        <p:spPr>
          <a:xfrm>
            <a:off x="1800027" y="1472842"/>
            <a:ext cx="10800160" cy="3133172"/>
          </a:xfrm>
        </p:spPr>
        <p:txBody>
          <a:bodyPr anchor="b"/>
          <a:lstStyle>
            <a:lvl1pPr algn="ctr">
              <a:defRPr sz="7087"/>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AB831FF-0583-421F-B902-047AADF247D8}"/>
              </a:ext>
            </a:extLst>
          </p:cNvPr>
          <p:cNvSpPr>
            <a:spLocks noGrp="1"/>
          </p:cNvSpPr>
          <p:nvPr>
            <p:ph type="subTitle" idx="1"/>
          </p:nvPr>
        </p:nvSpPr>
        <p:spPr>
          <a:xfrm>
            <a:off x="1800027" y="4726842"/>
            <a:ext cx="10800160" cy="2172804"/>
          </a:xfrm>
        </p:spPr>
        <p:txBody>
          <a:bodyPr/>
          <a:lstStyle>
            <a:lvl1pPr marL="0" indent="0" algn="ctr">
              <a:buNone/>
              <a:defRPr sz="2835"/>
            </a:lvl1pPr>
            <a:lvl2pPr marL="539999" indent="0" algn="ctr">
              <a:buNone/>
              <a:defRPr sz="2362"/>
            </a:lvl2pPr>
            <a:lvl3pPr marL="1079998" indent="0" algn="ctr">
              <a:buNone/>
              <a:defRPr sz="2126"/>
            </a:lvl3pPr>
            <a:lvl4pPr marL="1619997" indent="0" algn="ctr">
              <a:buNone/>
              <a:defRPr sz="1890"/>
            </a:lvl4pPr>
            <a:lvl5pPr marL="2159996" indent="0" algn="ctr">
              <a:buNone/>
              <a:defRPr sz="1890"/>
            </a:lvl5pPr>
            <a:lvl6pPr marL="2699995" indent="0" algn="ctr">
              <a:buNone/>
              <a:defRPr sz="1890"/>
            </a:lvl6pPr>
            <a:lvl7pPr marL="3239994" indent="0" algn="ctr">
              <a:buNone/>
              <a:defRPr sz="1890"/>
            </a:lvl7pPr>
            <a:lvl8pPr marL="3779992" indent="0" algn="ctr">
              <a:buNone/>
              <a:defRPr sz="1890"/>
            </a:lvl8pPr>
            <a:lvl9pPr marL="4319991" indent="0" algn="ctr">
              <a:buNone/>
              <a:defRPr sz="189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EC8A7C4-0F42-424F-9CEE-962EB51C786C}"/>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5" name="Marcador de pie de página 4">
            <a:extLst>
              <a:ext uri="{FF2B5EF4-FFF2-40B4-BE49-F238E27FC236}">
                <a16:creationId xmlns:a16="http://schemas.microsoft.com/office/drawing/2014/main" id="{4AAC8A39-8A8D-4BD3-B9D8-65A6D249FBB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49875D7-8689-4E88-B840-F7CE3B287834}"/>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273529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3D8B8-3FA8-45A7-99E2-0F816AD8B1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AC2C7EA-D695-4A78-8934-655AA796FD6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73D55D4-861B-4C57-A32B-F32D3CDB4D07}"/>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5" name="Marcador de pie de página 4">
            <a:extLst>
              <a:ext uri="{FF2B5EF4-FFF2-40B4-BE49-F238E27FC236}">
                <a16:creationId xmlns:a16="http://schemas.microsoft.com/office/drawing/2014/main" id="{F333FF95-3BCB-4CEC-9874-87D4886628E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FF9319-7DF8-447A-93E2-C634980ACA62}"/>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163834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BC3416-A024-4262-8098-537FEDE368DB}"/>
              </a:ext>
            </a:extLst>
          </p:cNvPr>
          <p:cNvSpPr>
            <a:spLocks noGrp="1"/>
          </p:cNvSpPr>
          <p:nvPr>
            <p:ph type="title" orient="vert"/>
          </p:nvPr>
        </p:nvSpPr>
        <p:spPr>
          <a:xfrm>
            <a:off x="10305152" y="479142"/>
            <a:ext cx="3105046" cy="7626692"/>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F8DD378-99B2-43F8-ADAA-38E531DEA11F}"/>
              </a:ext>
            </a:extLst>
          </p:cNvPr>
          <p:cNvSpPr>
            <a:spLocks noGrp="1"/>
          </p:cNvSpPr>
          <p:nvPr>
            <p:ph type="body" orient="vert" idx="1"/>
          </p:nvPr>
        </p:nvSpPr>
        <p:spPr>
          <a:xfrm>
            <a:off x="990015" y="479142"/>
            <a:ext cx="9135135" cy="7626692"/>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EC9615F-E6F7-4C5B-9133-CA64AC7C6499}"/>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5" name="Marcador de pie de página 4">
            <a:extLst>
              <a:ext uri="{FF2B5EF4-FFF2-40B4-BE49-F238E27FC236}">
                <a16:creationId xmlns:a16="http://schemas.microsoft.com/office/drawing/2014/main" id="{EC010361-A925-44E6-94DD-874963700AE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4EEE331-CB78-4298-A217-DA8445902EA5}"/>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32567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8EEA4-1E5B-4C0B-8EF2-94C45B48F54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49C82D3-E9B0-492D-A41C-4B4F1A7B319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E29FBA8-A792-4628-BB26-5F2F657D34C5}"/>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5" name="Marcador de pie de página 4">
            <a:extLst>
              <a:ext uri="{FF2B5EF4-FFF2-40B4-BE49-F238E27FC236}">
                <a16:creationId xmlns:a16="http://schemas.microsoft.com/office/drawing/2014/main" id="{DE99111A-4E08-4312-A7DE-AB5DD8A1705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52AB71-74D9-4120-ADE2-715764A47E95}"/>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272594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01EA9-5D75-4A5D-880A-FC416A040051}"/>
              </a:ext>
            </a:extLst>
          </p:cNvPr>
          <p:cNvSpPr>
            <a:spLocks noGrp="1"/>
          </p:cNvSpPr>
          <p:nvPr>
            <p:ph type="title"/>
          </p:nvPr>
        </p:nvSpPr>
        <p:spPr>
          <a:xfrm>
            <a:off x="982514" y="2243636"/>
            <a:ext cx="12420184" cy="3743557"/>
          </a:xfrm>
        </p:spPr>
        <p:txBody>
          <a:bodyPr anchor="b"/>
          <a:lstStyle>
            <a:lvl1pPr>
              <a:defRPr sz="7087"/>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03F7B38-FCF7-4F73-B7E5-CED5FC532D6F}"/>
              </a:ext>
            </a:extLst>
          </p:cNvPr>
          <p:cNvSpPr>
            <a:spLocks noGrp="1"/>
          </p:cNvSpPr>
          <p:nvPr>
            <p:ph type="body" idx="1"/>
          </p:nvPr>
        </p:nvSpPr>
        <p:spPr>
          <a:xfrm>
            <a:off x="982514" y="6022609"/>
            <a:ext cx="12420184" cy="1968648"/>
          </a:xfrm>
        </p:spPr>
        <p:txBody>
          <a:bodyPr/>
          <a:lstStyle>
            <a:lvl1pPr marL="0" indent="0">
              <a:buNone/>
              <a:defRPr sz="2835">
                <a:solidFill>
                  <a:schemeClr val="tx1">
                    <a:tint val="75000"/>
                  </a:schemeClr>
                </a:solidFill>
              </a:defRPr>
            </a:lvl1pPr>
            <a:lvl2pPr marL="539999" indent="0">
              <a:buNone/>
              <a:defRPr sz="2362">
                <a:solidFill>
                  <a:schemeClr val="tx1">
                    <a:tint val="75000"/>
                  </a:schemeClr>
                </a:solidFill>
              </a:defRPr>
            </a:lvl2pPr>
            <a:lvl3pPr marL="1079998" indent="0">
              <a:buNone/>
              <a:defRPr sz="2126">
                <a:solidFill>
                  <a:schemeClr val="tx1">
                    <a:tint val="75000"/>
                  </a:schemeClr>
                </a:solidFill>
              </a:defRPr>
            </a:lvl3pPr>
            <a:lvl4pPr marL="1619997" indent="0">
              <a:buNone/>
              <a:defRPr sz="1890">
                <a:solidFill>
                  <a:schemeClr val="tx1">
                    <a:tint val="75000"/>
                  </a:schemeClr>
                </a:solidFill>
              </a:defRPr>
            </a:lvl4pPr>
            <a:lvl5pPr marL="2159996" indent="0">
              <a:buNone/>
              <a:defRPr sz="1890">
                <a:solidFill>
                  <a:schemeClr val="tx1">
                    <a:tint val="75000"/>
                  </a:schemeClr>
                </a:solidFill>
              </a:defRPr>
            </a:lvl5pPr>
            <a:lvl6pPr marL="2699995" indent="0">
              <a:buNone/>
              <a:defRPr sz="1890">
                <a:solidFill>
                  <a:schemeClr val="tx1">
                    <a:tint val="75000"/>
                  </a:schemeClr>
                </a:solidFill>
              </a:defRPr>
            </a:lvl6pPr>
            <a:lvl7pPr marL="3239994" indent="0">
              <a:buNone/>
              <a:defRPr sz="1890">
                <a:solidFill>
                  <a:schemeClr val="tx1">
                    <a:tint val="75000"/>
                  </a:schemeClr>
                </a:solidFill>
              </a:defRPr>
            </a:lvl7pPr>
            <a:lvl8pPr marL="3779992" indent="0">
              <a:buNone/>
              <a:defRPr sz="1890">
                <a:solidFill>
                  <a:schemeClr val="tx1">
                    <a:tint val="75000"/>
                  </a:schemeClr>
                </a:solidFill>
              </a:defRPr>
            </a:lvl8pPr>
            <a:lvl9pPr marL="4319991" indent="0">
              <a:buNone/>
              <a:defRPr sz="189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2562DE3-2CD1-4479-8296-37E56138969F}"/>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5" name="Marcador de pie de página 4">
            <a:extLst>
              <a:ext uri="{FF2B5EF4-FFF2-40B4-BE49-F238E27FC236}">
                <a16:creationId xmlns:a16="http://schemas.microsoft.com/office/drawing/2014/main" id="{4ABD2569-2BC8-4F3E-880E-5B4823C95DE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867B2A2-6F9B-45ED-B538-0BD0C4658051}"/>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261822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0F88F-AB4E-4E7D-8C15-B431784C3AE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E267D26-6E9E-4EBB-A6D7-A6DE748800D6}"/>
              </a:ext>
            </a:extLst>
          </p:cNvPr>
          <p:cNvSpPr>
            <a:spLocks noGrp="1"/>
          </p:cNvSpPr>
          <p:nvPr>
            <p:ph sz="half" idx="1"/>
          </p:nvPr>
        </p:nvSpPr>
        <p:spPr>
          <a:xfrm>
            <a:off x="990014" y="2395710"/>
            <a:ext cx="6120091" cy="571012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99A65430-324E-4D24-BE6B-58671B584216}"/>
              </a:ext>
            </a:extLst>
          </p:cNvPr>
          <p:cNvSpPr>
            <a:spLocks noGrp="1"/>
          </p:cNvSpPr>
          <p:nvPr>
            <p:ph sz="half" idx="2"/>
          </p:nvPr>
        </p:nvSpPr>
        <p:spPr>
          <a:xfrm>
            <a:off x="7290108" y="2395710"/>
            <a:ext cx="6120091" cy="571012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3C720DE-D865-428B-BB9B-7AB0009D559C}"/>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6" name="Marcador de pie de página 5">
            <a:extLst>
              <a:ext uri="{FF2B5EF4-FFF2-40B4-BE49-F238E27FC236}">
                <a16:creationId xmlns:a16="http://schemas.microsoft.com/office/drawing/2014/main" id="{B4BBBA6E-10EA-4838-AEEE-51F758EB20D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DB5EB0-5E0F-4632-B816-62B07097C908}"/>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54724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184EA-D7AF-4856-9347-CC4C67D1652E}"/>
              </a:ext>
            </a:extLst>
          </p:cNvPr>
          <p:cNvSpPr>
            <a:spLocks noGrp="1"/>
          </p:cNvSpPr>
          <p:nvPr>
            <p:ph type="title"/>
          </p:nvPr>
        </p:nvSpPr>
        <p:spPr>
          <a:xfrm>
            <a:off x="991890" y="479143"/>
            <a:ext cx="12420184" cy="1739495"/>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B959B5F-72BB-4EFF-895C-3A7FB9621B74}"/>
              </a:ext>
            </a:extLst>
          </p:cNvPr>
          <p:cNvSpPr>
            <a:spLocks noGrp="1"/>
          </p:cNvSpPr>
          <p:nvPr>
            <p:ph type="body" idx="1"/>
          </p:nvPr>
        </p:nvSpPr>
        <p:spPr>
          <a:xfrm>
            <a:off x="991891" y="2206137"/>
            <a:ext cx="6091965"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78AFFF7E-772B-4C81-8C15-D3877AF11D3E}"/>
              </a:ext>
            </a:extLst>
          </p:cNvPr>
          <p:cNvSpPr>
            <a:spLocks noGrp="1"/>
          </p:cNvSpPr>
          <p:nvPr>
            <p:ph sz="half" idx="2"/>
          </p:nvPr>
        </p:nvSpPr>
        <p:spPr>
          <a:xfrm>
            <a:off x="991891" y="3287331"/>
            <a:ext cx="6091965" cy="483516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2F90541-DD64-4F30-885C-1D785443F4BF}"/>
              </a:ext>
            </a:extLst>
          </p:cNvPr>
          <p:cNvSpPr>
            <a:spLocks noGrp="1"/>
          </p:cNvSpPr>
          <p:nvPr>
            <p:ph type="body" sz="quarter" idx="3"/>
          </p:nvPr>
        </p:nvSpPr>
        <p:spPr>
          <a:xfrm>
            <a:off x="7290108" y="2206137"/>
            <a:ext cx="6121966"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DC48500-E58B-4117-B707-2EA1A7040196}"/>
              </a:ext>
            </a:extLst>
          </p:cNvPr>
          <p:cNvSpPr>
            <a:spLocks noGrp="1"/>
          </p:cNvSpPr>
          <p:nvPr>
            <p:ph sz="quarter" idx="4"/>
          </p:nvPr>
        </p:nvSpPr>
        <p:spPr>
          <a:xfrm>
            <a:off x="7290108" y="3287331"/>
            <a:ext cx="6121966" cy="483516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CC82D27-AEE0-42A1-912F-B9378F037489}"/>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8" name="Marcador de pie de página 7">
            <a:extLst>
              <a:ext uri="{FF2B5EF4-FFF2-40B4-BE49-F238E27FC236}">
                <a16:creationId xmlns:a16="http://schemas.microsoft.com/office/drawing/2014/main" id="{20F56C20-D003-4470-B5B5-C6D77A6050B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DBEBA29-B8B3-4977-BBF5-8BE738B8BCBF}"/>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34661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C9367-1850-4E7B-827E-D00B16B87C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1061118-8BC0-48BE-B25F-70B7BDF07555}"/>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4" name="Marcador de pie de página 3">
            <a:extLst>
              <a:ext uri="{FF2B5EF4-FFF2-40B4-BE49-F238E27FC236}">
                <a16:creationId xmlns:a16="http://schemas.microsoft.com/office/drawing/2014/main" id="{AA5012FF-F97A-4726-B5BE-42CEFA38A9F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9B4E471-8EB2-461F-9D36-7C9BF5B37E31}"/>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63984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F7167E2-A778-4913-820C-1CCD1507EC33}"/>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3" name="Marcador de pie de página 2">
            <a:extLst>
              <a:ext uri="{FF2B5EF4-FFF2-40B4-BE49-F238E27FC236}">
                <a16:creationId xmlns:a16="http://schemas.microsoft.com/office/drawing/2014/main" id="{C91A4B1E-3716-459F-AC16-B6FDDAD317D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4822F2C-1490-40CA-BE40-0E89BBB7EE86}"/>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80965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32803-DF33-4982-9B00-D476E6B8032F}"/>
              </a:ext>
            </a:extLst>
          </p:cNvPr>
          <p:cNvSpPr>
            <a:spLocks noGrp="1"/>
          </p:cNvSpPr>
          <p:nvPr>
            <p:ph type="title"/>
          </p:nvPr>
        </p:nvSpPr>
        <p:spPr>
          <a:xfrm>
            <a:off x="991891" y="599969"/>
            <a:ext cx="4644443" cy="2099892"/>
          </a:xfrm>
        </p:spPr>
        <p:txBody>
          <a:bodyPr anchor="b"/>
          <a:lstStyle>
            <a:lvl1pPr>
              <a:defRPr sz="378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0562B42-9AB4-48E7-BD8A-883A8C971D9E}"/>
              </a:ext>
            </a:extLst>
          </p:cNvPr>
          <p:cNvSpPr>
            <a:spLocks noGrp="1"/>
          </p:cNvSpPr>
          <p:nvPr>
            <p:ph idx="1"/>
          </p:nvPr>
        </p:nvSpPr>
        <p:spPr>
          <a:xfrm>
            <a:off x="6121966" y="1295767"/>
            <a:ext cx="7290108" cy="6395505"/>
          </a:xfrm>
        </p:spPr>
        <p:txBody>
          <a:bodyPr/>
          <a:lstStyle>
            <a:lvl1pPr>
              <a:defRPr sz="3780"/>
            </a:lvl1pPr>
            <a:lvl2pPr>
              <a:defRPr sz="3307"/>
            </a:lvl2pPr>
            <a:lvl3pPr>
              <a:defRPr sz="2835"/>
            </a:lvl3pPr>
            <a:lvl4pPr>
              <a:defRPr sz="2362"/>
            </a:lvl4pPr>
            <a:lvl5pPr>
              <a:defRPr sz="2362"/>
            </a:lvl5pPr>
            <a:lvl6pPr>
              <a:defRPr sz="2362"/>
            </a:lvl6pPr>
            <a:lvl7pPr>
              <a:defRPr sz="2362"/>
            </a:lvl7pPr>
            <a:lvl8pPr>
              <a:defRPr sz="2362"/>
            </a:lvl8pPr>
            <a:lvl9pPr>
              <a:defRPr sz="2362"/>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CF37E06-D4FC-4FEA-B6E4-121DF4EF6971}"/>
              </a:ext>
            </a:extLst>
          </p:cNvPr>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s-ES"/>
              <a:t>Editar los estilos de texto del patrón</a:t>
            </a:r>
          </a:p>
        </p:txBody>
      </p:sp>
      <p:sp>
        <p:nvSpPr>
          <p:cNvPr id="5" name="Marcador de fecha 4">
            <a:extLst>
              <a:ext uri="{FF2B5EF4-FFF2-40B4-BE49-F238E27FC236}">
                <a16:creationId xmlns:a16="http://schemas.microsoft.com/office/drawing/2014/main" id="{951FE0DE-9FDF-41B9-AC41-56D27A724D50}"/>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6" name="Marcador de pie de página 5">
            <a:extLst>
              <a:ext uri="{FF2B5EF4-FFF2-40B4-BE49-F238E27FC236}">
                <a16:creationId xmlns:a16="http://schemas.microsoft.com/office/drawing/2014/main" id="{826C8363-BF1C-4DED-B7A1-C7145AB6C46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26CA175-A9CF-42B6-8417-1CFB28C6CB0A}"/>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108864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83616-BA7F-44BC-9EAD-55F274030E3C}"/>
              </a:ext>
            </a:extLst>
          </p:cNvPr>
          <p:cNvSpPr>
            <a:spLocks noGrp="1"/>
          </p:cNvSpPr>
          <p:nvPr>
            <p:ph type="title"/>
          </p:nvPr>
        </p:nvSpPr>
        <p:spPr>
          <a:xfrm>
            <a:off x="991891" y="599969"/>
            <a:ext cx="4644443" cy="2099892"/>
          </a:xfrm>
        </p:spPr>
        <p:txBody>
          <a:bodyPr anchor="b"/>
          <a:lstStyle>
            <a:lvl1pPr>
              <a:defRPr sz="378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7FE1688-DD11-4467-862F-7B7331230AE0}"/>
              </a:ext>
            </a:extLst>
          </p:cNvPr>
          <p:cNvSpPr>
            <a:spLocks noGrp="1"/>
          </p:cNvSpPr>
          <p:nvPr>
            <p:ph type="pic" idx="1"/>
          </p:nvPr>
        </p:nvSpPr>
        <p:spPr>
          <a:xfrm>
            <a:off x="6121966" y="1295767"/>
            <a:ext cx="7290108" cy="6395505"/>
          </a:xfrm>
        </p:spPr>
        <p:txBody>
          <a:bodyPr/>
          <a:lstStyle>
            <a:lvl1pPr marL="0" indent="0">
              <a:buNone/>
              <a:defRPr sz="3780"/>
            </a:lvl1pPr>
            <a:lvl2pPr marL="539999" indent="0">
              <a:buNone/>
              <a:defRPr sz="3307"/>
            </a:lvl2pPr>
            <a:lvl3pPr marL="1079998" indent="0">
              <a:buNone/>
              <a:defRPr sz="2835"/>
            </a:lvl3pPr>
            <a:lvl4pPr marL="1619997" indent="0">
              <a:buNone/>
              <a:defRPr sz="2362"/>
            </a:lvl4pPr>
            <a:lvl5pPr marL="2159996" indent="0">
              <a:buNone/>
              <a:defRPr sz="2362"/>
            </a:lvl5pPr>
            <a:lvl6pPr marL="2699995" indent="0">
              <a:buNone/>
              <a:defRPr sz="2362"/>
            </a:lvl6pPr>
            <a:lvl7pPr marL="3239994" indent="0">
              <a:buNone/>
              <a:defRPr sz="2362"/>
            </a:lvl7pPr>
            <a:lvl8pPr marL="3779992" indent="0">
              <a:buNone/>
              <a:defRPr sz="2362"/>
            </a:lvl8pPr>
            <a:lvl9pPr marL="4319991" indent="0">
              <a:buNone/>
              <a:defRPr sz="2362"/>
            </a:lvl9pPr>
          </a:lstStyle>
          <a:p>
            <a:endParaRPr lang="es-MX"/>
          </a:p>
        </p:txBody>
      </p:sp>
      <p:sp>
        <p:nvSpPr>
          <p:cNvPr id="4" name="Marcador de texto 3">
            <a:extLst>
              <a:ext uri="{FF2B5EF4-FFF2-40B4-BE49-F238E27FC236}">
                <a16:creationId xmlns:a16="http://schemas.microsoft.com/office/drawing/2014/main" id="{C946B660-D755-4288-A838-558B39838FC5}"/>
              </a:ext>
            </a:extLst>
          </p:cNvPr>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s-ES"/>
              <a:t>Editar los estilos de texto del patrón</a:t>
            </a:r>
          </a:p>
        </p:txBody>
      </p:sp>
      <p:sp>
        <p:nvSpPr>
          <p:cNvPr id="5" name="Marcador de fecha 4">
            <a:extLst>
              <a:ext uri="{FF2B5EF4-FFF2-40B4-BE49-F238E27FC236}">
                <a16:creationId xmlns:a16="http://schemas.microsoft.com/office/drawing/2014/main" id="{EAEDDE38-12AF-4EEB-9F6A-A24F14250C1C}"/>
              </a:ext>
            </a:extLst>
          </p:cNvPr>
          <p:cNvSpPr>
            <a:spLocks noGrp="1"/>
          </p:cNvSpPr>
          <p:nvPr>
            <p:ph type="dt" sz="half" idx="10"/>
          </p:nvPr>
        </p:nvSpPr>
        <p:spPr/>
        <p:txBody>
          <a:bodyPr/>
          <a:lstStyle/>
          <a:p>
            <a:fld id="{EF2707BC-FD60-4B55-B025-5DDB9C7CD663}" type="datetimeFigureOut">
              <a:rPr lang="es-MX" smtClean="0"/>
              <a:t>08/11/2018</a:t>
            </a:fld>
            <a:endParaRPr lang="es-MX"/>
          </a:p>
        </p:txBody>
      </p:sp>
      <p:sp>
        <p:nvSpPr>
          <p:cNvPr id="6" name="Marcador de pie de página 5">
            <a:extLst>
              <a:ext uri="{FF2B5EF4-FFF2-40B4-BE49-F238E27FC236}">
                <a16:creationId xmlns:a16="http://schemas.microsoft.com/office/drawing/2014/main" id="{D10ACE92-B077-487E-86B1-6D423A12D6F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35104EF-88CB-42D4-B6A2-3ACC5A3B5AE1}"/>
              </a:ext>
            </a:extLst>
          </p:cNvPr>
          <p:cNvSpPr>
            <a:spLocks noGrp="1"/>
          </p:cNvSpPr>
          <p:nvPr>
            <p:ph type="sldNum" sz="quarter" idx="12"/>
          </p:nvPr>
        </p:nvSpPr>
        <p:spPr/>
        <p:txBody>
          <a:bodyPr/>
          <a:lstStyle/>
          <a:p>
            <a:fld id="{A311DC5D-502B-4F22-8109-A06D9905DA9F}" type="slidenum">
              <a:rPr lang="es-MX" smtClean="0"/>
              <a:t>‹Nº›</a:t>
            </a:fld>
            <a:endParaRPr lang="es-MX"/>
          </a:p>
        </p:txBody>
      </p:sp>
    </p:spTree>
    <p:extLst>
      <p:ext uri="{BB962C8B-B14F-4D97-AF65-F5344CB8AC3E}">
        <p14:creationId xmlns:p14="http://schemas.microsoft.com/office/powerpoint/2010/main" val="71889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E6D60F9-A92E-47E4-85C4-B42AB5A30846}"/>
              </a:ext>
            </a:extLst>
          </p:cNvPr>
          <p:cNvSpPr>
            <a:spLocks noGrp="1"/>
          </p:cNvSpPr>
          <p:nvPr>
            <p:ph type="title"/>
          </p:nvPr>
        </p:nvSpPr>
        <p:spPr>
          <a:xfrm>
            <a:off x="990015" y="479143"/>
            <a:ext cx="12420184" cy="1739495"/>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D575BBB-8D95-40CB-A960-9E043E50943E}"/>
              </a:ext>
            </a:extLst>
          </p:cNvPr>
          <p:cNvSpPr>
            <a:spLocks noGrp="1"/>
          </p:cNvSpPr>
          <p:nvPr>
            <p:ph type="body" idx="1"/>
          </p:nvPr>
        </p:nvSpPr>
        <p:spPr>
          <a:xfrm>
            <a:off x="990015" y="2395710"/>
            <a:ext cx="12420184" cy="571012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5A01911-D0CA-4713-B8F0-556DF2D7DD71}"/>
              </a:ext>
            </a:extLst>
          </p:cNvPr>
          <p:cNvSpPr>
            <a:spLocks noGrp="1"/>
          </p:cNvSpPr>
          <p:nvPr>
            <p:ph type="dt" sz="half" idx="2"/>
          </p:nvPr>
        </p:nvSpPr>
        <p:spPr>
          <a:xfrm>
            <a:off x="990015" y="8341239"/>
            <a:ext cx="3240048" cy="479142"/>
          </a:xfrm>
          <a:prstGeom prst="rect">
            <a:avLst/>
          </a:prstGeom>
        </p:spPr>
        <p:txBody>
          <a:bodyPr vert="horz" lIns="91440" tIns="45720" rIns="91440" bIns="45720" rtlCol="0" anchor="ctr"/>
          <a:lstStyle>
            <a:lvl1pPr algn="l">
              <a:defRPr sz="1417">
                <a:solidFill>
                  <a:schemeClr val="tx1">
                    <a:tint val="75000"/>
                  </a:schemeClr>
                </a:solidFill>
              </a:defRPr>
            </a:lvl1pPr>
          </a:lstStyle>
          <a:p>
            <a:fld id="{EF2707BC-FD60-4B55-B025-5DDB9C7CD663}" type="datetimeFigureOut">
              <a:rPr lang="es-MX" smtClean="0"/>
              <a:t>08/11/2018</a:t>
            </a:fld>
            <a:endParaRPr lang="es-MX"/>
          </a:p>
        </p:txBody>
      </p:sp>
      <p:sp>
        <p:nvSpPr>
          <p:cNvPr id="5" name="Marcador de pie de página 4">
            <a:extLst>
              <a:ext uri="{FF2B5EF4-FFF2-40B4-BE49-F238E27FC236}">
                <a16:creationId xmlns:a16="http://schemas.microsoft.com/office/drawing/2014/main" id="{C5B57F6A-6C6E-4EEE-97CA-981AE04C9716}"/>
              </a:ext>
            </a:extLst>
          </p:cNvPr>
          <p:cNvSpPr>
            <a:spLocks noGrp="1"/>
          </p:cNvSpPr>
          <p:nvPr>
            <p:ph type="ftr" sz="quarter" idx="3"/>
          </p:nvPr>
        </p:nvSpPr>
        <p:spPr>
          <a:xfrm>
            <a:off x="4770071" y="8341239"/>
            <a:ext cx="4860072" cy="479142"/>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4D66DDC-936B-4A48-8DD6-449E56148EA2}"/>
              </a:ext>
            </a:extLst>
          </p:cNvPr>
          <p:cNvSpPr>
            <a:spLocks noGrp="1"/>
          </p:cNvSpPr>
          <p:nvPr>
            <p:ph type="sldNum" sz="quarter" idx="4"/>
          </p:nvPr>
        </p:nvSpPr>
        <p:spPr>
          <a:xfrm>
            <a:off x="10170150" y="8341239"/>
            <a:ext cx="3240048" cy="479142"/>
          </a:xfrm>
          <a:prstGeom prst="rect">
            <a:avLst/>
          </a:prstGeom>
        </p:spPr>
        <p:txBody>
          <a:bodyPr vert="horz" lIns="91440" tIns="45720" rIns="91440" bIns="45720" rtlCol="0" anchor="ctr"/>
          <a:lstStyle>
            <a:lvl1pPr algn="r">
              <a:defRPr sz="1417">
                <a:solidFill>
                  <a:schemeClr val="tx1">
                    <a:tint val="75000"/>
                  </a:schemeClr>
                </a:solidFill>
              </a:defRPr>
            </a:lvl1pPr>
          </a:lstStyle>
          <a:p>
            <a:fld id="{A311DC5D-502B-4F22-8109-A06D9905DA9F}" type="slidenum">
              <a:rPr lang="es-MX" smtClean="0"/>
              <a:t>‹Nº›</a:t>
            </a:fld>
            <a:endParaRPr lang="es-MX"/>
          </a:p>
        </p:txBody>
      </p:sp>
    </p:spTree>
    <p:extLst>
      <p:ext uri="{BB962C8B-B14F-4D97-AF65-F5344CB8AC3E}">
        <p14:creationId xmlns:p14="http://schemas.microsoft.com/office/powerpoint/2010/main" val="39174605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79998" rtl="0" eaLnBrk="1" latinLnBrk="0" hangingPunct="1">
        <a:lnSpc>
          <a:spcPct val="90000"/>
        </a:lnSpc>
        <a:spcBef>
          <a:spcPct val="0"/>
        </a:spcBef>
        <a:buNone/>
        <a:defRPr sz="5197" kern="1200">
          <a:solidFill>
            <a:schemeClr val="tx1"/>
          </a:solidFill>
          <a:latin typeface="+mj-lt"/>
          <a:ea typeface="+mj-ea"/>
          <a:cs typeface="+mj-cs"/>
        </a:defRPr>
      </a:lvl1pPr>
    </p:titleStyle>
    <p:bodyStyle>
      <a:lvl1pPr marL="269999" indent="-269999" algn="l" defTabSz="1079998"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98" indent="-269999" algn="l" defTabSz="1079998" rtl="0" eaLnBrk="1" latinLnBrk="0" hangingPunct="1">
        <a:lnSpc>
          <a:spcPct val="90000"/>
        </a:lnSpc>
        <a:spcBef>
          <a:spcPts val="591"/>
        </a:spcBef>
        <a:buFont typeface="Arial" panose="020B0604020202020204" pitchFamily="34" charset="0"/>
        <a:buChar char="•"/>
        <a:defRPr sz="2835" kern="1200">
          <a:solidFill>
            <a:schemeClr val="tx1"/>
          </a:solidFill>
          <a:latin typeface="+mn-lt"/>
          <a:ea typeface="+mn-ea"/>
          <a:cs typeface="+mn-cs"/>
        </a:defRPr>
      </a:lvl2pPr>
      <a:lvl3pPr marL="1349997" indent="-269999" algn="l" defTabSz="1079998"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996"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995"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994"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993"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992"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991"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s-MX"/>
      </a:defPPr>
      <a:lvl1pPr marL="0" algn="l" defTabSz="1079998" rtl="0" eaLnBrk="1" latinLnBrk="0" hangingPunct="1">
        <a:defRPr sz="2126" kern="1200">
          <a:solidFill>
            <a:schemeClr val="tx1"/>
          </a:solidFill>
          <a:latin typeface="+mn-lt"/>
          <a:ea typeface="+mn-ea"/>
          <a:cs typeface="+mn-cs"/>
        </a:defRPr>
      </a:lvl1pPr>
      <a:lvl2pPr marL="539999" algn="l" defTabSz="1079998" rtl="0" eaLnBrk="1" latinLnBrk="0" hangingPunct="1">
        <a:defRPr sz="2126" kern="1200">
          <a:solidFill>
            <a:schemeClr val="tx1"/>
          </a:solidFill>
          <a:latin typeface="+mn-lt"/>
          <a:ea typeface="+mn-ea"/>
          <a:cs typeface="+mn-cs"/>
        </a:defRPr>
      </a:lvl2pPr>
      <a:lvl3pPr marL="1079998" algn="l" defTabSz="1079998" rtl="0" eaLnBrk="1" latinLnBrk="0" hangingPunct="1">
        <a:defRPr sz="2126" kern="1200">
          <a:solidFill>
            <a:schemeClr val="tx1"/>
          </a:solidFill>
          <a:latin typeface="+mn-lt"/>
          <a:ea typeface="+mn-ea"/>
          <a:cs typeface="+mn-cs"/>
        </a:defRPr>
      </a:lvl3pPr>
      <a:lvl4pPr marL="1619997" algn="l" defTabSz="1079998" rtl="0" eaLnBrk="1" latinLnBrk="0" hangingPunct="1">
        <a:defRPr sz="2126" kern="1200">
          <a:solidFill>
            <a:schemeClr val="tx1"/>
          </a:solidFill>
          <a:latin typeface="+mn-lt"/>
          <a:ea typeface="+mn-ea"/>
          <a:cs typeface="+mn-cs"/>
        </a:defRPr>
      </a:lvl4pPr>
      <a:lvl5pPr marL="2159996" algn="l" defTabSz="1079998" rtl="0" eaLnBrk="1" latinLnBrk="0" hangingPunct="1">
        <a:defRPr sz="2126" kern="1200">
          <a:solidFill>
            <a:schemeClr val="tx1"/>
          </a:solidFill>
          <a:latin typeface="+mn-lt"/>
          <a:ea typeface="+mn-ea"/>
          <a:cs typeface="+mn-cs"/>
        </a:defRPr>
      </a:lvl5pPr>
      <a:lvl6pPr marL="2699995" algn="l" defTabSz="1079998" rtl="0" eaLnBrk="1" latinLnBrk="0" hangingPunct="1">
        <a:defRPr sz="2126" kern="1200">
          <a:solidFill>
            <a:schemeClr val="tx1"/>
          </a:solidFill>
          <a:latin typeface="+mn-lt"/>
          <a:ea typeface="+mn-ea"/>
          <a:cs typeface="+mn-cs"/>
        </a:defRPr>
      </a:lvl6pPr>
      <a:lvl7pPr marL="3239994" algn="l" defTabSz="1079998" rtl="0" eaLnBrk="1" latinLnBrk="0" hangingPunct="1">
        <a:defRPr sz="2126" kern="1200">
          <a:solidFill>
            <a:schemeClr val="tx1"/>
          </a:solidFill>
          <a:latin typeface="+mn-lt"/>
          <a:ea typeface="+mn-ea"/>
          <a:cs typeface="+mn-cs"/>
        </a:defRPr>
      </a:lvl7pPr>
      <a:lvl8pPr marL="3779992" algn="l" defTabSz="1079998" rtl="0" eaLnBrk="1" latinLnBrk="0" hangingPunct="1">
        <a:defRPr sz="2126" kern="1200">
          <a:solidFill>
            <a:schemeClr val="tx1"/>
          </a:solidFill>
          <a:latin typeface="+mn-lt"/>
          <a:ea typeface="+mn-ea"/>
          <a:cs typeface="+mn-cs"/>
        </a:defRPr>
      </a:lvl8pPr>
      <a:lvl9pPr marL="4319991" algn="l" defTabSz="1079998"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ust-lang/book" TargetMode="External"/><Relationship Id="rId7" Type="http://schemas.openxmlformats.org/officeDocument/2006/relationships/image" Target="../media/image4.png"/><Relationship Id="rId2" Type="http://schemas.openxmlformats.org/officeDocument/2006/relationships/hyperlink" Target="https://doc.rust-lang.org/book/" TargetMode="External"/><Relationship Id="rId1" Type="http://schemas.openxmlformats.org/officeDocument/2006/relationships/slideLayout" Target="../slideLayouts/slideLayout2.xml"/><Relationship Id="rId6" Type="http://schemas.openxmlformats.org/officeDocument/2006/relationships/hyperlink" Target="https://doc.rust-lang.org/book/#second-edition" TargetMode="External"/><Relationship Id="rId5" Type="http://schemas.openxmlformats.org/officeDocument/2006/relationships/hyperlink" Target="https://doc.rust-lang.org/book/#first-edition" TargetMode="External"/><Relationship Id="rId4" Type="http://schemas.openxmlformats.org/officeDocument/2006/relationships/hyperlink" Target="https://doc.rust-lang.org/book/#2018-editi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rust-lang.org/book/#2018-editio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rust-lang.org/rust-by-example/" TargetMode="External"/><Relationship Id="rId2" Type="http://schemas.openxmlformats.org/officeDocument/2006/relationships/hyperlink" Target="https://doc.rust-lang.org/book/"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rust-lang.org/es-ES/faq.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tjhoa/rust-learning" TargetMode="External"/><Relationship Id="rId2" Type="http://schemas.openxmlformats.org/officeDocument/2006/relationships/hyperlink" Target="https://doc.rust-lang.org/nomic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chat.mibbit.com/?server=irc.mozilla.org&amp;channel=#rust" TargetMode="External"/><Relationship Id="rId13" Type="http://schemas.openxmlformats.org/officeDocument/2006/relationships/image" Target="../media/image11.jpg"/><Relationship Id="rId18" Type="http://schemas.openxmlformats.org/officeDocument/2006/relationships/hyperlink" Target="https://www.rust-lang.org/es-ES/team.html#Library-team" TargetMode="External"/><Relationship Id="rId3" Type="http://schemas.openxmlformats.org/officeDocument/2006/relationships/hyperlink" Target="https://users.rust-lang.org/" TargetMode="External"/><Relationship Id="rId7" Type="http://schemas.openxmlformats.org/officeDocument/2006/relationships/hyperlink" Target="https://twitter.com/rustlang" TargetMode="External"/><Relationship Id="rId12" Type="http://schemas.openxmlformats.org/officeDocument/2006/relationships/hyperlink" Target="https://www.rust-lang.org/es-ES/user-groups.html" TargetMode="External"/><Relationship Id="rId17" Type="http://schemas.openxmlformats.org/officeDocument/2006/relationships/hyperlink" Target="https://www.rust-lang.org/es-ES/team.html#Language-design-team" TargetMode="External"/><Relationship Id="rId2" Type="http://schemas.openxmlformats.org/officeDocument/2006/relationships/hyperlink" Target="https://chat.mibbit.com/?server=irc.mozilla.org&amp;channel=#rust-beginners" TargetMode="External"/><Relationship Id="rId16" Type="http://schemas.openxmlformats.org/officeDocument/2006/relationships/hyperlink" Target="https://www.rust-lang.org/es-ES/team.html" TargetMode="External"/><Relationship Id="rId20" Type="http://schemas.openxmlformats.org/officeDocument/2006/relationships/hyperlink" Target="https://www.rust-lang.org/es-ES/team.html#Tooling-and-infrastructure" TargetMode="External"/><Relationship Id="rId1" Type="http://schemas.openxmlformats.org/officeDocument/2006/relationships/slideLayout" Target="../slideLayouts/slideLayout2.xml"/><Relationship Id="rId6" Type="http://schemas.openxmlformats.org/officeDocument/2006/relationships/hyperlink" Target="http://blog.rust-lang.org/" TargetMode="External"/><Relationship Id="rId11" Type="http://schemas.openxmlformats.org/officeDocument/2006/relationships/image" Target="../media/image10.png"/><Relationship Id="rId5" Type="http://schemas.openxmlformats.org/officeDocument/2006/relationships/hyperlink" Target="https://this-week-in-rust.org/" TargetMode="External"/><Relationship Id="rId15" Type="http://schemas.openxmlformats.org/officeDocument/2006/relationships/image" Target="../media/image13.png"/><Relationship Id="rId10" Type="http://schemas.openxmlformats.org/officeDocument/2006/relationships/hyperlink" Target="https://internals.rust-lang.org/" TargetMode="External"/><Relationship Id="rId19" Type="http://schemas.openxmlformats.org/officeDocument/2006/relationships/hyperlink" Target="https://www.rust-lang.org/es-ES/team.html#Compiler-team" TargetMode="External"/><Relationship Id="rId4" Type="http://schemas.openxmlformats.org/officeDocument/2006/relationships/hyperlink" Target="https://stackoverflow.com/questions/tagged/rust" TargetMode="External"/><Relationship Id="rId9" Type="http://schemas.openxmlformats.org/officeDocument/2006/relationships/image" Target="../media/image9.png"/><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hyperlink" Target="https://www.rust-lang.org/es-ES/contribute-libs.html" TargetMode="External"/><Relationship Id="rId3" Type="http://schemas.openxmlformats.org/officeDocument/2006/relationships/image" Target="../media/image14.png"/><Relationship Id="rId7" Type="http://schemas.openxmlformats.org/officeDocument/2006/relationships/hyperlink" Target="https://www.rust-lang.org/es-ES/contribute-tools.html" TargetMode="External"/><Relationship Id="rId2" Type="http://schemas.openxmlformats.org/officeDocument/2006/relationships/hyperlink" Target="https://github.com/rust-lang/rust/blob/master/CONTRIBUTING.md#bug-reports" TargetMode="External"/><Relationship Id="rId1" Type="http://schemas.openxmlformats.org/officeDocument/2006/relationships/slideLayout" Target="../slideLayouts/slideLayout2.xml"/><Relationship Id="rId6" Type="http://schemas.openxmlformats.org/officeDocument/2006/relationships/hyperlink" Target="https://www.rust-lang.org/es-ES/contribute-community.html" TargetMode="External"/><Relationship Id="rId5" Type="http://schemas.openxmlformats.org/officeDocument/2006/relationships/hyperlink" Target="https://www.rust-lang.org/es-ES/contribute-docs.html" TargetMode="External"/><Relationship Id="rId4" Type="http://schemas.openxmlformats.org/officeDocument/2006/relationships/hyperlink" Target="https://www.rust-lang.org/es-ES/contribute-bugs.html" TargetMode="External"/><Relationship Id="rId9" Type="http://schemas.openxmlformats.org/officeDocument/2006/relationships/hyperlink" Target="https://www.rust-lang.org/es-ES/contribute-translations.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bvHPi-DMpAI" TargetMode="External"/><Relationship Id="rId2" Type="http://schemas.openxmlformats.org/officeDocument/2006/relationships/hyperlink" Target="https://www.rust-lang.org/es-ES/documentation.htm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Programa_de_computadora" TargetMode="External"/><Relationship Id="rId2" Type="http://schemas.openxmlformats.org/officeDocument/2006/relationships/hyperlink" Target="https://es.wikipedia.org/wiki/Tiempo" TargetMode="External"/><Relationship Id="rId1" Type="http://schemas.openxmlformats.org/officeDocument/2006/relationships/slideLayout" Target="../slideLayouts/slideLayout2.xml"/><Relationship Id="rId4" Type="http://schemas.openxmlformats.org/officeDocument/2006/relationships/hyperlink" Target="https://es.wikipedia.org/wiki/Sistema_operativ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CF54FA-97F2-42B0-8F3A-1AFA18CD38DF}"/>
              </a:ext>
            </a:extLst>
          </p:cNvPr>
          <p:cNvSpPr>
            <a:spLocks noGrp="1"/>
          </p:cNvSpPr>
          <p:nvPr>
            <p:ph idx="1"/>
          </p:nvPr>
        </p:nvSpPr>
        <p:spPr>
          <a:xfrm>
            <a:off x="990015" y="1024186"/>
            <a:ext cx="12420183" cy="6721257"/>
          </a:xfrm>
        </p:spPr>
        <p:txBody>
          <a:bodyPr/>
          <a:lstStyle/>
          <a:p>
            <a:pPr marL="0" indent="0">
              <a:buNone/>
            </a:pPr>
            <a:endParaRPr lang="es-MX" dirty="0"/>
          </a:p>
          <a:p>
            <a:pPr marL="0" indent="0" algn="ctr">
              <a:buNone/>
            </a:pPr>
            <a:endParaRPr lang="es-MX" dirty="0">
              <a:latin typeface="+mj-lt"/>
            </a:endParaRPr>
          </a:p>
          <a:p>
            <a:pPr marL="0" indent="0" algn="ctr">
              <a:buNone/>
            </a:pPr>
            <a:r>
              <a:rPr lang="es-MX" dirty="0">
                <a:latin typeface="+mj-lt"/>
              </a:rPr>
              <a:t>Sistemas Operativos</a:t>
            </a:r>
          </a:p>
          <a:p>
            <a:pPr marL="0" indent="0" algn="ctr">
              <a:buNone/>
            </a:pPr>
            <a:endParaRPr lang="es-MX" dirty="0">
              <a:latin typeface="+mj-lt"/>
            </a:endParaRPr>
          </a:p>
          <a:p>
            <a:pPr marL="0" indent="0" algn="ctr">
              <a:buNone/>
            </a:pPr>
            <a:r>
              <a:rPr lang="es-MX" dirty="0">
                <a:latin typeface="+mj-lt"/>
              </a:rPr>
              <a:t>Lenguaje de Programación RUST</a:t>
            </a:r>
          </a:p>
          <a:p>
            <a:pPr marL="0" indent="0" algn="ctr">
              <a:buNone/>
            </a:pPr>
            <a:endParaRPr lang="es-MX" dirty="0">
              <a:latin typeface="+mj-lt"/>
            </a:endParaRPr>
          </a:p>
          <a:p>
            <a:pPr marL="0" indent="0" algn="ctr">
              <a:buNone/>
            </a:pPr>
            <a:r>
              <a:rPr lang="es-MX" dirty="0">
                <a:latin typeface="+mj-lt"/>
              </a:rPr>
              <a:t>Velasco Zagal Yesenia</a:t>
            </a:r>
          </a:p>
          <a:p>
            <a:pPr marL="0" indent="0" algn="ctr">
              <a:buNone/>
            </a:pPr>
            <a:endParaRPr lang="es-MX" dirty="0">
              <a:latin typeface="+mj-lt"/>
            </a:endParaRPr>
          </a:p>
          <a:p>
            <a:pPr marL="0" indent="0" algn="ctr">
              <a:buNone/>
            </a:pPr>
            <a:r>
              <a:rPr lang="es-MX" dirty="0">
                <a:latin typeface="+mj-lt"/>
              </a:rPr>
              <a:t>2019 - 1</a:t>
            </a:r>
          </a:p>
        </p:txBody>
      </p:sp>
    </p:spTree>
    <p:extLst>
      <p:ext uri="{BB962C8B-B14F-4D97-AF65-F5344CB8AC3E}">
        <p14:creationId xmlns:p14="http://schemas.microsoft.com/office/powerpoint/2010/main" val="344897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B0B5BA6-2AFE-48CC-9646-6421CCA15616}"/>
              </a:ext>
            </a:extLst>
          </p:cNvPr>
          <p:cNvSpPr/>
          <p:nvPr/>
        </p:nvSpPr>
        <p:spPr>
          <a:xfrm>
            <a:off x="1343590" y="1528412"/>
            <a:ext cx="11713029" cy="3139321"/>
          </a:xfrm>
          <a:prstGeom prst="rect">
            <a:avLst/>
          </a:prstGeom>
        </p:spPr>
        <p:txBody>
          <a:bodyPr wrap="square">
            <a:spAutoFit/>
          </a:bodyPr>
          <a:lstStyle/>
          <a:p>
            <a:r>
              <a:rPr lang="es-MX" dirty="0">
                <a:solidFill>
                  <a:srgbClr val="0070C0"/>
                </a:solidFill>
                <a:hlinkClick r:id="rId2">
                  <a:extLst>
                    <a:ext uri="{A12FA001-AC4F-418D-AE19-62706E023703}">
                      <ahyp:hlinkClr xmlns:ahyp="http://schemas.microsoft.com/office/drawing/2018/hyperlinkcolor" val="tx"/>
                    </a:ext>
                  </a:extLst>
                </a:hlinkClick>
              </a:rPr>
              <a:t>El lenguaje de programación Rust</a:t>
            </a:r>
            <a:r>
              <a:rPr lang="es-MX" dirty="0">
                <a:solidFill>
                  <a:schemeClr val="accent3">
                    <a:lumMod val="75000"/>
                  </a:schemeClr>
                </a:solidFill>
              </a:rPr>
              <a:t>. </a:t>
            </a:r>
            <a:r>
              <a:rPr lang="es-MX" dirty="0"/>
              <a:t>Es un libro introductorio, te dará una idea de cómo es Rust, cómo instalarlo, y te explicará su sintaxis y conceptos. es el recurso más comprensivo sobre Rust, así como el principal documento oficial del lenguaje.</a:t>
            </a:r>
          </a:p>
          <a:p>
            <a:endParaRPr lang="es-MX" dirty="0"/>
          </a:p>
          <a:p>
            <a:r>
              <a:rPr lang="es-MX" dirty="0"/>
              <a:t>La fuente de todas las ediciones vive </a:t>
            </a:r>
            <a:r>
              <a:rPr lang="es-MX" dirty="0">
                <a:hlinkClick r:id="rId3"/>
              </a:rPr>
              <a:t>en GitHub</a:t>
            </a:r>
            <a:endParaRPr lang="es-MX" dirty="0"/>
          </a:p>
          <a:p>
            <a:endParaRPr lang="es-MX" dirty="0"/>
          </a:p>
          <a:p>
            <a:pPr marL="457200" indent="-457200">
              <a:buFont typeface="+mj-lt"/>
              <a:buAutoNum type="arabicPeriod"/>
            </a:pPr>
            <a:r>
              <a:rPr lang="es-MX" dirty="0">
                <a:solidFill>
                  <a:schemeClr val="accent3">
                    <a:lumMod val="75000"/>
                  </a:schemeClr>
                </a:solidFill>
                <a:hlinkClick r:id="rId4">
                  <a:extLst>
                    <a:ext uri="{A12FA001-AC4F-418D-AE19-62706E023703}">
                      <ahyp:hlinkClr xmlns:ahyp="http://schemas.microsoft.com/office/drawing/2018/hyperlinkcolor" val="tx"/>
                    </a:ext>
                  </a:extLst>
                </a:hlinkClick>
              </a:rPr>
              <a:t>Edición 2018</a:t>
            </a:r>
            <a:endParaRPr lang="es-MX" dirty="0">
              <a:solidFill>
                <a:schemeClr val="accent3">
                  <a:lumMod val="75000"/>
                </a:schemeClr>
              </a:solidFill>
            </a:endParaRPr>
          </a:p>
          <a:p>
            <a:pPr marL="457200" indent="-457200">
              <a:buFont typeface="+mj-lt"/>
              <a:buAutoNum type="arabicPeriod"/>
            </a:pPr>
            <a:r>
              <a:rPr lang="es-MX" dirty="0">
                <a:solidFill>
                  <a:schemeClr val="accent3">
                    <a:lumMod val="75000"/>
                  </a:schemeClr>
                </a:solidFill>
                <a:hlinkClick r:id="rId5">
                  <a:extLst>
                    <a:ext uri="{A12FA001-AC4F-418D-AE19-62706E023703}">
                      <ahyp:hlinkClr xmlns:ahyp="http://schemas.microsoft.com/office/drawing/2018/hyperlinkcolor" val="tx"/>
                    </a:ext>
                  </a:extLst>
                </a:hlinkClick>
              </a:rPr>
              <a:t>Primera edición</a:t>
            </a:r>
            <a:endParaRPr lang="es-MX" dirty="0">
              <a:solidFill>
                <a:schemeClr val="accent3">
                  <a:lumMod val="75000"/>
                </a:schemeClr>
              </a:solidFill>
            </a:endParaRPr>
          </a:p>
          <a:p>
            <a:pPr marL="457200" indent="-457200">
              <a:buFont typeface="+mj-lt"/>
              <a:buAutoNum type="arabicPeriod"/>
            </a:pPr>
            <a:r>
              <a:rPr lang="es-MX" dirty="0">
                <a:solidFill>
                  <a:schemeClr val="accent3">
                    <a:lumMod val="75000"/>
                  </a:schemeClr>
                </a:solidFill>
                <a:hlinkClick r:id="rId6">
                  <a:extLst>
                    <a:ext uri="{A12FA001-AC4F-418D-AE19-62706E023703}">
                      <ahyp:hlinkClr xmlns:ahyp="http://schemas.microsoft.com/office/drawing/2018/hyperlinkcolor" val="tx"/>
                    </a:ext>
                  </a:extLst>
                </a:hlinkClick>
              </a:rPr>
              <a:t>Segunda </a:t>
            </a:r>
            <a:r>
              <a:rPr lang="es-MX" dirty="0" err="1">
                <a:solidFill>
                  <a:schemeClr val="accent3">
                    <a:lumMod val="75000"/>
                  </a:schemeClr>
                </a:solidFill>
                <a:hlinkClick r:id="rId6">
                  <a:extLst>
                    <a:ext uri="{A12FA001-AC4F-418D-AE19-62706E023703}">
                      <ahyp:hlinkClr xmlns:ahyp="http://schemas.microsoft.com/office/drawing/2018/hyperlinkcolor" val="tx"/>
                    </a:ext>
                  </a:extLst>
                </a:hlinkClick>
              </a:rPr>
              <a:t>edicion</a:t>
            </a:r>
            <a:endParaRPr lang="es-MX" dirty="0">
              <a:solidFill>
                <a:schemeClr val="accent3">
                  <a:lumMod val="75000"/>
                </a:schemeClr>
              </a:solidFill>
            </a:endParaRPr>
          </a:p>
          <a:p>
            <a:r>
              <a:rPr lang="es-MX" dirty="0"/>
              <a:t> </a:t>
            </a:r>
          </a:p>
          <a:p>
            <a:endParaRPr lang="es-MX" dirty="0"/>
          </a:p>
          <a:p>
            <a:endParaRPr lang="es-MX" dirty="0"/>
          </a:p>
        </p:txBody>
      </p:sp>
      <p:sp>
        <p:nvSpPr>
          <p:cNvPr id="5" name="Título 1">
            <a:extLst>
              <a:ext uri="{FF2B5EF4-FFF2-40B4-BE49-F238E27FC236}">
                <a16:creationId xmlns:a16="http://schemas.microsoft.com/office/drawing/2014/main" id="{7A863EF8-ED75-418F-AD20-BA7AD26E3BDE}"/>
              </a:ext>
            </a:extLst>
          </p:cNvPr>
          <p:cNvSpPr>
            <a:spLocks noGrp="1"/>
          </p:cNvSpPr>
          <p:nvPr>
            <p:ph type="title"/>
          </p:nvPr>
        </p:nvSpPr>
        <p:spPr>
          <a:xfrm>
            <a:off x="0" y="0"/>
            <a:ext cx="14400213" cy="1811441"/>
          </a:xfrm>
        </p:spPr>
        <p:txBody>
          <a:bodyPr>
            <a:normAutofit/>
          </a:bodyPr>
          <a:lstStyle/>
          <a:p>
            <a:pPr algn="ctr"/>
            <a:r>
              <a:rPr lang="es-MX" sz="4800" b="1" dirty="0">
                <a:solidFill>
                  <a:srgbClr val="002060"/>
                </a:solidFill>
                <a:latin typeface="+mn-lt"/>
                <a:ea typeface="+mn-ea"/>
                <a:cs typeface="+mn-cs"/>
              </a:rPr>
              <a:t>El lenguaje de programación RUST</a:t>
            </a:r>
          </a:p>
        </p:txBody>
      </p:sp>
      <p:pic>
        <p:nvPicPr>
          <p:cNvPr id="6" name="Imagen 5">
            <a:extLst>
              <a:ext uri="{FF2B5EF4-FFF2-40B4-BE49-F238E27FC236}">
                <a16:creationId xmlns:a16="http://schemas.microsoft.com/office/drawing/2014/main" id="{90D8638C-4065-494C-8CAE-0095627CC477}"/>
              </a:ext>
            </a:extLst>
          </p:cNvPr>
          <p:cNvPicPr>
            <a:picLocks noChangeAspect="1"/>
          </p:cNvPicPr>
          <p:nvPr/>
        </p:nvPicPr>
        <p:blipFill rotWithShape="1">
          <a:blip r:embed="rId7"/>
          <a:srcRect l="12901" t="22086" r="12972" b="5560"/>
          <a:stretch/>
        </p:blipFill>
        <p:spPr>
          <a:xfrm>
            <a:off x="4279488" y="3098072"/>
            <a:ext cx="9920793" cy="5444349"/>
          </a:xfrm>
          <a:prstGeom prst="rect">
            <a:avLst/>
          </a:prstGeom>
        </p:spPr>
      </p:pic>
    </p:spTree>
    <p:extLst>
      <p:ext uri="{BB962C8B-B14F-4D97-AF65-F5344CB8AC3E}">
        <p14:creationId xmlns:p14="http://schemas.microsoft.com/office/powerpoint/2010/main" val="421044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FC402-DFB8-48DE-BA54-5D7A9624742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09B2DDE-440E-428C-818F-A7E3F3BDD7EB}"/>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563A5818-0C38-4F78-8220-049139D72475}"/>
              </a:ext>
            </a:extLst>
          </p:cNvPr>
          <p:cNvPicPr>
            <a:picLocks noChangeAspect="1"/>
          </p:cNvPicPr>
          <p:nvPr/>
        </p:nvPicPr>
        <p:blipFill rotWithShape="1">
          <a:blip r:embed="rId2"/>
          <a:srcRect l="12566" t="21237" r="14311" b="6155"/>
          <a:stretch/>
        </p:blipFill>
        <p:spPr>
          <a:xfrm>
            <a:off x="369370" y="686423"/>
            <a:ext cx="13661471" cy="7626691"/>
          </a:xfrm>
          <a:prstGeom prst="rect">
            <a:avLst/>
          </a:prstGeom>
        </p:spPr>
      </p:pic>
    </p:spTree>
    <p:extLst>
      <p:ext uri="{BB962C8B-B14F-4D97-AF65-F5344CB8AC3E}">
        <p14:creationId xmlns:p14="http://schemas.microsoft.com/office/powerpoint/2010/main" val="200149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CED781A-287E-4EF3-AF71-CDE392DB5723}"/>
              </a:ext>
            </a:extLst>
          </p:cNvPr>
          <p:cNvPicPr>
            <a:picLocks noChangeAspect="1"/>
          </p:cNvPicPr>
          <p:nvPr/>
        </p:nvPicPr>
        <p:blipFill rotWithShape="1">
          <a:blip r:embed="rId2"/>
          <a:srcRect t="14976" r="6112" b="6966"/>
          <a:stretch/>
        </p:blipFill>
        <p:spPr>
          <a:xfrm>
            <a:off x="373060" y="1898502"/>
            <a:ext cx="14027153" cy="6556751"/>
          </a:xfrm>
          <a:prstGeom prst="rect">
            <a:avLst/>
          </a:prstGeom>
        </p:spPr>
      </p:pic>
      <p:sp>
        <p:nvSpPr>
          <p:cNvPr id="5" name="CuadroTexto 4">
            <a:extLst>
              <a:ext uri="{FF2B5EF4-FFF2-40B4-BE49-F238E27FC236}">
                <a16:creationId xmlns:a16="http://schemas.microsoft.com/office/drawing/2014/main" id="{DAE48AE3-EFF2-4104-A930-7AF3739C7A33}"/>
              </a:ext>
            </a:extLst>
          </p:cNvPr>
          <p:cNvSpPr txBox="1"/>
          <p:nvPr/>
        </p:nvSpPr>
        <p:spPr>
          <a:xfrm>
            <a:off x="694531" y="544285"/>
            <a:ext cx="13239183" cy="1354217"/>
          </a:xfrm>
          <a:prstGeom prst="rect">
            <a:avLst/>
          </a:prstGeom>
          <a:noFill/>
        </p:spPr>
        <p:txBody>
          <a:bodyPr wrap="square" rtlCol="0">
            <a:spAutoFit/>
          </a:bodyPr>
          <a:lstStyle/>
          <a:p>
            <a:r>
              <a:rPr lang="es-MX" sz="2800" dirty="0">
                <a:solidFill>
                  <a:srgbClr val="0070C0"/>
                </a:solidFill>
                <a:hlinkClick r:id="rId3">
                  <a:extLst>
                    <a:ext uri="{A12FA001-AC4F-418D-AE19-62706E023703}">
                      <ahyp:hlinkClr xmlns:ahyp="http://schemas.microsoft.com/office/drawing/2018/hyperlinkcolor" val="tx"/>
                    </a:ext>
                  </a:extLst>
                </a:hlinkClick>
              </a:rPr>
              <a:t>Edición 2018</a:t>
            </a:r>
            <a:endParaRPr lang="es-MX" sz="2800" dirty="0">
              <a:solidFill>
                <a:srgbClr val="0070C0"/>
              </a:solidFill>
            </a:endParaRPr>
          </a:p>
          <a:p>
            <a:r>
              <a:rPr lang="es-MX" dirty="0"/>
              <a:t>La edición de 2018 del libro es una "versión viva" en línea del libro; Basado en la segunda edición. Este libro en línea se actualiza como actualizaciones de Rust.</a:t>
            </a:r>
          </a:p>
          <a:p>
            <a:endParaRPr lang="es-MX" dirty="0"/>
          </a:p>
        </p:txBody>
      </p:sp>
    </p:spTree>
    <p:extLst>
      <p:ext uri="{BB962C8B-B14F-4D97-AF65-F5344CB8AC3E}">
        <p14:creationId xmlns:p14="http://schemas.microsoft.com/office/powerpoint/2010/main" val="253897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42DDDA5-0DE2-45C7-84AD-F5830015FA17}"/>
              </a:ext>
            </a:extLst>
          </p:cNvPr>
          <p:cNvSpPr txBox="1"/>
          <p:nvPr/>
        </p:nvSpPr>
        <p:spPr>
          <a:xfrm>
            <a:off x="908687" y="1811441"/>
            <a:ext cx="5179292" cy="5847755"/>
          </a:xfrm>
          <a:prstGeom prst="rect">
            <a:avLst/>
          </a:prstGeom>
          <a:noFill/>
        </p:spPr>
        <p:txBody>
          <a:bodyPr wrap="square" rtlCol="0">
            <a:spAutoFit/>
          </a:bodyPr>
          <a:lstStyle/>
          <a:p>
            <a:r>
              <a:rPr lang="es-MX" sz="2400" dirty="0">
                <a:solidFill>
                  <a:srgbClr val="0070C0"/>
                </a:solidFill>
                <a:hlinkClick r:id="rId2">
                  <a:extLst>
                    <a:ext uri="{A12FA001-AC4F-418D-AE19-62706E023703}">
                      <ahyp:hlinkClr xmlns:ahyp="http://schemas.microsoft.com/office/drawing/2018/hyperlinkcolor" val="tx"/>
                    </a:ext>
                  </a:extLst>
                </a:hlinkClick>
              </a:rPr>
              <a:t>El lenguaje de programación Rust</a:t>
            </a:r>
            <a:r>
              <a:rPr lang="es-MX" sz="2400" dirty="0">
                <a:solidFill>
                  <a:srgbClr val="0070C0"/>
                </a:solidFill>
              </a:rPr>
              <a:t>. </a:t>
            </a:r>
            <a:r>
              <a:rPr lang="es-MX" sz="2400" dirty="0"/>
              <a:t>Es un libro introductorio, te dará una idea de cómo es Rust, cómo instalarlo, y te explicará su sintaxis y conceptos. es el recurso más comprensivo sobre Rust, así como el principal documento oficial del lenguaje.</a:t>
            </a:r>
          </a:p>
          <a:p>
            <a:endParaRPr lang="es-MX" sz="2400" dirty="0"/>
          </a:p>
          <a:p>
            <a:pPr marL="800100" lvl="1" indent="-342900">
              <a:buFont typeface="+mj-lt"/>
              <a:buAutoNum type="arabicPeriod"/>
            </a:pPr>
            <a:r>
              <a:rPr lang="es-MX" sz="2400" dirty="0">
                <a:solidFill>
                  <a:srgbClr val="0070C0"/>
                </a:solidFill>
                <a:hlinkClick r:id="rId3">
                  <a:extLst>
                    <a:ext uri="{A12FA001-AC4F-418D-AE19-62706E023703}">
                      <ahyp:hlinkClr xmlns:ahyp="http://schemas.microsoft.com/office/drawing/2018/hyperlinkcolor" val="tx"/>
                    </a:ext>
                  </a:extLst>
                </a:hlinkClick>
              </a:rPr>
              <a:t>Rust mediante ejemplos</a:t>
            </a:r>
            <a:r>
              <a:rPr lang="es-MX" sz="2400" dirty="0"/>
              <a:t>. Es una colección de ejemplos de Rust sobre varios temas, ejecutables en el navegador web.</a:t>
            </a:r>
          </a:p>
          <a:p>
            <a:pPr marL="800100" lvl="1" indent="-342900">
              <a:buFont typeface="+mj-lt"/>
              <a:buAutoNum type="arabicPeriod"/>
            </a:pPr>
            <a:r>
              <a:rPr lang="es-MX" sz="2400" dirty="0">
                <a:solidFill>
                  <a:srgbClr val="0070C0"/>
                </a:solidFill>
                <a:hlinkClick r:id="rId4">
                  <a:extLst>
                    <a:ext uri="{A12FA001-AC4F-418D-AE19-62706E023703}">
                      <ahyp:hlinkClr xmlns:ahyp="http://schemas.microsoft.com/office/drawing/2018/hyperlinkcolor" val="tx"/>
                    </a:ext>
                  </a:extLst>
                </a:hlinkClick>
              </a:rPr>
              <a:t>Preguntas frecuentes</a:t>
            </a:r>
            <a:r>
              <a:rPr lang="es-MX" sz="2400" dirty="0"/>
              <a:t>.</a:t>
            </a:r>
          </a:p>
          <a:p>
            <a:pPr lvl="1"/>
            <a:endParaRPr lang="es-MX" sz="2400" dirty="0"/>
          </a:p>
          <a:p>
            <a:endParaRPr lang="es-MX" sz="2000" dirty="0"/>
          </a:p>
          <a:p>
            <a:endParaRPr lang="es-MX" dirty="0"/>
          </a:p>
        </p:txBody>
      </p:sp>
      <p:sp>
        <p:nvSpPr>
          <p:cNvPr id="5" name="Título 1">
            <a:extLst>
              <a:ext uri="{FF2B5EF4-FFF2-40B4-BE49-F238E27FC236}">
                <a16:creationId xmlns:a16="http://schemas.microsoft.com/office/drawing/2014/main" id="{223CF71B-0659-4953-85ED-6ED8D174D34A}"/>
              </a:ext>
            </a:extLst>
          </p:cNvPr>
          <p:cNvSpPr>
            <a:spLocks noGrp="1"/>
          </p:cNvSpPr>
          <p:nvPr>
            <p:ph type="title"/>
          </p:nvPr>
        </p:nvSpPr>
        <p:spPr>
          <a:xfrm>
            <a:off x="0" y="0"/>
            <a:ext cx="14400213" cy="1811441"/>
          </a:xfrm>
        </p:spPr>
        <p:txBody>
          <a:bodyPr>
            <a:normAutofit/>
          </a:bodyPr>
          <a:lstStyle/>
          <a:p>
            <a:pPr algn="ctr"/>
            <a:r>
              <a:rPr lang="es-MX" sz="4800" b="1" dirty="0">
                <a:solidFill>
                  <a:srgbClr val="002060"/>
                </a:solidFill>
                <a:latin typeface="+mn-lt"/>
                <a:ea typeface="+mn-ea"/>
                <a:cs typeface="+mn-cs"/>
              </a:rPr>
              <a:t>Documentación RUST</a:t>
            </a:r>
          </a:p>
        </p:txBody>
      </p:sp>
      <p:pic>
        <p:nvPicPr>
          <p:cNvPr id="6" name="Imagen 5">
            <a:extLst>
              <a:ext uri="{FF2B5EF4-FFF2-40B4-BE49-F238E27FC236}">
                <a16:creationId xmlns:a16="http://schemas.microsoft.com/office/drawing/2014/main" id="{7E358D69-5CDB-42FD-8786-CB130149CC38}"/>
              </a:ext>
            </a:extLst>
          </p:cNvPr>
          <p:cNvPicPr>
            <a:picLocks noChangeAspect="1"/>
          </p:cNvPicPr>
          <p:nvPr/>
        </p:nvPicPr>
        <p:blipFill rotWithShape="1">
          <a:blip r:embed="rId5"/>
          <a:srcRect l="35164" t="18818" r="22484" b="7564"/>
          <a:stretch/>
        </p:blipFill>
        <p:spPr>
          <a:xfrm>
            <a:off x="6609463" y="1811441"/>
            <a:ext cx="6882063" cy="6725771"/>
          </a:xfrm>
          <a:prstGeom prst="rect">
            <a:avLst/>
          </a:prstGeom>
        </p:spPr>
      </p:pic>
    </p:spTree>
    <p:extLst>
      <p:ext uri="{BB962C8B-B14F-4D97-AF65-F5344CB8AC3E}">
        <p14:creationId xmlns:p14="http://schemas.microsoft.com/office/powerpoint/2010/main" val="389268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D7DF7341-DB83-46FD-94CC-3AD42B5559FF}"/>
              </a:ext>
            </a:extLst>
          </p:cNvPr>
          <p:cNvSpPr/>
          <p:nvPr/>
        </p:nvSpPr>
        <p:spPr>
          <a:xfrm>
            <a:off x="2034046" y="2756190"/>
            <a:ext cx="10332119" cy="5016758"/>
          </a:xfrm>
          <a:prstGeom prst="rect">
            <a:avLst/>
          </a:prstGeom>
        </p:spPr>
        <p:txBody>
          <a:bodyPr wrap="square">
            <a:spAutoFit/>
          </a:bodyPr>
          <a:lstStyle/>
          <a:p>
            <a:pPr marL="800100" lvl="1" indent="-342900">
              <a:buFont typeface="+mj-lt"/>
              <a:buAutoNum type="arabicPeriod"/>
            </a:pPr>
            <a:r>
              <a:rPr lang="es-MX" sz="3200" dirty="0">
                <a:solidFill>
                  <a:srgbClr val="0070C0"/>
                </a:solidFill>
                <a:hlinkClick r:id="rId2">
                  <a:extLst>
                    <a:ext uri="{A12FA001-AC4F-418D-AE19-62706E023703}">
                      <ahyp:hlinkClr xmlns:ahyp="http://schemas.microsoft.com/office/drawing/2018/hyperlinkcolor" val="tx"/>
                    </a:ext>
                  </a:extLst>
                </a:hlinkClick>
              </a:rPr>
              <a:t>El </a:t>
            </a:r>
            <a:r>
              <a:rPr lang="es-MX" sz="3200" dirty="0" err="1">
                <a:solidFill>
                  <a:srgbClr val="0070C0"/>
                </a:solidFill>
                <a:hlinkClick r:id="rId2">
                  <a:extLst>
                    <a:ext uri="{A12FA001-AC4F-418D-AE19-62706E023703}">
                      <ahyp:hlinkClr xmlns:ahyp="http://schemas.microsoft.com/office/drawing/2018/hyperlinkcolor" val="tx"/>
                    </a:ext>
                  </a:extLst>
                </a:hlinkClick>
              </a:rPr>
              <a:t>Rustonomicon</a:t>
            </a:r>
            <a:r>
              <a:rPr lang="es-MX" sz="3200" dirty="0"/>
              <a:t>. Es un libro entero dedicado a explicar como escribir código Rust inseguro. Esto es para programadores de Rust avanzados.</a:t>
            </a:r>
          </a:p>
          <a:p>
            <a:pPr marL="800100" lvl="1" indent="-342900">
              <a:buFont typeface="+mj-lt"/>
              <a:buAutoNum type="arabicPeriod"/>
            </a:pPr>
            <a:r>
              <a:rPr lang="es-MX" sz="3200" dirty="0" err="1">
                <a:solidFill>
                  <a:srgbClr val="0070C0"/>
                </a:solidFill>
                <a:hlinkClick r:id="rId3">
                  <a:extLst>
                    <a:ext uri="{A12FA001-AC4F-418D-AE19-62706E023703}">
                      <ahyp:hlinkClr xmlns:ahyp="http://schemas.microsoft.com/office/drawing/2018/hyperlinkcolor" val="tx"/>
                    </a:ext>
                  </a:extLst>
                </a:hlinkClick>
              </a:rPr>
              <a:t>rust-learning</a:t>
            </a:r>
            <a:r>
              <a:rPr lang="es-MX" sz="3200" dirty="0"/>
              <a:t>. Una colección de recursos de aprendizaje mantenida por la comunidad.</a:t>
            </a:r>
          </a:p>
          <a:p>
            <a:pPr marL="800100" lvl="1" indent="-342900">
              <a:buFont typeface="+mj-lt"/>
              <a:buAutoNum type="arabicPeriod"/>
            </a:pPr>
            <a:endParaRPr lang="es-MX" sz="3200" dirty="0"/>
          </a:p>
          <a:p>
            <a:endParaRPr lang="es-MX" sz="3200" dirty="0"/>
          </a:p>
          <a:p>
            <a:r>
              <a:rPr lang="es-MX" sz="3200" dirty="0"/>
              <a:t>“El lenguaje de programación Rust” tiene varias ediciones que incluyen una edición impresa y una edición en línea gratuita</a:t>
            </a:r>
            <a:endParaRPr lang="es-MX" sz="2400" dirty="0"/>
          </a:p>
        </p:txBody>
      </p:sp>
    </p:spTree>
    <p:extLst>
      <p:ext uri="{BB962C8B-B14F-4D97-AF65-F5344CB8AC3E}">
        <p14:creationId xmlns:p14="http://schemas.microsoft.com/office/powerpoint/2010/main" val="326659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0885F-3F3A-450D-8721-0EB0894B97A6}"/>
              </a:ext>
            </a:extLst>
          </p:cNvPr>
          <p:cNvSpPr>
            <a:spLocks noGrp="1"/>
          </p:cNvSpPr>
          <p:nvPr>
            <p:ph type="title"/>
          </p:nvPr>
        </p:nvSpPr>
        <p:spPr>
          <a:xfrm>
            <a:off x="5572663" y="479143"/>
            <a:ext cx="7837535" cy="8055257"/>
          </a:xfrm>
        </p:spPr>
        <p:txBody>
          <a:bodyPr>
            <a:normAutofit/>
          </a:bodyPr>
          <a:lstStyle/>
          <a:p>
            <a:r>
              <a:rPr lang="es-MX" sz="4400" b="1" dirty="0">
                <a:solidFill>
                  <a:schemeClr val="accent2">
                    <a:lumMod val="50000"/>
                  </a:schemeClr>
                </a:solidFill>
              </a:rPr>
              <a:t>LA COMUNIDAD DE RUST</a:t>
            </a:r>
            <a:br>
              <a:rPr lang="es-MX" sz="4400" b="1" dirty="0">
                <a:solidFill>
                  <a:srgbClr val="002060"/>
                </a:solidFill>
              </a:rPr>
            </a:br>
            <a:br>
              <a:rPr lang="es-MX" sz="4000" dirty="0"/>
            </a:br>
            <a:r>
              <a:rPr lang="es-MX" sz="4000" dirty="0"/>
              <a:t>El lenguaje de programación de Rust tiene varias cualidades, pero la mayor de todas es la comunidad de personas que trabajan juntas para hacer que trabajar con Rust sea una experiencia satisfactoria.</a:t>
            </a:r>
            <a:br>
              <a:rPr lang="es-MX" sz="4000" dirty="0"/>
            </a:br>
            <a:endParaRPr lang="es-MX" sz="4000" dirty="0"/>
          </a:p>
        </p:txBody>
      </p:sp>
      <p:sp>
        <p:nvSpPr>
          <p:cNvPr id="4" name="CuadroTexto 3">
            <a:extLst>
              <a:ext uri="{FF2B5EF4-FFF2-40B4-BE49-F238E27FC236}">
                <a16:creationId xmlns:a16="http://schemas.microsoft.com/office/drawing/2014/main" id="{D16F71F6-E6B2-4F3B-81B3-D1C377462468}"/>
              </a:ext>
            </a:extLst>
          </p:cNvPr>
          <p:cNvSpPr txBox="1"/>
          <p:nvPr/>
        </p:nvSpPr>
        <p:spPr>
          <a:xfrm>
            <a:off x="1687525" y="2969746"/>
            <a:ext cx="10912661" cy="494110"/>
          </a:xfrm>
          <a:prstGeom prst="rect">
            <a:avLst/>
          </a:prstGeom>
          <a:noFill/>
        </p:spPr>
        <p:txBody>
          <a:bodyPr wrap="square" rtlCol="0">
            <a:spAutoFit/>
          </a:bodyPr>
          <a:lstStyle/>
          <a:p>
            <a:endParaRPr lang="es-MX" sz="2611" dirty="0"/>
          </a:p>
        </p:txBody>
      </p:sp>
      <p:sp>
        <p:nvSpPr>
          <p:cNvPr id="6" name="Rectángulo 5">
            <a:extLst>
              <a:ext uri="{FF2B5EF4-FFF2-40B4-BE49-F238E27FC236}">
                <a16:creationId xmlns:a16="http://schemas.microsoft.com/office/drawing/2014/main" id="{620E9ACD-9389-4DFD-A420-20FCD31BC871}"/>
              </a:ext>
            </a:extLst>
          </p:cNvPr>
          <p:cNvSpPr/>
          <p:nvPr/>
        </p:nvSpPr>
        <p:spPr>
          <a:xfrm>
            <a:off x="-1" y="0"/>
            <a:ext cx="4468483" cy="89995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21361C86-C327-4AE0-92C9-98DDDBB9EA76}"/>
              </a:ext>
            </a:extLst>
          </p:cNvPr>
          <p:cNvSpPr/>
          <p:nvPr/>
        </p:nvSpPr>
        <p:spPr>
          <a:xfrm>
            <a:off x="1278772" y="2969746"/>
            <a:ext cx="2162259" cy="209552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6441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0261-E76D-4898-B0ED-D7025B54DDF5}"/>
              </a:ext>
            </a:extLst>
          </p:cNvPr>
          <p:cNvSpPr>
            <a:spLocks noGrp="1"/>
          </p:cNvSpPr>
          <p:nvPr>
            <p:ph type="title"/>
          </p:nvPr>
        </p:nvSpPr>
        <p:spPr/>
        <p:txBody>
          <a:bodyPr/>
          <a:lstStyle/>
          <a:p>
            <a:r>
              <a:rPr lang="es-MX" sz="4800" b="1" dirty="0">
                <a:solidFill>
                  <a:srgbClr val="002060"/>
                </a:solidFill>
                <a:latin typeface="+mn-lt"/>
                <a:ea typeface="+mn-ea"/>
                <a:cs typeface="+mn-cs"/>
              </a:rPr>
              <a:t>Colaboradores</a:t>
            </a:r>
          </a:p>
        </p:txBody>
      </p:sp>
      <p:sp>
        <p:nvSpPr>
          <p:cNvPr id="3" name="Marcador de contenido 2">
            <a:extLst>
              <a:ext uri="{FF2B5EF4-FFF2-40B4-BE49-F238E27FC236}">
                <a16:creationId xmlns:a16="http://schemas.microsoft.com/office/drawing/2014/main" id="{F53DAF8E-1B8C-4727-8539-380B9DFB092C}"/>
              </a:ext>
            </a:extLst>
          </p:cNvPr>
          <p:cNvSpPr>
            <a:spLocks noGrp="1"/>
          </p:cNvSpPr>
          <p:nvPr>
            <p:ph idx="1"/>
          </p:nvPr>
        </p:nvSpPr>
        <p:spPr/>
        <p:txBody>
          <a:bodyPr/>
          <a:lstStyle/>
          <a:p>
            <a:pPr marL="514350" indent="-514350">
              <a:buFont typeface="+mj-lt"/>
              <a:buAutoNum type="arabicPeriod"/>
            </a:pPr>
            <a:r>
              <a:rPr lang="es-MX" dirty="0"/>
              <a:t>Mozilla es el sponsor de RUST desarrollador</a:t>
            </a:r>
          </a:p>
          <a:p>
            <a:pPr marL="0" indent="0">
              <a:buNone/>
            </a:pPr>
            <a:endParaRPr lang="es-MX" dirty="0"/>
          </a:p>
          <a:p>
            <a:pPr marL="0" indent="0">
              <a:buNone/>
            </a:pPr>
            <a:r>
              <a:rPr lang="es-MX" dirty="0"/>
              <a:t>2.  Comunidad de RUST:</a:t>
            </a:r>
          </a:p>
          <a:p>
            <a:pPr marL="539999" lvl="1" indent="0">
              <a:buNone/>
            </a:pPr>
            <a:r>
              <a:rPr lang="es-MX" sz="3307" dirty="0"/>
              <a:t> El desarrollo grande de RUST recae en la comunidad.</a:t>
            </a:r>
          </a:p>
          <a:p>
            <a:pPr marL="539999" lvl="1" indent="0">
              <a:buNone/>
            </a:pPr>
            <a:endParaRPr lang="es-MX" sz="3307" dirty="0"/>
          </a:p>
          <a:p>
            <a:pPr marL="539999" lvl="1" indent="0">
              <a:buNone/>
            </a:pPr>
            <a:r>
              <a:rPr lang="es-MX" sz="3307" dirty="0"/>
              <a:t>   </a:t>
            </a:r>
            <a:r>
              <a:rPr lang="es-MX" sz="3307" dirty="0" err="1"/>
              <a:t>Pull</a:t>
            </a:r>
            <a:r>
              <a:rPr lang="es-MX" sz="3307" dirty="0"/>
              <a:t> </a:t>
            </a:r>
            <a:r>
              <a:rPr lang="es-MX" sz="3307" dirty="0" err="1"/>
              <a:t>request</a:t>
            </a:r>
            <a:r>
              <a:rPr lang="es-MX" sz="3307" dirty="0"/>
              <a:t> </a:t>
            </a:r>
          </a:p>
          <a:p>
            <a:pPr marL="539999" lvl="1" indent="0">
              <a:buNone/>
            </a:pPr>
            <a:r>
              <a:rPr lang="es-MX" sz="3307" dirty="0"/>
              <a:t>             Plantilla (Llenar los campos, explicar motivos del cambio y   </a:t>
            </a:r>
          </a:p>
          <a:p>
            <a:pPr marL="539999" lvl="1" indent="0">
              <a:buNone/>
            </a:pPr>
            <a:r>
              <a:rPr lang="es-MX" sz="3307" dirty="0"/>
              <a:t>              entra  en discusión)</a:t>
            </a:r>
          </a:p>
        </p:txBody>
      </p:sp>
      <p:cxnSp>
        <p:nvCxnSpPr>
          <p:cNvPr id="5" name="Conector recto de flecha 4">
            <a:extLst>
              <a:ext uri="{FF2B5EF4-FFF2-40B4-BE49-F238E27FC236}">
                <a16:creationId xmlns:a16="http://schemas.microsoft.com/office/drawing/2014/main" id="{C79BFF6C-6959-45E7-8CCD-D4220ACB3B48}"/>
              </a:ext>
            </a:extLst>
          </p:cNvPr>
          <p:cNvCxnSpPr/>
          <p:nvPr/>
        </p:nvCxnSpPr>
        <p:spPr>
          <a:xfrm>
            <a:off x="1404257" y="5486400"/>
            <a:ext cx="3265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Conector recto de flecha 5">
            <a:extLst>
              <a:ext uri="{FF2B5EF4-FFF2-40B4-BE49-F238E27FC236}">
                <a16:creationId xmlns:a16="http://schemas.microsoft.com/office/drawing/2014/main" id="{5EF078C6-1224-4365-BFBA-6B5CDDA70CF3}"/>
              </a:ext>
            </a:extLst>
          </p:cNvPr>
          <p:cNvCxnSpPr/>
          <p:nvPr/>
        </p:nvCxnSpPr>
        <p:spPr>
          <a:xfrm>
            <a:off x="2177142" y="5965371"/>
            <a:ext cx="3265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2952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26656C31-C28B-48E9-AFB4-419B156BD22F}"/>
              </a:ext>
            </a:extLst>
          </p:cNvPr>
          <p:cNvSpPr txBox="1"/>
          <p:nvPr/>
        </p:nvSpPr>
        <p:spPr>
          <a:xfrm>
            <a:off x="5605413" y="553326"/>
            <a:ext cx="3438526" cy="1969770"/>
          </a:xfrm>
          <a:prstGeom prst="rect">
            <a:avLst/>
          </a:prstGeom>
          <a:noFill/>
        </p:spPr>
        <p:txBody>
          <a:bodyPr wrap="square" rtlCol="0">
            <a:spAutoFit/>
          </a:bodyPr>
          <a:lstStyle/>
          <a:p>
            <a:pPr algn="ctr"/>
            <a:r>
              <a:rPr lang="es-MX" sz="2400" b="1" dirty="0">
                <a:solidFill>
                  <a:srgbClr val="08A826"/>
                </a:solidFill>
                <a:ea typeface="Verdana" panose="020B0604030504040204" pitchFamily="34" charset="0"/>
                <a:cs typeface="Dubai Light" panose="020B0604020202020204" pitchFamily="34" charset="-78"/>
              </a:rPr>
              <a:t>Empezando …</a:t>
            </a:r>
          </a:p>
          <a:p>
            <a:pPr algn="ctr"/>
            <a:r>
              <a:rPr lang="es-MX" sz="1600" dirty="0">
                <a:ea typeface="Verdana" panose="020B0604030504040204" pitchFamily="34" charset="0"/>
                <a:cs typeface="Dubai Light" panose="020B0604020202020204" pitchFamily="34" charset="-78"/>
              </a:rPr>
              <a:t>Los recursos más importantes de la comunidad </a:t>
            </a:r>
          </a:p>
          <a:p>
            <a:pPr marL="742950" lvl="1" indent="-285750">
              <a:buFont typeface="Arial" panose="020B0604020202020204" pitchFamily="34" charset="0"/>
              <a:buChar char="•"/>
            </a:pPr>
            <a:r>
              <a:rPr lang="es-MX" sz="1600" b="1" dirty="0">
                <a:solidFill>
                  <a:srgbClr val="08A826"/>
                </a:solidFill>
                <a:ea typeface="Verdana" panose="020B0604030504040204" pitchFamily="34" charset="0"/>
                <a:cs typeface="Dubai Light" panose="020B0604020202020204" pitchFamily="34" charset="-78"/>
                <a:hlinkClick r:id="rId2">
                  <a:extLst>
                    <a:ext uri="{A12FA001-AC4F-418D-AE19-62706E023703}">
                      <ahyp:hlinkClr xmlns:ahyp="http://schemas.microsoft.com/office/drawing/2018/hyperlinkcolor" val="tx"/>
                    </a:ext>
                  </a:extLst>
                </a:hlinkClick>
              </a:rPr>
              <a:t>#</a:t>
            </a:r>
            <a:r>
              <a:rPr lang="es-MX" sz="1600" b="1" dirty="0" err="1">
                <a:solidFill>
                  <a:srgbClr val="08A826"/>
                </a:solidFill>
                <a:ea typeface="Verdana" panose="020B0604030504040204" pitchFamily="34" charset="0"/>
                <a:cs typeface="Dubai Light" panose="020B0604020202020204" pitchFamily="34" charset="-78"/>
                <a:hlinkClick r:id="rId2">
                  <a:extLst>
                    <a:ext uri="{A12FA001-AC4F-418D-AE19-62706E023703}">
                      <ahyp:hlinkClr xmlns:ahyp="http://schemas.microsoft.com/office/drawing/2018/hyperlinkcolor" val="tx"/>
                    </a:ext>
                  </a:extLst>
                </a:hlinkClick>
              </a:rPr>
              <a:t>rust-beginners</a:t>
            </a:r>
            <a:endParaRPr lang="es-MX" sz="1600" b="1" dirty="0">
              <a:solidFill>
                <a:srgbClr val="08A826"/>
              </a:solidFill>
              <a:ea typeface="Verdana" panose="020B0604030504040204" pitchFamily="34" charset="0"/>
              <a:cs typeface="Dubai Light" panose="020B0604020202020204" pitchFamily="34" charset="-78"/>
            </a:endParaRPr>
          </a:p>
          <a:p>
            <a:pPr marL="742950" lvl="1" indent="-285750">
              <a:buFont typeface="Arial" panose="020B0604020202020204" pitchFamily="34" charset="0"/>
              <a:buChar char="•"/>
            </a:pPr>
            <a:r>
              <a:rPr lang="es-MX" sz="1600" b="1" dirty="0">
                <a:solidFill>
                  <a:srgbClr val="08A826"/>
                </a:solidFill>
                <a:ea typeface="Verdana" panose="020B0604030504040204" pitchFamily="34" charset="0"/>
                <a:cs typeface="Dubai Light" panose="020B0604020202020204" pitchFamily="34" charset="-78"/>
              </a:rPr>
              <a:t>El </a:t>
            </a:r>
            <a:r>
              <a:rPr lang="es-MX" sz="1600" b="1" dirty="0">
                <a:solidFill>
                  <a:srgbClr val="08A826"/>
                </a:solidFill>
                <a:ea typeface="Verdana" panose="020B0604030504040204" pitchFamily="34" charset="0"/>
                <a:cs typeface="Dubai Light" panose="020B0604020202020204" pitchFamily="34" charset="-78"/>
                <a:hlinkClick r:id="rId3">
                  <a:extLst>
                    <a:ext uri="{A12FA001-AC4F-418D-AE19-62706E023703}">
                      <ahyp:hlinkClr xmlns:ahyp="http://schemas.microsoft.com/office/drawing/2018/hyperlinkcolor" val="tx"/>
                    </a:ext>
                  </a:extLst>
                </a:hlinkClick>
              </a:rPr>
              <a:t>Foro de Usuarios</a:t>
            </a:r>
            <a:r>
              <a:rPr lang="es-MX" sz="1600" b="1" dirty="0">
                <a:solidFill>
                  <a:srgbClr val="08A826"/>
                </a:solidFill>
                <a:ea typeface="Verdana" panose="020B0604030504040204" pitchFamily="34" charset="0"/>
                <a:cs typeface="Dubai Light" panose="020B0604020202020204" pitchFamily="34" charset="-78"/>
              </a:rPr>
              <a:t>, </a:t>
            </a:r>
          </a:p>
          <a:p>
            <a:pPr marL="742950" lvl="1" indent="-285750">
              <a:buFont typeface="Arial" panose="020B0604020202020204" pitchFamily="34" charset="0"/>
              <a:buChar char="•"/>
            </a:pPr>
            <a:r>
              <a:rPr lang="es-MX" sz="1600" b="1" dirty="0" err="1">
                <a:solidFill>
                  <a:srgbClr val="08A826"/>
                </a:solidFill>
                <a:ea typeface="Verdana" panose="020B0604030504040204" pitchFamily="34" charset="0"/>
                <a:cs typeface="Dubai Light" panose="020B0604020202020204" pitchFamily="34" charset="-78"/>
                <a:hlinkClick r:id="rId4">
                  <a:extLst>
                    <a:ext uri="{A12FA001-AC4F-418D-AE19-62706E023703}">
                      <ahyp:hlinkClr xmlns:ahyp="http://schemas.microsoft.com/office/drawing/2018/hyperlinkcolor" val="tx"/>
                    </a:ext>
                  </a:extLst>
                </a:hlinkClick>
              </a:rPr>
              <a:t>Stack</a:t>
            </a:r>
            <a:r>
              <a:rPr lang="es-MX" sz="1600" b="1" dirty="0">
                <a:solidFill>
                  <a:srgbClr val="08A826"/>
                </a:solidFill>
                <a:ea typeface="Verdana" panose="020B0604030504040204" pitchFamily="34" charset="0"/>
                <a:cs typeface="Dubai Light" panose="020B0604020202020204" pitchFamily="34" charset="-78"/>
                <a:hlinkClick r:id="rId4">
                  <a:extLst>
                    <a:ext uri="{A12FA001-AC4F-418D-AE19-62706E023703}">
                      <ahyp:hlinkClr xmlns:ahyp="http://schemas.microsoft.com/office/drawing/2018/hyperlinkcolor" val="tx"/>
                    </a:ext>
                  </a:extLst>
                </a:hlinkClick>
              </a:rPr>
              <a:t> </a:t>
            </a:r>
            <a:r>
              <a:rPr lang="es-MX" sz="1600" b="1" dirty="0" err="1">
                <a:solidFill>
                  <a:srgbClr val="08A826"/>
                </a:solidFill>
                <a:ea typeface="Verdana" panose="020B0604030504040204" pitchFamily="34" charset="0"/>
                <a:cs typeface="Dubai Light" panose="020B0604020202020204" pitchFamily="34" charset="-78"/>
                <a:hlinkClick r:id="rId4">
                  <a:extLst>
                    <a:ext uri="{A12FA001-AC4F-418D-AE19-62706E023703}">
                      <ahyp:hlinkClr xmlns:ahyp="http://schemas.microsoft.com/office/drawing/2018/hyperlinkcolor" val="tx"/>
                    </a:ext>
                  </a:extLst>
                </a:hlinkClick>
              </a:rPr>
              <a:t>Overflow</a:t>
            </a:r>
            <a:r>
              <a:rPr lang="es-MX" sz="1600" dirty="0">
                <a:solidFill>
                  <a:srgbClr val="08A826"/>
                </a:solidFill>
                <a:ea typeface="Verdana" panose="020B0604030504040204" pitchFamily="34" charset="0"/>
                <a:cs typeface="Dubai Light" panose="020B0604020202020204" pitchFamily="34" charset="-78"/>
              </a:rPr>
              <a:t>.</a:t>
            </a:r>
          </a:p>
          <a:p>
            <a:endParaRPr lang="es-MX" dirty="0"/>
          </a:p>
        </p:txBody>
      </p:sp>
      <p:sp>
        <p:nvSpPr>
          <p:cNvPr id="9" name="CuadroTexto 8">
            <a:extLst>
              <a:ext uri="{FF2B5EF4-FFF2-40B4-BE49-F238E27FC236}">
                <a16:creationId xmlns:a16="http://schemas.microsoft.com/office/drawing/2014/main" id="{5EBCA6A5-F729-4609-A183-2F22512DD531}"/>
              </a:ext>
            </a:extLst>
          </p:cNvPr>
          <p:cNvSpPr txBox="1"/>
          <p:nvPr/>
        </p:nvSpPr>
        <p:spPr>
          <a:xfrm>
            <a:off x="10132373" y="5308404"/>
            <a:ext cx="3846513" cy="3570208"/>
          </a:xfrm>
          <a:prstGeom prst="rect">
            <a:avLst/>
          </a:prstGeom>
          <a:noFill/>
        </p:spPr>
        <p:txBody>
          <a:bodyPr wrap="square" rtlCol="0">
            <a:spAutoFit/>
          </a:bodyPr>
          <a:lstStyle/>
          <a:p>
            <a:pPr algn="ctr"/>
            <a:r>
              <a:rPr lang="es-MX" sz="2400" b="1" dirty="0">
                <a:solidFill>
                  <a:srgbClr val="7030A0"/>
                </a:solidFill>
                <a:cs typeface="Dubai Light" panose="020B0604020202020204" pitchFamily="34" charset="-78"/>
              </a:rPr>
              <a:t>Noticias</a:t>
            </a:r>
          </a:p>
          <a:p>
            <a:pPr algn="just"/>
            <a:endParaRPr lang="es-MX" dirty="0">
              <a:cs typeface="Dubai Light" panose="020B0604020202020204" pitchFamily="34" charset="-78"/>
            </a:endParaRPr>
          </a:p>
          <a:p>
            <a:pPr marL="285750" indent="-285750" algn="just">
              <a:buFont typeface="Arial" panose="020B0604020202020204" pitchFamily="34" charset="0"/>
              <a:buChar char="•"/>
            </a:pPr>
            <a:r>
              <a:rPr lang="es-MX" b="1" dirty="0">
                <a:solidFill>
                  <a:srgbClr val="7030A0"/>
                </a:solidFill>
                <a:cs typeface="Dubai Light" panose="020B0604020202020204" pitchFamily="34" charset="-78"/>
                <a:hlinkClick r:id="rId5">
                  <a:extLst>
                    <a:ext uri="{A12FA001-AC4F-418D-AE19-62706E023703}">
                      <ahyp:hlinkClr xmlns:ahyp="http://schemas.microsoft.com/office/drawing/2018/hyperlinkcolor" val="tx"/>
                    </a:ext>
                  </a:extLst>
                </a:hlinkClick>
              </a:rPr>
              <a:t>Esta semana en Rust</a:t>
            </a:r>
            <a:r>
              <a:rPr lang="es-MX" b="1" dirty="0">
                <a:solidFill>
                  <a:srgbClr val="7030A0"/>
                </a:solidFill>
                <a:cs typeface="Dubai Light" panose="020B0604020202020204" pitchFamily="34" charset="-78"/>
              </a:rPr>
              <a:t> </a:t>
            </a:r>
            <a:r>
              <a:rPr lang="es-MX" b="1" dirty="0">
                <a:solidFill>
                  <a:schemeClr val="tx1">
                    <a:lumMod val="95000"/>
                    <a:lumOff val="5000"/>
                  </a:schemeClr>
                </a:solidFill>
                <a:cs typeface="Dubai Light" panose="020B0604020202020204" pitchFamily="34" charset="-78"/>
              </a:rPr>
              <a:t>  </a:t>
            </a:r>
            <a:r>
              <a:rPr lang="es-MX" sz="1600" dirty="0">
                <a:solidFill>
                  <a:schemeClr val="tx1">
                    <a:lumMod val="95000"/>
                    <a:lumOff val="5000"/>
                  </a:schemeClr>
                </a:solidFill>
                <a:cs typeface="Dubai Light" panose="020B0604020202020204" pitchFamily="34" charset="-78"/>
              </a:rPr>
              <a:t>L</a:t>
            </a:r>
            <a:r>
              <a:rPr lang="es-MX" sz="1600" dirty="0"/>
              <a:t>as ultimas noticias, eventos próximos y un listado de cambios semanales en el lenguaje y librerías de Rust</a:t>
            </a:r>
            <a:r>
              <a:rPr lang="es-MX" sz="1600" dirty="0">
                <a:solidFill>
                  <a:schemeClr val="tx1">
                    <a:lumMod val="95000"/>
                    <a:lumOff val="5000"/>
                  </a:schemeClr>
                </a:solidFill>
                <a:cs typeface="Dubai Light" panose="020B0604020202020204" pitchFamily="34" charset="-78"/>
              </a:rPr>
              <a:t> </a:t>
            </a:r>
          </a:p>
          <a:p>
            <a:pPr algn="just"/>
            <a:endParaRPr lang="es-MX" sz="1600" dirty="0">
              <a:solidFill>
                <a:schemeClr val="tx1">
                  <a:lumMod val="95000"/>
                  <a:lumOff val="5000"/>
                </a:schemeClr>
              </a:solidFill>
              <a:cs typeface="Dubai Light" panose="020B0604020202020204" pitchFamily="34" charset="-78"/>
              <a:hlinkClick r:id="rId6">
                <a:extLst>
                  <a:ext uri="{A12FA001-AC4F-418D-AE19-62706E023703}">
                    <ahyp:hlinkClr xmlns:ahyp="http://schemas.microsoft.com/office/drawing/2018/hyperlinkcolor" val="tx"/>
                  </a:ext>
                </a:extLst>
              </a:hlinkClick>
            </a:endParaRPr>
          </a:p>
          <a:p>
            <a:pPr marL="285750" indent="-285750" algn="just">
              <a:buFont typeface="Arial" panose="020B0604020202020204" pitchFamily="34" charset="0"/>
              <a:buChar char="•"/>
            </a:pPr>
            <a:r>
              <a:rPr lang="es-MX" b="1" dirty="0">
                <a:solidFill>
                  <a:srgbClr val="7030A0"/>
                </a:solidFill>
                <a:cs typeface="Dubai Light" panose="020B0604020202020204" pitchFamily="34" charset="-78"/>
                <a:hlinkClick r:id="rId6">
                  <a:extLst>
                    <a:ext uri="{A12FA001-AC4F-418D-AE19-62706E023703}">
                      <ahyp:hlinkClr xmlns:ahyp="http://schemas.microsoft.com/office/drawing/2018/hyperlinkcolor" val="tx"/>
                    </a:ext>
                  </a:extLst>
                </a:hlinkClick>
              </a:rPr>
              <a:t>El Blog de Rust</a:t>
            </a:r>
            <a:r>
              <a:rPr lang="es-MX" sz="1600" b="1" dirty="0">
                <a:solidFill>
                  <a:schemeClr val="tx1">
                    <a:lumMod val="95000"/>
                    <a:lumOff val="5000"/>
                  </a:schemeClr>
                </a:solidFill>
                <a:cs typeface="Dubai Light" panose="020B0604020202020204" pitchFamily="34" charset="-78"/>
              </a:rPr>
              <a:t> </a:t>
            </a:r>
            <a:r>
              <a:rPr lang="es-MX" sz="1600" dirty="0"/>
              <a:t>es donde el equipo de Rust hace anuncios sobre desarrollos relevantes</a:t>
            </a:r>
            <a:endParaRPr lang="es-MX" sz="1600" dirty="0">
              <a:solidFill>
                <a:schemeClr val="tx1">
                  <a:lumMod val="95000"/>
                  <a:lumOff val="5000"/>
                </a:schemeClr>
              </a:solidFill>
              <a:cs typeface="Dubai Light" panose="020B0604020202020204" pitchFamily="34" charset="-78"/>
            </a:endParaRPr>
          </a:p>
          <a:p>
            <a:pPr algn="just"/>
            <a:endParaRPr lang="es-MX" sz="1600" dirty="0">
              <a:solidFill>
                <a:schemeClr val="tx1">
                  <a:lumMod val="95000"/>
                  <a:lumOff val="5000"/>
                </a:schemeClr>
              </a:solidFill>
              <a:cs typeface="Dubai Light" panose="020B0604020202020204" pitchFamily="34" charset="-78"/>
            </a:endParaRPr>
          </a:p>
          <a:p>
            <a:pPr marL="285750" indent="-285750" algn="just">
              <a:buFont typeface="Arial" panose="020B0604020202020204" pitchFamily="34" charset="0"/>
              <a:buChar char="•"/>
            </a:pPr>
            <a:r>
              <a:rPr lang="es-MX" b="1" dirty="0">
                <a:solidFill>
                  <a:srgbClr val="7030A0"/>
                </a:solidFill>
                <a:cs typeface="Dubai Light" panose="020B0604020202020204" pitchFamily="34" charset="-78"/>
              </a:rPr>
              <a:t>Cuenta de </a:t>
            </a:r>
            <a:r>
              <a:rPr lang="es-MX" b="1" dirty="0">
                <a:solidFill>
                  <a:srgbClr val="7030A0"/>
                </a:solidFill>
                <a:cs typeface="Dubai Light" panose="020B0604020202020204" pitchFamily="34" charset="-78"/>
                <a:hlinkClick r:id="rId7">
                  <a:extLst>
                    <a:ext uri="{A12FA001-AC4F-418D-AE19-62706E023703}">
                      <ahyp:hlinkClr xmlns:ahyp="http://schemas.microsoft.com/office/drawing/2018/hyperlinkcolor" val="tx"/>
                    </a:ext>
                  </a:extLst>
                </a:hlinkClick>
              </a:rPr>
              <a:t>Twitter</a:t>
            </a:r>
            <a:endParaRPr lang="es-MX" b="1" dirty="0">
              <a:solidFill>
                <a:srgbClr val="7030A0"/>
              </a:solidFill>
              <a:cs typeface="Dubai Light" panose="020B0604020202020204" pitchFamily="34" charset="-78"/>
            </a:endParaRPr>
          </a:p>
          <a:p>
            <a:endParaRPr lang="es-MX" dirty="0"/>
          </a:p>
        </p:txBody>
      </p:sp>
      <p:sp>
        <p:nvSpPr>
          <p:cNvPr id="14" name="CuadroTexto 13">
            <a:extLst>
              <a:ext uri="{FF2B5EF4-FFF2-40B4-BE49-F238E27FC236}">
                <a16:creationId xmlns:a16="http://schemas.microsoft.com/office/drawing/2014/main" id="{1F4ABFD8-2DDF-42D0-8471-37D230D66BE5}"/>
              </a:ext>
            </a:extLst>
          </p:cNvPr>
          <p:cNvSpPr txBox="1"/>
          <p:nvPr/>
        </p:nvSpPr>
        <p:spPr>
          <a:xfrm>
            <a:off x="5643075" y="6284873"/>
            <a:ext cx="3656617" cy="2308324"/>
          </a:xfrm>
          <a:prstGeom prst="rect">
            <a:avLst/>
          </a:prstGeom>
          <a:noFill/>
        </p:spPr>
        <p:txBody>
          <a:bodyPr wrap="square" rtlCol="0">
            <a:spAutoFit/>
          </a:bodyPr>
          <a:lstStyle/>
          <a:p>
            <a:pPr algn="ctr"/>
            <a:r>
              <a:rPr lang="es-MX" sz="2400" b="1" dirty="0">
                <a:solidFill>
                  <a:srgbClr val="FFC000"/>
                </a:solidFill>
                <a:ea typeface="Verdana" panose="020B0604030504040204" pitchFamily="34" charset="0"/>
                <a:cs typeface="Dubai Light" panose="020B0604020202020204" pitchFamily="34" charset="-78"/>
              </a:rPr>
              <a:t>Canales IRC</a:t>
            </a:r>
          </a:p>
          <a:p>
            <a:pPr algn="ctr"/>
            <a:endParaRPr lang="es-MX" sz="2400" b="1" dirty="0">
              <a:solidFill>
                <a:srgbClr val="FFC000"/>
              </a:solidFill>
              <a:ea typeface="Verdana" panose="020B0604030504040204" pitchFamily="34" charset="0"/>
              <a:cs typeface="Dubai Light" panose="020B0604020202020204" pitchFamily="34" charset="-78"/>
            </a:endParaRPr>
          </a:p>
          <a:p>
            <a:pPr algn="just"/>
            <a:r>
              <a:rPr lang="es-MX" sz="1600" b="1" dirty="0">
                <a:solidFill>
                  <a:srgbClr val="FFC000"/>
                </a:solidFill>
              </a:rPr>
              <a:t>El canal </a:t>
            </a:r>
            <a:r>
              <a:rPr lang="es-MX" sz="1600" b="1" dirty="0">
                <a:solidFill>
                  <a:srgbClr val="FFC000"/>
                </a:solidFill>
                <a:hlinkClick r:id="rId8">
                  <a:extLst>
                    <a:ext uri="{A12FA001-AC4F-418D-AE19-62706E023703}">
                      <ahyp:hlinkClr xmlns:ahyp="http://schemas.microsoft.com/office/drawing/2018/hyperlinkcolor" val="tx"/>
                    </a:ext>
                  </a:extLst>
                </a:hlinkClick>
              </a:rPr>
              <a:t>#</a:t>
            </a:r>
            <a:r>
              <a:rPr lang="es-MX" sz="1600" b="1" dirty="0" err="1">
                <a:solidFill>
                  <a:srgbClr val="FFC000"/>
                </a:solidFill>
                <a:hlinkClick r:id="rId8">
                  <a:extLst>
                    <a:ext uri="{A12FA001-AC4F-418D-AE19-62706E023703}">
                      <ahyp:hlinkClr xmlns:ahyp="http://schemas.microsoft.com/office/drawing/2018/hyperlinkcolor" val="tx"/>
                    </a:ext>
                  </a:extLst>
                </a:hlinkClick>
              </a:rPr>
              <a:t>rust</a:t>
            </a:r>
            <a:r>
              <a:rPr lang="es-MX" sz="1600" dirty="0">
                <a:solidFill>
                  <a:srgbClr val="FF0066"/>
                </a:solidFill>
              </a:rPr>
              <a:t> </a:t>
            </a:r>
            <a:r>
              <a:rPr lang="es-MX" sz="1600" dirty="0"/>
              <a:t>es el lugar de encuentro para discusiones generales sobre Rust, y un buen lugar para pedir ayuda. Encontrarás personas dispuestas a responder tus preguntas sobre Rust, y las respuestas son generalmente inmediatas.</a:t>
            </a:r>
          </a:p>
        </p:txBody>
      </p:sp>
      <p:pic>
        <p:nvPicPr>
          <p:cNvPr id="16" name="Imagen 15">
            <a:extLst>
              <a:ext uri="{FF2B5EF4-FFF2-40B4-BE49-F238E27FC236}">
                <a16:creationId xmlns:a16="http://schemas.microsoft.com/office/drawing/2014/main" id="{02CC990E-8E63-4286-A72C-493E4AA00F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5203" y="7048500"/>
            <a:ext cx="1230382" cy="1230382"/>
          </a:xfrm>
          <a:prstGeom prst="rect">
            <a:avLst/>
          </a:prstGeom>
        </p:spPr>
      </p:pic>
      <p:sp>
        <p:nvSpPr>
          <p:cNvPr id="17" name="CuadroTexto 16">
            <a:extLst>
              <a:ext uri="{FF2B5EF4-FFF2-40B4-BE49-F238E27FC236}">
                <a16:creationId xmlns:a16="http://schemas.microsoft.com/office/drawing/2014/main" id="{483CDA99-D7F7-4ED8-A6A0-FC436916AAA9}"/>
              </a:ext>
            </a:extLst>
          </p:cNvPr>
          <p:cNvSpPr txBox="1"/>
          <p:nvPr/>
        </p:nvSpPr>
        <p:spPr>
          <a:xfrm>
            <a:off x="553408" y="5419878"/>
            <a:ext cx="3417436" cy="3046988"/>
          </a:xfrm>
          <a:prstGeom prst="rect">
            <a:avLst/>
          </a:prstGeom>
          <a:noFill/>
        </p:spPr>
        <p:txBody>
          <a:bodyPr wrap="square" rtlCol="0">
            <a:spAutoFit/>
          </a:bodyPr>
          <a:lstStyle/>
          <a:p>
            <a:pPr algn="ctr"/>
            <a:r>
              <a:rPr lang="es-MX" sz="2400" b="1" dirty="0">
                <a:solidFill>
                  <a:srgbClr val="D64E7F"/>
                </a:solidFill>
                <a:ea typeface="Verdana" panose="020B0604030504040204" pitchFamily="34" charset="0"/>
                <a:cs typeface="Dubai Light" panose="020B0604020202020204" pitchFamily="34" charset="-78"/>
              </a:rPr>
              <a:t>Foros de discusión</a:t>
            </a:r>
          </a:p>
          <a:p>
            <a:endParaRPr lang="es-MX" sz="2400" b="1" dirty="0">
              <a:solidFill>
                <a:srgbClr val="FF0066"/>
              </a:solidFill>
              <a:ea typeface="Verdana" panose="020B0604030504040204" pitchFamily="34" charset="0"/>
              <a:cs typeface="Dubai Light" panose="020B0604020202020204" pitchFamily="34" charset="-78"/>
            </a:endParaRPr>
          </a:p>
          <a:p>
            <a:r>
              <a:rPr lang="es-MX" sz="1600" dirty="0"/>
              <a:t>Existen dos foros para discusión asíncrona:</a:t>
            </a:r>
          </a:p>
          <a:p>
            <a:pPr marL="285750" indent="-285750">
              <a:buFont typeface="Arial" panose="020B0604020202020204" pitchFamily="34" charset="0"/>
              <a:buChar char="•"/>
            </a:pPr>
            <a:r>
              <a:rPr lang="es-MX" sz="1600" b="1" dirty="0">
                <a:solidFill>
                  <a:srgbClr val="D64E7F"/>
                </a:solidFill>
                <a:hlinkClick r:id="rId3">
                  <a:extLst>
                    <a:ext uri="{A12FA001-AC4F-418D-AE19-62706E023703}">
                      <ahyp:hlinkClr xmlns:ahyp="http://schemas.microsoft.com/office/drawing/2018/hyperlinkcolor" val="tx"/>
                    </a:ext>
                  </a:extLst>
                </a:hlinkClick>
              </a:rPr>
              <a:t>Foro de Usuarios</a:t>
            </a:r>
            <a:r>
              <a:rPr lang="es-MX" sz="1600" b="1" dirty="0">
                <a:solidFill>
                  <a:srgbClr val="D64E7F"/>
                </a:solidFill>
              </a:rPr>
              <a:t>  </a:t>
            </a:r>
            <a:r>
              <a:rPr lang="es-MX" sz="1600" b="1" dirty="0">
                <a:solidFill>
                  <a:schemeClr val="tx1">
                    <a:lumMod val="95000"/>
                    <a:lumOff val="5000"/>
                  </a:schemeClr>
                </a:solidFill>
              </a:rPr>
              <a:t>P</a:t>
            </a:r>
            <a:r>
              <a:rPr lang="es-MX" sz="1600" dirty="0"/>
              <a:t>reguntas, compartir código, hablar sobre proyectos </a:t>
            </a:r>
            <a:r>
              <a:rPr lang="es-MX" sz="1400" dirty="0"/>
              <a:t>de</a:t>
            </a:r>
            <a:r>
              <a:rPr lang="es-MX" sz="1600" dirty="0"/>
              <a:t> Rust.</a:t>
            </a:r>
          </a:p>
          <a:p>
            <a:endParaRPr lang="es-MX" sz="1600" dirty="0"/>
          </a:p>
          <a:p>
            <a:pPr marL="285750" indent="-285750">
              <a:buFont typeface="Arial" panose="020B0604020202020204" pitchFamily="34" charset="0"/>
              <a:buChar char="•"/>
            </a:pPr>
            <a:r>
              <a:rPr lang="es-MX" sz="1600" b="1" dirty="0">
                <a:solidFill>
                  <a:srgbClr val="D64E7F"/>
                </a:solidFill>
                <a:hlinkClick r:id="rId10">
                  <a:extLst>
                    <a:ext uri="{A12FA001-AC4F-418D-AE19-62706E023703}">
                      <ahyp:hlinkClr xmlns:ahyp="http://schemas.microsoft.com/office/drawing/2018/hyperlinkcolor" val="tx"/>
                    </a:ext>
                  </a:extLst>
                </a:hlinkClick>
              </a:rPr>
              <a:t>Foro Interno</a:t>
            </a:r>
            <a:r>
              <a:rPr lang="es-MX" sz="1600" b="1" dirty="0">
                <a:solidFill>
                  <a:srgbClr val="FF0066"/>
                </a:solidFill>
              </a:rPr>
              <a:t> </a:t>
            </a:r>
            <a:r>
              <a:rPr lang="es-MX" sz="1600" b="1" dirty="0">
                <a:solidFill>
                  <a:schemeClr val="tx1">
                    <a:lumMod val="95000"/>
                    <a:lumOff val="5000"/>
                  </a:schemeClr>
                </a:solidFill>
              </a:rPr>
              <a:t>E</a:t>
            </a:r>
            <a:r>
              <a:rPr lang="es-MX" sz="1600" dirty="0"/>
              <a:t>spacio dedicado a discutir temas de diseño e implementación sobre Rust</a:t>
            </a:r>
          </a:p>
        </p:txBody>
      </p:sp>
      <p:pic>
        <p:nvPicPr>
          <p:cNvPr id="19" name="Imagen 18">
            <a:extLst>
              <a:ext uri="{FF2B5EF4-FFF2-40B4-BE49-F238E27FC236}">
                <a16:creationId xmlns:a16="http://schemas.microsoft.com/office/drawing/2014/main" id="{339A9344-BD6F-46B2-895D-3EE5B79D1BB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68694" y="4127773"/>
            <a:ext cx="1186863" cy="1186863"/>
          </a:xfrm>
          <a:prstGeom prst="rect">
            <a:avLst/>
          </a:prstGeom>
        </p:spPr>
      </p:pic>
      <p:sp>
        <p:nvSpPr>
          <p:cNvPr id="20" name="CuadroTexto 19">
            <a:extLst>
              <a:ext uri="{FF2B5EF4-FFF2-40B4-BE49-F238E27FC236}">
                <a16:creationId xmlns:a16="http://schemas.microsoft.com/office/drawing/2014/main" id="{14ED4D6F-9772-4307-8113-8FF4BB6AB42F}"/>
              </a:ext>
            </a:extLst>
          </p:cNvPr>
          <p:cNvSpPr txBox="1"/>
          <p:nvPr/>
        </p:nvSpPr>
        <p:spPr>
          <a:xfrm>
            <a:off x="9692298" y="943593"/>
            <a:ext cx="2892381" cy="2462213"/>
          </a:xfrm>
          <a:prstGeom prst="rect">
            <a:avLst/>
          </a:prstGeom>
          <a:noFill/>
        </p:spPr>
        <p:txBody>
          <a:bodyPr wrap="square" rtlCol="0">
            <a:spAutoFit/>
          </a:bodyPr>
          <a:lstStyle/>
          <a:p>
            <a:pPr algn="ctr"/>
            <a:r>
              <a:rPr lang="es-MX" sz="2400" b="1" dirty="0">
                <a:solidFill>
                  <a:srgbClr val="E12F11"/>
                </a:solidFill>
                <a:ea typeface="Verdana" panose="020B0604030504040204" pitchFamily="34" charset="0"/>
                <a:cs typeface="Dubai Light" panose="020B0604020202020204" pitchFamily="34" charset="-78"/>
              </a:rPr>
              <a:t>Grupos de usuarios y reuniones</a:t>
            </a:r>
          </a:p>
          <a:p>
            <a:pPr algn="ctr"/>
            <a:endParaRPr lang="es-MX" sz="2400" b="1" dirty="0">
              <a:solidFill>
                <a:srgbClr val="F26200"/>
              </a:solidFill>
              <a:ea typeface="Verdana" panose="020B0604030504040204" pitchFamily="34" charset="0"/>
              <a:cs typeface="Dubai Light" panose="020B0604020202020204" pitchFamily="34" charset="-78"/>
            </a:endParaRPr>
          </a:p>
          <a:p>
            <a:pPr algn="just"/>
            <a:r>
              <a:rPr lang="es-MX" sz="1600" dirty="0"/>
              <a:t>Hay mas de 50 </a:t>
            </a:r>
            <a:r>
              <a:rPr lang="es-MX" sz="1600" dirty="0">
                <a:hlinkClick r:id="rId12">
                  <a:extLst>
                    <a:ext uri="{A12FA001-AC4F-418D-AE19-62706E023703}">
                      <ahyp:hlinkClr xmlns:ahyp="http://schemas.microsoft.com/office/drawing/2018/hyperlinkcolor" val="tx"/>
                    </a:ext>
                  </a:extLst>
                </a:hlinkClick>
              </a:rPr>
              <a:t>Grupos de usuarios de Rust</a:t>
            </a:r>
            <a:r>
              <a:rPr lang="es-MX" sz="1600" dirty="0"/>
              <a:t> al rededor del mundo en más de 20 países con casi 7,000 miembros</a:t>
            </a:r>
          </a:p>
          <a:p>
            <a:endParaRPr lang="es-MX" dirty="0"/>
          </a:p>
        </p:txBody>
      </p:sp>
      <p:sp>
        <p:nvSpPr>
          <p:cNvPr id="24" name="Elipse 23">
            <a:extLst>
              <a:ext uri="{FF2B5EF4-FFF2-40B4-BE49-F238E27FC236}">
                <a16:creationId xmlns:a16="http://schemas.microsoft.com/office/drawing/2014/main" id="{63374887-E391-4CE0-9D97-5473EBF2B7CB}"/>
              </a:ext>
            </a:extLst>
          </p:cNvPr>
          <p:cNvSpPr/>
          <p:nvPr/>
        </p:nvSpPr>
        <p:spPr>
          <a:xfrm>
            <a:off x="5795840" y="2899163"/>
            <a:ext cx="2948110" cy="3046987"/>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b="1" dirty="0">
              <a:solidFill>
                <a:srgbClr val="D05C9E"/>
              </a:solidFill>
            </a:endParaRPr>
          </a:p>
        </p:txBody>
      </p:sp>
      <p:sp>
        <p:nvSpPr>
          <p:cNvPr id="25" name="Elipse 24">
            <a:extLst>
              <a:ext uri="{FF2B5EF4-FFF2-40B4-BE49-F238E27FC236}">
                <a16:creationId xmlns:a16="http://schemas.microsoft.com/office/drawing/2014/main" id="{57EC2BBD-911C-41F6-9C06-BC62310438EF}"/>
              </a:ext>
            </a:extLst>
          </p:cNvPr>
          <p:cNvSpPr/>
          <p:nvPr/>
        </p:nvSpPr>
        <p:spPr>
          <a:xfrm>
            <a:off x="12874233" y="1527801"/>
            <a:ext cx="1186863" cy="1186864"/>
          </a:xfrm>
          <a:prstGeom prst="ellipse">
            <a:avLst/>
          </a:prstGeom>
          <a:blipFill dpi="0" rotWithShape="1">
            <a:blip r:embed="rId1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9D16A1B6-079D-4B7E-82EF-4AB4AC421562}"/>
              </a:ext>
            </a:extLst>
          </p:cNvPr>
          <p:cNvSpPr/>
          <p:nvPr/>
        </p:nvSpPr>
        <p:spPr>
          <a:xfrm>
            <a:off x="11496273" y="3950832"/>
            <a:ext cx="1186863" cy="1186864"/>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B21D60E1-E767-4746-89D7-3F17E0BB5C38}"/>
              </a:ext>
            </a:extLst>
          </p:cNvPr>
          <p:cNvSpPr txBox="1"/>
          <p:nvPr/>
        </p:nvSpPr>
        <p:spPr>
          <a:xfrm>
            <a:off x="674083" y="235708"/>
            <a:ext cx="4295721" cy="3877985"/>
          </a:xfrm>
          <a:prstGeom prst="rect">
            <a:avLst/>
          </a:prstGeom>
          <a:noFill/>
        </p:spPr>
        <p:txBody>
          <a:bodyPr wrap="square" rtlCol="0">
            <a:spAutoFit/>
          </a:bodyPr>
          <a:lstStyle/>
          <a:p>
            <a:pPr algn="ctr"/>
            <a:r>
              <a:rPr lang="es-MX" sz="2400" b="1" dirty="0">
                <a:solidFill>
                  <a:srgbClr val="002060"/>
                </a:solidFill>
              </a:rPr>
              <a:t>El equipo de Rust</a:t>
            </a:r>
          </a:p>
          <a:p>
            <a:pPr algn="ctr"/>
            <a:endParaRPr lang="es-MX" sz="2400" b="1" dirty="0">
              <a:solidFill>
                <a:srgbClr val="002060"/>
              </a:solidFill>
            </a:endParaRPr>
          </a:p>
          <a:p>
            <a:r>
              <a:rPr lang="es-MX" dirty="0"/>
              <a:t>Rust tiene un proceso de desarrollo guiado por la comunidad, donde la mayoría de las decisiones se hacen en discusiones abiertas y por consenso, bajo la administración de varios </a:t>
            </a:r>
            <a:r>
              <a:rPr lang="es-MX" dirty="0">
                <a:solidFill>
                  <a:srgbClr val="002060"/>
                </a:solidFill>
                <a:hlinkClick r:id="rId16">
                  <a:extLst>
                    <a:ext uri="{A12FA001-AC4F-418D-AE19-62706E023703}">
                      <ahyp:hlinkClr xmlns:ahyp="http://schemas.microsoft.com/office/drawing/2018/hyperlinkcolor" val="tx"/>
                    </a:ext>
                  </a:extLst>
                </a:hlinkClick>
              </a:rPr>
              <a:t>equipos</a:t>
            </a:r>
            <a:r>
              <a:rPr lang="es-MX" dirty="0">
                <a:solidFill>
                  <a:srgbClr val="002060"/>
                </a:solidFill>
              </a:rPr>
              <a:t>:</a:t>
            </a:r>
          </a:p>
          <a:p>
            <a:endParaRPr lang="es-MX" dirty="0"/>
          </a:p>
          <a:p>
            <a:pPr marL="742950" lvl="1" indent="-285750">
              <a:buFont typeface="Arial" panose="020B0604020202020204" pitchFamily="34" charset="0"/>
              <a:buChar char="•"/>
            </a:pPr>
            <a:r>
              <a:rPr lang="es-MX" dirty="0">
                <a:solidFill>
                  <a:srgbClr val="002060"/>
                </a:solidFill>
              </a:rPr>
              <a:t> </a:t>
            </a:r>
            <a:r>
              <a:rPr lang="es-MX" dirty="0">
                <a:solidFill>
                  <a:srgbClr val="002060"/>
                </a:solidFill>
                <a:hlinkClick r:id="rId17">
                  <a:extLst>
                    <a:ext uri="{A12FA001-AC4F-418D-AE19-62706E023703}">
                      <ahyp:hlinkClr xmlns:ahyp="http://schemas.microsoft.com/office/drawing/2018/hyperlinkcolor" val="tx"/>
                    </a:ext>
                  </a:extLst>
                </a:hlinkClick>
              </a:rPr>
              <a:t>Diseño del lenguaje</a:t>
            </a:r>
            <a:r>
              <a:rPr lang="es-MX" dirty="0">
                <a:solidFill>
                  <a:srgbClr val="002060"/>
                </a:solidFill>
              </a:rPr>
              <a:t> </a:t>
            </a:r>
          </a:p>
          <a:p>
            <a:pPr marL="742950" lvl="1" indent="-285750">
              <a:buFont typeface="Arial" panose="020B0604020202020204" pitchFamily="34" charset="0"/>
              <a:buChar char="•"/>
            </a:pPr>
            <a:r>
              <a:rPr lang="es-MX" dirty="0">
                <a:solidFill>
                  <a:srgbClr val="002060"/>
                </a:solidFill>
              </a:rPr>
              <a:t> </a:t>
            </a:r>
            <a:r>
              <a:rPr lang="es-MX" dirty="0" err="1">
                <a:solidFill>
                  <a:srgbClr val="002060"/>
                </a:solidFill>
                <a:hlinkClick r:id="rId18">
                  <a:extLst>
                    <a:ext uri="{A12FA001-AC4F-418D-AE19-62706E023703}">
                      <ahyp:hlinkClr xmlns:ahyp="http://schemas.microsoft.com/office/drawing/2018/hyperlinkcolor" val="tx"/>
                    </a:ext>
                  </a:extLst>
                </a:hlinkClick>
              </a:rPr>
              <a:t>Llibrerías</a:t>
            </a:r>
            <a:r>
              <a:rPr lang="es-MX" dirty="0">
                <a:solidFill>
                  <a:srgbClr val="002060"/>
                </a:solidFill>
              </a:rPr>
              <a:t> .</a:t>
            </a:r>
          </a:p>
          <a:p>
            <a:pPr marL="742950" lvl="1" indent="-285750">
              <a:buFont typeface="Arial" panose="020B0604020202020204" pitchFamily="34" charset="0"/>
              <a:buChar char="•"/>
            </a:pPr>
            <a:r>
              <a:rPr lang="es-MX" dirty="0">
                <a:solidFill>
                  <a:srgbClr val="002060"/>
                </a:solidFill>
              </a:rPr>
              <a:t> </a:t>
            </a:r>
            <a:r>
              <a:rPr lang="es-MX" dirty="0">
                <a:solidFill>
                  <a:srgbClr val="002060"/>
                </a:solidFill>
                <a:hlinkClick r:id="rId19">
                  <a:extLst>
                    <a:ext uri="{A12FA001-AC4F-418D-AE19-62706E023703}">
                      <ahyp:hlinkClr xmlns:ahyp="http://schemas.microsoft.com/office/drawing/2018/hyperlinkcolor" val="tx"/>
                    </a:ext>
                  </a:extLst>
                </a:hlinkClick>
              </a:rPr>
              <a:t>Compilador</a:t>
            </a:r>
            <a:r>
              <a:rPr lang="es-MX" dirty="0">
                <a:solidFill>
                  <a:srgbClr val="002060"/>
                </a:solidFill>
              </a:rPr>
              <a:t> </a:t>
            </a:r>
          </a:p>
          <a:p>
            <a:pPr marL="742950" lvl="1" indent="-285750">
              <a:buFont typeface="Arial" panose="020B0604020202020204" pitchFamily="34" charset="0"/>
              <a:buChar char="•"/>
            </a:pPr>
            <a:r>
              <a:rPr lang="es-MX" dirty="0">
                <a:solidFill>
                  <a:srgbClr val="002060"/>
                </a:solidFill>
              </a:rPr>
              <a:t> </a:t>
            </a:r>
            <a:r>
              <a:rPr lang="es-MX" dirty="0" err="1">
                <a:solidFill>
                  <a:srgbClr val="002060"/>
                </a:solidFill>
                <a:hlinkClick r:id="rId20">
                  <a:extLst>
                    <a:ext uri="{A12FA001-AC4F-418D-AE19-62706E023703}">
                      <ahyp:hlinkClr xmlns:ahyp="http://schemas.microsoft.com/office/drawing/2018/hyperlinkcolor" val="tx"/>
                    </a:ext>
                  </a:extLst>
                </a:hlinkClick>
              </a:rPr>
              <a:t>Hherramientas</a:t>
            </a:r>
            <a:r>
              <a:rPr lang="es-MX" dirty="0">
                <a:solidFill>
                  <a:srgbClr val="002060"/>
                </a:solidFill>
                <a:hlinkClick r:id="rId20">
                  <a:extLst>
                    <a:ext uri="{A12FA001-AC4F-418D-AE19-62706E023703}">
                      <ahyp:hlinkClr xmlns:ahyp="http://schemas.microsoft.com/office/drawing/2018/hyperlinkcolor" val="tx"/>
                    </a:ext>
                  </a:extLst>
                </a:hlinkClick>
              </a:rPr>
              <a:t> e infraestructura</a:t>
            </a:r>
            <a:endParaRPr lang="es-MX" dirty="0"/>
          </a:p>
          <a:p>
            <a:endParaRPr lang="es-MX" dirty="0"/>
          </a:p>
        </p:txBody>
      </p:sp>
    </p:spTree>
    <p:extLst>
      <p:ext uri="{BB962C8B-B14F-4D97-AF65-F5344CB8AC3E}">
        <p14:creationId xmlns:p14="http://schemas.microsoft.com/office/powerpoint/2010/main" val="3863457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0A0C1-7AC1-4B33-965F-0BE03936FCFF}"/>
              </a:ext>
            </a:extLst>
          </p:cNvPr>
          <p:cNvSpPr>
            <a:spLocks noGrp="1"/>
          </p:cNvSpPr>
          <p:nvPr>
            <p:ph type="title"/>
          </p:nvPr>
        </p:nvSpPr>
        <p:spPr>
          <a:xfrm>
            <a:off x="0" y="0"/>
            <a:ext cx="14400213" cy="1811441"/>
          </a:xfrm>
        </p:spPr>
        <p:txBody>
          <a:bodyPr>
            <a:normAutofit/>
          </a:bodyPr>
          <a:lstStyle/>
          <a:p>
            <a:pPr algn="ctr"/>
            <a:r>
              <a:rPr lang="es-MX" sz="4800" b="1" dirty="0">
                <a:solidFill>
                  <a:srgbClr val="002060"/>
                </a:solidFill>
                <a:latin typeface="+mn-lt"/>
                <a:ea typeface="+mn-ea"/>
                <a:cs typeface="+mn-cs"/>
              </a:rPr>
              <a:t>Contribuyendo a RUST</a:t>
            </a:r>
          </a:p>
        </p:txBody>
      </p:sp>
      <p:sp>
        <p:nvSpPr>
          <p:cNvPr id="4" name="CuadroTexto 3">
            <a:extLst>
              <a:ext uri="{FF2B5EF4-FFF2-40B4-BE49-F238E27FC236}">
                <a16:creationId xmlns:a16="http://schemas.microsoft.com/office/drawing/2014/main" id="{88CAFD17-C5F6-4848-B97B-70048491A829}"/>
              </a:ext>
            </a:extLst>
          </p:cNvPr>
          <p:cNvSpPr txBox="1"/>
          <p:nvPr/>
        </p:nvSpPr>
        <p:spPr>
          <a:xfrm>
            <a:off x="895902" y="5406728"/>
            <a:ext cx="2952198" cy="830997"/>
          </a:xfrm>
          <a:prstGeom prst="rect">
            <a:avLst/>
          </a:prstGeom>
          <a:noFill/>
        </p:spPr>
        <p:txBody>
          <a:bodyPr wrap="square" rtlCol="0">
            <a:spAutoFit/>
          </a:bodyPr>
          <a:lstStyle/>
          <a:p>
            <a:pPr algn="ctr"/>
            <a:r>
              <a:rPr lang="es-MX" sz="2400" dirty="0">
                <a:hlinkClick r:id="rId2"/>
              </a:rPr>
              <a:t>Sigue la </a:t>
            </a:r>
            <a:r>
              <a:rPr lang="es-MX" sz="2400" dirty="0" err="1">
                <a:hlinkClick r:id="rId2"/>
              </a:rPr>
              <a:t>guia</a:t>
            </a:r>
            <a:r>
              <a:rPr lang="es-MX" sz="2400" dirty="0">
                <a:hlinkClick r:id="rId2"/>
              </a:rPr>
              <a:t> de reporte de errores</a:t>
            </a:r>
            <a:endParaRPr lang="es-MX" sz="2400" dirty="0"/>
          </a:p>
        </p:txBody>
      </p:sp>
      <p:pic>
        <p:nvPicPr>
          <p:cNvPr id="6" name="Imagen 5">
            <a:extLst>
              <a:ext uri="{FF2B5EF4-FFF2-40B4-BE49-F238E27FC236}">
                <a16:creationId xmlns:a16="http://schemas.microsoft.com/office/drawing/2014/main" id="{A980B74B-5C57-4F8D-882C-D6D7586DF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265" y="1880980"/>
            <a:ext cx="2039471" cy="2039471"/>
          </a:xfrm>
          <a:prstGeom prst="rect">
            <a:avLst/>
          </a:prstGeom>
        </p:spPr>
      </p:pic>
      <p:sp>
        <p:nvSpPr>
          <p:cNvPr id="7" name="CuadroTexto 6">
            <a:extLst>
              <a:ext uri="{FF2B5EF4-FFF2-40B4-BE49-F238E27FC236}">
                <a16:creationId xmlns:a16="http://schemas.microsoft.com/office/drawing/2014/main" id="{E0FEFBBF-90DF-4676-899F-9F618DA1D19F}"/>
              </a:ext>
            </a:extLst>
          </p:cNvPr>
          <p:cNvSpPr txBox="1"/>
          <p:nvPr/>
        </p:nvSpPr>
        <p:spPr>
          <a:xfrm>
            <a:off x="990014" y="4248091"/>
            <a:ext cx="2952198" cy="830997"/>
          </a:xfrm>
          <a:prstGeom prst="rect">
            <a:avLst/>
          </a:prstGeom>
          <a:noFill/>
        </p:spPr>
        <p:txBody>
          <a:bodyPr wrap="square" rtlCol="0">
            <a:spAutoFit/>
          </a:bodyPr>
          <a:lstStyle/>
          <a:p>
            <a:r>
              <a:rPr lang="es-MX" sz="2400" b="1" dirty="0">
                <a:solidFill>
                  <a:srgbClr val="FF0000"/>
                </a:solidFill>
              </a:rPr>
              <a:t>Encontraste un error y quieres reportarlo?</a:t>
            </a:r>
            <a:r>
              <a:rPr lang="es-MX" sz="2400" dirty="0">
                <a:solidFill>
                  <a:srgbClr val="0070C0"/>
                </a:solidFill>
              </a:rPr>
              <a:t> </a:t>
            </a:r>
          </a:p>
        </p:txBody>
      </p:sp>
      <p:sp>
        <p:nvSpPr>
          <p:cNvPr id="8" name="CuadroTexto 7">
            <a:extLst>
              <a:ext uri="{FF2B5EF4-FFF2-40B4-BE49-F238E27FC236}">
                <a16:creationId xmlns:a16="http://schemas.microsoft.com/office/drawing/2014/main" id="{9EF4FDD3-80D1-4A0E-90A8-8CACE6C04E3D}"/>
              </a:ext>
            </a:extLst>
          </p:cNvPr>
          <p:cNvSpPr txBox="1"/>
          <p:nvPr/>
        </p:nvSpPr>
        <p:spPr>
          <a:xfrm>
            <a:off x="5029200" y="1847434"/>
            <a:ext cx="7904733" cy="6740307"/>
          </a:xfrm>
          <a:prstGeom prst="rect">
            <a:avLst/>
          </a:prstGeom>
          <a:noFill/>
        </p:spPr>
        <p:txBody>
          <a:bodyPr wrap="square" rtlCol="0">
            <a:spAutoFit/>
          </a:bodyPr>
          <a:lstStyle/>
          <a:p>
            <a:r>
              <a:rPr lang="es-MX" dirty="0"/>
              <a:t>Hay varias formas de contribuir al éxito de Rust. Esta guía se enfoca en algunas pocas para los nuevos contribuidores:</a:t>
            </a:r>
          </a:p>
          <a:p>
            <a:endParaRPr lang="es-MX" dirty="0">
              <a:solidFill>
                <a:srgbClr val="0070C0"/>
              </a:solidFill>
            </a:endParaRPr>
          </a:p>
          <a:p>
            <a:r>
              <a:rPr lang="es-MX" dirty="0">
                <a:solidFill>
                  <a:srgbClr val="0070C0"/>
                </a:solidFill>
                <a:hlinkClick r:id="rId4">
                  <a:extLst>
                    <a:ext uri="{A12FA001-AC4F-418D-AE19-62706E023703}">
                      <ahyp:hlinkClr xmlns:ahyp="http://schemas.microsoft.com/office/drawing/2018/hyperlinkcolor" val="tx"/>
                    </a:ext>
                  </a:extLst>
                </a:hlinkClick>
              </a:rPr>
              <a:t>Encontrando, reportando y arreglando errores</a:t>
            </a:r>
            <a:r>
              <a:rPr lang="es-MX" dirty="0">
                <a:solidFill>
                  <a:srgbClr val="0070C0"/>
                </a:solidFill>
              </a:rPr>
              <a:t>. </a:t>
            </a:r>
            <a:r>
              <a:rPr lang="es-MX" dirty="0"/>
              <a:t>El trabajo básico para mantener un proyecto grande y activo como Rust.</a:t>
            </a:r>
          </a:p>
          <a:p>
            <a:endParaRPr lang="es-MX" dirty="0"/>
          </a:p>
          <a:p>
            <a:r>
              <a:rPr lang="es-MX" dirty="0">
                <a:solidFill>
                  <a:srgbClr val="0070C0"/>
                </a:solidFill>
                <a:hlinkClick r:id="rId5">
                  <a:extLst>
                    <a:ext uri="{A12FA001-AC4F-418D-AE19-62706E023703}">
                      <ahyp:hlinkClr xmlns:ahyp="http://schemas.microsoft.com/office/drawing/2018/hyperlinkcolor" val="tx"/>
                    </a:ext>
                  </a:extLst>
                </a:hlinkClick>
              </a:rPr>
              <a:t>Documentación</a:t>
            </a:r>
            <a:r>
              <a:rPr lang="es-MX" dirty="0"/>
              <a:t> No solo documentación oficial, documentación para artículos de blog y otras fuentes no oficiales.</a:t>
            </a:r>
          </a:p>
          <a:p>
            <a:endParaRPr lang="es-MX" dirty="0"/>
          </a:p>
          <a:p>
            <a:r>
              <a:rPr lang="es-MX" dirty="0">
                <a:solidFill>
                  <a:srgbClr val="0070C0"/>
                </a:solidFill>
                <a:hlinkClick r:id="rId6">
                  <a:extLst>
                    <a:ext uri="{A12FA001-AC4F-418D-AE19-62706E023703}">
                      <ahyp:hlinkClr xmlns:ahyp="http://schemas.microsoft.com/office/drawing/2018/hyperlinkcolor" val="tx"/>
                    </a:ext>
                  </a:extLst>
                </a:hlinkClick>
              </a:rPr>
              <a:t>Construcción de Comunidad</a:t>
            </a:r>
            <a:r>
              <a:rPr lang="es-MX" dirty="0">
                <a:solidFill>
                  <a:srgbClr val="0070C0"/>
                </a:solidFill>
              </a:rPr>
              <a:t>  </a:t>
            </a:r>
            <a:r>
              <a:rPr lang="es-MX" dirty="0"/>
              <a:t>Ayudar a tus compañeros rutáceos, y expandir el alcance de Rust.</a:t>
            </a:r>
          </a:p>
          <a:p>
            <a:endParaRPr lang="es-MX" dirty="0"/>
          </a:p>
          <a:p>
            <a:r>
              <a:rPr lang="es-MX" dirty="0">
                <a:solidFill>
                  <a:srgbClr val="0070C0"/>
                </a:solidFill>
                <a:hlinkClick r:id="rId7">
                  <a:extLst>
                    <a:ext uri="{A12FA001-AC4F-418D-AE19-62706E023703}">
                      <ahyp:hlinkClr xmlns:ahyp="http://schemas.microsoft.com/office/drawing/2018/hyperlinkcolor" val="tx"/>
                    </a:ext>
                  </a:extLst>
                </a:hlinkClick>
              </a:rPr>
              <a:t>Herramientas, </a:t>
            </a:r>
            <a:r>
              <a:rPr lang="es-MX" dirty="0" err="1">
                <a:solidFill>
                  <a:srgbClr val="0070C0"/>
                </a:solidFill>
                <a:hlinkClick r:id="rId7">
                  <a:extLst>
                    <a:ext uri="{A12FA001-AC4F-418D-AE19-62706E023703}">
                      <ahyp:hlinkClr xmlns:ahyp="http://schemas.microsoft.com/office/drawing/2018/hyperlinkcolor" val="tx"/>
                    </a:ext>
                  </a:extLst>
                </a:hlinkClick>
              </a:rPr>
              <a:t>IDEs</a:t>
            </a:r>
            <a:r>
              <a:rPr lang="es-MX" dirty="0">
                <a:solidFill>
                  <a:srgbClr val="0070C0"/>
                </a:solidFill>
                <a:hlinkClick r:id="rId7">
                  <a:extLst>
                    <a:ext uri="{A12FA001-AC4F-418D-AE19-62706E023703}">
                      <ahyp:hlinkClr xmlns:ahyp="http://schemas.microsoft.com/office/drawing/2018/hyperlinkcolor" val="tx"/>
                    </a:ext>
                  </a:extLst>
                </a:hlinkClick>
              </a:rPr>
              <a:t> e infraestructura</a:t>
            </a:r>
            <a:r>
              <a:rPr lang="es-MX" dirty="0">
                <a:solidFill>
                  <a:srgbClr val="0070C0"/>
                </a:solidFill>
              </a:rPr>
              <a:t> </a:t>
            </a:r>
            <a:r>
              <a:rPr lang="es-MX" dirty="0"/>
              <a:t>Las piezas importantes que hacen que usar un lenguaje sea práctico y sin dolor.</a:t>
            </a:r>
          </a:p>
          <a:p>
            <a:endParaRPr lang="es-MX" dirty="0"/>
          </a:p>
          <a:p>
            <a:r>
              <a:rPr lang="es-MX" dirty="0">
                <a:solidFill>
                  <a:srgbClr val="0070C0"/>
                </a:solidFill>
                <a:hlinkClick r:id="rId8">
                  <a:extLst>
                    <a:ext uri="{A12FA001-AC4F-418D-AE19-62706E023703}">
                      <ahyp:hlinkClr xmlns:ahyp="http://schemas.microsoft.com/office/drawing/2018/hyperlinkcolor" val="tx"/>
                    </a:ext>
                  </a:extLst>
                </a:hlinkClick>
              </a:rPr>
              <a:t>Librerías</a:t>
            </a:r>
            <a:r>
              <a:rPr lang="es-MX" dirty="0">
                <a:solidFill>
                  <a:srgbClr val="0070C0"/>
                </a:solidFill>
              </a:rPr>
              <a:t> </a:t>
            </a:r>
            <a:r>
              <a:rPr lang="es-MX" dirty="0"/>
              <a:t>La idoneidad de Rust para cualquier tarea en particular depende en gran medida de la disponibilidad de librerías de calidad.</a:t>
            </a:r>
          </a:p>
          <a:p>
            <a:endParaRPr lang="es-MX" dirty="0"/>
          </a:p>
          <a:p>
            <a:r>
              <a:rPr lang="es-MX" dirty="0">
                <a:solidFill>
                  <a:srgbClr val="0070C0"/>
                </a:solidFill>
              </a:rPr>
              <a:t>Lenguaje, compilador y la librería estándar </a:t>
            </a:r>
            <a:r>
              <a:rPr lang="es-MX" dirty="0"/>
              <a:t>Diseño del lenguaje, implementación de características, mejoras de rendimiento.</a:t>
            </a:r>
          </a:p>
          <a:p>
            <a:endParaRPr lang="es-MX" dirty="0">
              <a:hlinkClick r:id="rId9">
                <a:extLst>
                  <a:ext uri="{A12FA001-AC4F-418D-AE19-62706E023703}">
                    <ahyp:hlinkClr xmlns:ahyp="http://schemas.microsoft.com/office/drawing/2018/hyperlinkcolor" val="tx"/>
                  </a:ext>
                </a:extLst>
              </a:hlinkClick>
            </a:endParaRPr>
          </a:p>
          <a:p>
            <a:r>
              <a:rPr lang="es-MX" dirty="0">
                <a:solidFill>
                  <a:srgbClr val="0070C0"/>
                </a:solidFill>
                <a:hlinkClick r:id="rId9">
                  <a:extLst>
                    <a:ext uri="{A12FA001-AC4F-418D-AE19-62706E023703}">
                      <ahyp:hlinkClr xmlns:ahyp="http://schemas.microsoft.com/office/drawing/2018/hyperlinkcolor" val="tx"/>
                    </a:ext>
                  </a:extLst>
                </a:hlinkClick>
              </a:rPr>
              <a:t>Internacionalización</a:t>
            </a:r>
            <a:r>
              <a:rPr lang="es-MX" dirty="0"/>
              <a:t>. Ayuda a divulgar el amor de Rust, traduciendo nuestro sitio a todos los idiomas.</a:t>
            </a:r>
          </a:p>
          <a:p>
            <a:endParaRPr lang="es-MX" dirty="0"/>
          </a:p>
        </p:txBody>
      </p:sp>
    </p:spTree>
    <p:extLst>
      <p:ext uri="{BB962C8B-B14F-4D97-AF65-F5344CB8AC3E}">
        <p14:creationId xmlns:p14="http://schemas.microsoft.com/office/powerpoint/2010/main" val="3435709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8C41204-5115-4E02-BFDD-99D20C32FAED}"/>
              </a:ext>
            </a:extLst>
          </p:cNvPr>
          <p:cNvPicPr>
            <a:picLocks noChangeAspect="1"/>
          </p:cNvPicPr>
          <p:nvPr/>
        </p:nvPicPr>
        <p:blipFill rotWithShape="1">
          <a:blip r:embed="rId2"/>
          <a:srcRect l="10012" t="13487" r="12682" b="18750"/>
          <a:stretch/>
        </p:blipFill>
        <p:spPr>
          <a:xfrm>
            <a:off x="1080671" y="2237874"/>
            <a:ext cx="11816175" cy="5823284"/>
          </a:xfrm>
          <a:prstGeom prst="rect">
            <a:avLst/>
          </a:prstGeom>
        </p:spPr>
      </p:pic>
      <p:sp>
        <p:nvSpPr>
          <p:cNvPr id="6" name="CuadroTexto 5">
            <a:extLst>
              <a:ext uri="{FF2B5EF4-FFF2-40B4-BE49-F238E27FC236}">
                <a16:creationId xmlns:a16="http://schemas.microsoft.com/office/drawing/2014/main" id="{A791CA31-DF16-462E-99A5-ABF8CA95AB81}"/>
              </a:ext>
            </a:extLst>
          </p:cNvPr>
          <p:cNvSpPr txBox="1"/>
          <p:nvPr/>
        </p:nvSpPr>
        <p:spPr>
          <a:xfrm>
            <a:off x="1080671" y="233579"/>
            <a:ext cx="10948736" cy="1692771"/>
          </a:xfrm>
          <a:prstGeom prst="rect">
            <a:avLst/>
          </a:prstGeom>
          <a:noFill/>
        </p:spPr>
        <p:txBody>
          <a:bodyPr wrap="square" rtlCol="0">
            <a:spAutoFit/>
          </a:bodyPr>
          <a:lstStyle/>
          <a:p>
            <a:r>
              <a:rPr lang="es-MX" sz="4800" b="1" dirty="0" err="1">
                <a:solidFill>
                  <a:srgbClr val="E12F11"/>
                </a:solidFill>
                <a:latin typeface="Bradley Hand ITC" panose="03070402050302030203" pitchFamily="66" charset="0"/>
              </a:rPr>
              <a:t>Meetups</a:t>
            </a:r>
            <a:endParaRPr lang="es-MX" sz="3200" dirty="0">
              <a:solidFill>
                <a:srgbClr val="E12F11"/>
              </a:solidFill>
            </a:endParaRPr>
          </a:p>
          <a:p>
            <a:r>
              <a:rPr lang="es-MX" sz="3200" dirty="0">
                <a:solidFill>
                  <a:schemeClr val="tx1">
                    <a:lumMod val="95000"/>
                    <a:lumOff val="5000"/>
                  </a:schemeClr>
                </a:solidFill>
              </a:rPr>
              <a:t>Eventos en cuidad de México</a:t>
            </a:r>
          </a:p>
          <a:p>
            <a:r>
              <a:rPr lang="es-MX" sz="2400" dirty="0">
                <a:solidFill>
                  <a:schemeClr val="tx1">
                    <a:lumMod val="95000"/>
                    <a:lumOff val="5000"/>
                  </a:schemeClr>
                </a:solidFill>
              </a:rPr>
              <a:t>https://www.meetup.com/es/Rust-MX/events/</a:t>
            </a:r>
          </a:p>
        </p:txBody>
      </p:sp>
    </p:spTree>
    <p:extLst>
      <p:ext uri="{BB962C8B-B14F-4D97-AF65-F5344CB8AC3E}">
        <p14:creationId xmlns:p14="http://schemas.microsoft.com/office/powerpoint/2010/main" val="31041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EEE88DA-BB12-4DE0-BDAD-C0D011459E05}"/>
              </a:ext>
            </a:extLst>
          </p:cNvPr>
          <p:cNvSpPr txBox="1"/>
          <p:nvPr/>
        </p:nvSpPr>
        <p:spPr>
          <a:xfrm>
            <a:off x="1241722" y="1504997"/>
            <a:ext cx="7723543" cy="5078313"/>
          </a:xfrm>
          <a:prstGeom prst="rect">
            <a:avLst/>
          </a:prstGeom>
          <a:noFill/>
        </p:spPr>
        <p:txBody>
          <a:bodyPr wrap="square" rtlCol="0">
            <a:spAutoFit/>
          </a:bodyPr>
          <a:lstStyle/>
          <a:p>
            <a:pPr marL="404999" indent="-404999">
              <a:buFont typeface="+mj-lt"/>
              <a:buAutoNum type="arabicPeriod"/>
            </a:pPr>
            <a:endParaRPr lang="es-MX" sz="3600" dirty="0"/>
          </a:p>
          <a:p>
            <a:pPr marL="404999" indent="-404999">
              <a:buFont typeface="+mj-lt"/>
              <a:buAutoNum type="arabicPeriod"/>
            </a:pPr>
            <a:r>
              <a:rPr lang="es-MX" sz="3600" dirty="0"/>
              <a:t>Que es RUST? </a:t>
            </a:r>
          </a:p>
          <a:p>
            <a:endParaRPr lang="es-MX" sz="3600" dirty="0"/>
          </a:p>
          <a:p>
            <a:r>
              <a:rPr lang="es-MX" sz="3600" dirty="0"/>
              <a:t>2. El lenguaje de programación Rust</a:t>
            </a:r>
          </a:p>
          <a:p>
            <a:endParaRPr lang="es-MX" sz="3600" dirty="0"/>
          </a:p>
          <a:p>
            <a:r>
              <a:rPr lang="es-MX" sz="3600" dirty="0"/>
              <a:t>3. Documentación RUST</a:t>
            </a:r>
          </a:p>
          <a:p>
            <a:endParaRPr lang="es-MX" sz="3600" dirty="0"/>
          </a:p>
          <a:p>
            <a:r>
              <a:rPr lang="es-MX" sz="3600" dirty="0"/>
              <a:t>4. Comunidad RUST</a:t>
            </a:r>
          </a:p>
          <a:p>
            <a:pPr lvl="1"/>
            <a:r>
              <a:rPr lang="es-MX" sz="3600" dirty="0"/>
              <a:t>3.1 Contribuyendo a RUST</a:t>
            </a:r>
          </a:p>
        </p:txBody>
      </p:sp>
      <p:pic>
        <p:nvPicPr>
          <p:cNvPr id="8" name="Imagen 7">
            <a:extLst>
              <a:ext uri="{FF2B5EF4-FFF2-40B4-BE49-F238E27FC236}">
                <a16:creationId xmlns:a16="http://schemas.microsoft.com/office/drawing/2014/main" id="{FEC91D4B-36C8-4CC3-B75E-2E803C97A7B7}"/>
              </a:ext>
            </a:extLst>
          </p:cNvPr>
          <p:cNvPicPr>
            <a:picLocks noChangeAspect="1"/>
          </p:cNvPicPr>
          <p:nvPr/>
        </p:nvPicPr>
        <p:blipFill rotWithShape="1">
          <a:blip r:embed="rId2"/>
          <a:srcRect l="20425" t="15018" r="70479" b="68236"/>
          <a:stretch/>
        </p:blipFill>
        <p:spPr>
          <a:xfrm>
            <a:off x="9508538" y="1940933"/>
            <a:ext cx="3426218" cy="3546437"/>
          </a:xfrm>
          <a:prstGeom prst="rect">
            <a:avLst/>
          </a:prstGeom>
        </p:spPr>
      </p:pic>
    </p:spTree>
    <p:extLst>
      <p:ext uri="{BB962C8B-B14F-4D97-AF65-F5344CB8AC3E}">
        <p14:creationId xmlns:p14="http://schemas.microsoft.com/office/powerpoint/2010/main" val="2506377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259A73C-31A6-444B-85FD-6C9A8F8E62AE}"/>
              </a:ext>
            </a:extLst>
          </p:cNvPr>
          <p:cNvSpPr txBox="1"/>
          <p:nvPr/>
        </p:nvSpPr>
        <p:spPr>
          <a:xfrm>
            <a:off x="1023256" y="1219200"/>
            <a:ext cx="12353699" cy="3724096"/>
          </a:xfrm>
          <a:prstGeom prst="rect">
            <a:avLst/>
          </a:prstGeom>
          <a:noFill/>
        </p:spPr>
        <p:txBody>
          <a:bodyPr wrap="square" rtlCol="0">
            <a:spAutoFit/>
          </a:bodyPr>
          <a:lstStyle/>
          <a:p>
            <a:pPr algn="ctr"/>
            <a:r>
              <a:rPr lang="es-MX" sz="4400" dirty="0">
                <a:solidFill>
                  <a:srgbClr val="E12F11"/>
                </a:solidFill>
              </a:rPr>
              <a:t>Fuentes</a:t>
            </a:r>
          </a:p>
          <a:p>
            <a:endParaRPr lang="es-MX" sz="3200" dirty="0"/>
          </a:p>
          <a:p>
            <a:pPr marL="514350" indent="-514350">
              <a:buFont typeface="+mj-lt"/>
              <a:buAutoNum type="arabicPeriod"/>
            </a:pPr>
            <a:r>
              <a:rPr lang="es-MX" sz="3200" dirty="0">
                <a:hlinkClick r:id="rId2"/>
              </a:rPr>
              <a:t>https://www.rust-lang.org/es-ES/documentation.html</a:t>
            </a:r>
            <a:endParaRPr lang="es-MX" sz="3200" dirty="0"/>
          </a:p>
          <a:p>
            <a:pPr marL="514350" indent="-514350">
              <a:buFont typeface="+mj-lt"/>
              <a:buAutoNum type="arabicPeriod"/>
            </a:pPr>
            <a:endParaRPr lang="es-MX" sz="3200" dirty="0"/>
          </a:p>
          <a:p>
            <a:pPr marL="514350" indent="-514350">
              <a:buFont typeface="+mj-lt"/>
              <a:buAutoNum type="arabicPeriod"/>
            </a:pPr>
            <a:r>
              <a:rPr lang="es-MX" sz="3200" dirty="0">
                <a:hlinkClick r:id="rId3"/>
              </a:rPr>
              <a:t>https://www.youtube.com/watch?v=bvHPi-DMpAI</a:t>
            </a:r>
            <a:endParaRPr lang="es-MX" sz="3200" dirty="0"/>
          </a:p>
          <a:p>
            <a:pPr marL="514350" indent="-514350">
              <a:buFont typeface="+mj-lt"/>
              <a:buAutoNum type="arabicPeriod"/>
            </a:pPr>
            <a:endParaRPr lang="es-MX" sz="3200" dirty="0"/>
          </a:p>
          <a:p>
            <a:pPr marL="514350" indent="-514350">
              <a:buFont typeface="+mj-lt"/>
              <a:buAutoNum type="arabicPeriod"/>
            </a:pPr>
            <a:endParaRPr lang="es-MX" sz="3200" dirty="0"/>
          </a:p>
        </p:txBody>
      </p:sp>
      <p:sp>
        <p:nvSpPr>
          <p:cNvPr id="3" name="Elipse 2">
            <a:extLst>
              <a:ext uri="{FF2B5EF4-FFF2-40B4-BE49-F238E27FC236}">
                <a16:creationId xmlns:a16="http://schemas.microsoft.com/office/drawing/2014/main" id="{3B73C40E-2989-403B-8C37-93AD266074B8}"/>
              </a:ext>
            </a:extLst>
          </p:cNvPr>
          <p:cNvSpPr/>
          <p:nvPr/>
        </p:nvSpPr>
        <p:spPr>
          <a:xfrm>
            <a:off x="6476414" y="6001704"/>
            <a:ext cx="2162259" cy="2095522"/>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2393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10EBFBD-6F46-4F90-9CB7-DBD1995823DE}"/>
              </a:ext>
            </a:extLst>
          </p:cNvPr>
          <p:cNvSpPr txBox="1"/>
          <p:nvPr/>
        </p:nvSpPr>
        <p:spPr>
          <a:xfrm>
            <a:off x="926075" y="1327355"/>
            <a:ext cx="11905022" cy="7448193"/>
          </a:xfrm>
          <a:prstGeom prst="rect">
            <a:avLst/>
          </a:prstGeom>
          <a:noFill/>
        </p:spPr>
        <p:txBody>
          <a:bodyPr wrap="square" rtlCol="0">
            <a:spAutoFit/>
          </a:bodyPr>
          <a:lstStyle/>
          <a:p>
            <a:r>
              <a:rPr lang="es-MX" sz="4800" b="1" dirty="0">
                <a:solidFill>
                  <a:srgbClr val="002060"/>
                </a:solidFill>
              </a:rPr>
              <a:t>Que es RUST</a:t>
            </a:r>
          </a:p>
          <a:p>
            <a:endParaRPr lang="es-MX" sz="2400" dirty="0"/>
          </a:p>
          <a:p>
            <a:r>
              <a:rPr lang="es-MX" sz="2400" dirty="0"/>
              <a:t>Es un lenguaje de programación  (compilado) de sistemas que se enfoca en:  </a:t>
            </a:r>
          </a:p>
          <a:p>
            <a:endParaRPr lang="es-MX" sz="2400" dirty="0"/>
          </a:p>
          <a:p>
            <a:pPr algn="ctr"/>
            <a:r>
              <a:rPr lang="es-MX" sz="3200" dirty="0">
                <a:solidFill>
                  <a:srgbClr val="E12F11"/>
                </a:solidFill>
              </a:rPr>
              <a:t>Seguridad, velocidad y concurrencia</a:t>
            </a:r>
          </a:p>
          <a:p>
            <a:pPr algn="ctr"/>
            <a:endParaRPr lang="es-MX" sz="2400" dirty="0">
              <a:solidFill>
                <a:srgbClr val="E12F11"/>
              </a:solidFill>
            </a:endParaRPr>
          </a:p>
          <a:p>
            <a:r>
              <a:rPr lang="es-MX" sz="2400" dirty="0"/>
              <a:t>Previene fallas de segmentación  y garantiza la seguridad de los hilos en ejecución</a:t>
            </a:r>
          </a:p>
          <a:p>
            <a:pPr algn="ctr"/>
            <a:endParaRPr lang="es-MX" sz="2400" dirty="0">
              <a:solidFill>
                <a:schemeClr val="tx1">
                  <a:lumMod val="95000"/>
                  <a:lumOff val="5000"/>
                </a:schemeClr>
              </a:solidFill>
            </a:endParaRPr>
          </a:p>
          <a:p>
            <a:pPr marL="800100" lvl="1" indent="-342900">
              <a:buFont typeface="+mj-lt"/>
              <a:buAutoNum type="arabicPeriod"/>
            </a:pPr>
            <a:r>
              <a:rPr lang="es-MX" sz="2400" dirty="0"/>
              <a:t>Proyecto personal de  </a:t>
            </a:r>
            <a:r>
              <a:rPr lang="es-MX" sz="2400" dirty="0" err="1"/>
              <a:t>graydon</a:t>
            </a:r>
            <a:r>
              <a:rPr lang="es-MX" sz="2400" dirty="0"/>
              <a:t> </a:t>
            </a:r>
            <a:r>
              <a:rPr lang="es-MX" sz="2400" dirty="0" err="1"/>
              <a:t>hoare</a:t>
            </a:r>
            <a:r>
              <a:rPr lang="es-MX" sz="2400" dirty="0"/>
              <a:t> 2006  (Empleado de </a:t>
            </a:r>
            <a:r>
              <a:rPr lang="es-MX" sz="2400" dirty="0" err="1"/>
              <a:t>mozilla</a:t>
            </a:r>
            <a:r>
              <a:rPr lang="es-MX" sz="2400" dirty="0"/>
              <a:t>)</a:t>
            </a:r>
          </a:p>
          <a:p>
            <a:pPr lvl="1"/>
            <a:endParaRPr lang="es-MX" sz="2400" dirty="0"/>
          </a:p>
          <a:p>
            <a:pPr lvl="1"/>
            <a:r>
              <a:rPr lang="es-MX" sz="2400" dirty="0"/>
              <a:t>2.   Patrocinio de </a:t>
            </a:r>
            <a:r>
              <a:rPr lang="es-MX" sz="2400" dirty="0" err="1"/>
              <a:t>mozilla</a:t>
            </a:r>
            <a:r>
              <a:rPr lang="es-MX" sz="2400" dirty="0"/>
              <a:t> 2009 </a:t>
            </a:r>
          </a:p>
          <a:p>
            <a:pPr marL="914400" lvl="1" indent="-457200" algn="ctr">
              <a:buFont typeface="+mj-lt"/>
              <a:buAutoNum type="arabicPeriod"/>
            </a:pPr>
            <a:endParaRPr lang="es-MX" sz="2400" dirty="0"/>
          </a:p>
          <a:p>
            <a:pPr lvl="1"/>
            <a:r>
              <a:rPr lang="es-MX" sz="2400" dirty="0"/>
              <a:t> 3.   </a:t>
            </a:r>
            <a:r>
              <a:rPr lang="es-MX" sz="2400" dirty="0" err="1"/>
              <a:t>Version</a:t>
            </a:r>
            <a:r>
              <a:rPr lang="es-MX" sz="2400" dirty="0"/>
              <a:t> 1.0 del compilador se publico en Mayo 2015</a:t>
            </a:r>
          </a:p>
          <a:p>
            <a:endParaRPr lang="es-MX" sz="2400" dirty="0">
              <a:solidFill>
                <a:schemeClr val="tx1">
                  <a:lumMod val="95000"/>
                  <a:lumOff val="5000"/>
                </a:schemeClr>
              </a:solidFill>
            </a:endParaRPr>
          </a:p>
          <a:p>
            <a:r>
              <a:rPr lang="es-MX" sz="2400" dirty="0">
                <a:solidFill>
                  <a:schemeClr val="tx1">
                    <a:lumMod val="95000"/>
                    <a:lumOff val="5000"/>
                  </a:schemeClr>
                </a:solidFill>
              </a:rPr>
              <a:t>Rust intenta resolver un problema que tiene </a:t>
            </a:r>
            <a:r>
              <a:rPr lang="es-MX" sz="2400" dirty="0" err="1">
                <a:solidFill>
                  <a:schemeClr val="tx1">
                    <a:lumMod val="95000"/>
                    <a:lumOff val="5000"/>
                  </a:schemeClr>
                </a:solidFill>
              </a:rPr>
              <a:t>firefoz</a:t>
            </a:r>
            <a:r>
              <a:rPr lang="es-MX" sz="2400" dirty="0">
                <a:solidFill>
                  <a:schemeClr val="tx1">
                    <a:lumMod val="95000"/>
                    <a:lumOff val="5000"/>
                  </a:schemeClr>
                </a:solidFill>
              </a:rPr>
              <a:t>  que la seguridad se desarrollo en  Mozilla con el objetivo de dar solución a los errores de seguridad con la rapidez de c y </a:t>
            </a:r>
            <a:r>
              <a:rPr lang="es-MX" sz="2400" dirty="0" err="1">
                <a:solidFill>
                  <a:schemeClr val="tx1">
                    <a:lumMod val="95000"/>
                    <a:lumOff val="5000"/>
                  </a:schemeClr>
                </a:solidFill>
              </a:rPr>
              <a:t>c++</a:t>
            </a:r>
            <a:r>
              <a:rPr lang="es-MX" sz="2400" dirty="0">
                <a:solidFill>
                  <a:schemeClr val="tx1">
                    <a:lumMod val="95000"/>
                    <a:lumOff val="5000"/>
                  </a:schemeClr>
                </a:solidFill>
              </a:rPr>
              <a:t> pero con mayor seguridad</a:t>
            </a:r>
          </a:p>
          <a:p>
            <a:endParaRPr lang="es-MX" sz="2000" dirty="0">
              <a:solidFill>
                <a:schemeClr val="tx1">
                  <a:lumMod val="95000"/>
                  <a:lumOff val="5000"/>
                </a:schemeClr>
              </a:solidFill>
            </a:endParaRPr>
          </a:p>
          <a:p>
            <a:endParaRPr lang="es-MX" dirty="0"/>
          </a:p>
        </p:txBody>
      </p:sp>
    </p:spTree>
    <p:extLst>
      <p:ext uri="{BB962C8B-B14F-4D97-AF65-F5344CB8AC3E}">
        <p14:creationId xmlns:p14="http://schemas.microsoft.com/office/powerpoint/2010/main" val="359496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F7AA01B-8F84-4144-8165-F72C30B7428B}"/>
              </a:ext>
            </a:extLst>
          </p:cNvPr>
          <p:cNvSpPr/>
          <p:nvPr/>
        </p:nvSpPr>
        <p:spPr>
          <a:xfrm>
            <a:off x="1046350" y="211135"/>
            <a:ext cx="12307511" cy="9079409"/>
          </a:xfrm>
          <a:prstGeom prst="rect">
            <a:avLst/>
          </a:prstGeom>
        </p:spPr>
        <p:txBody>
          <a:bodyPr wrap="square">
            <a:spAutoFit/>
          </a:bodyPr>
          <a:lstStyle/>
          <a:p>
            <a:r>
              <a:rPr lang="es-MX" sz="3200" b="1" dirty="0">
                <a:solidFill>
                  <a:srgbClr val="E12F11"/>
                </a:solidFill>
              </a:rPr>
              <a:t>Que aporta ?</a:t>
            </a:r>
          </a:p>
          <a:p>
            <a:endParaRPr lang="es-MX" sz="2400" dirty="0">
              <a:solidFill>
                <a:srgbClr val="E12F11"/>
              </a:solidFill>
            </a:endParaRPr>
          </a:p>
          <a:p>
            <a:pPr marL="514350" indent="-514350">
              <a:buAutoNum type="arabicPeriod"/>
            </a:pPr>
            <a:r>
              <a:rPr lang="es-MX" sz="2400" dirty="0"/>
              <a:t>Memoria segura garantizada en tiempo de compilación .</a:t>
            </a:r>
          </a:p>
          <a:p>
            <a:r>
              <a:rPr lang="es-MX" sz="2400" dirty="0"/>
              <a:t>       Tus programas están libre de </a:t>
            </a:r>
          </a:p>
          <a:p>
            <a:pPr marL="514350" indent="-514350">
              <a:buAutoNum type="arabicPeriod"/>
            </a:pPr>
            <a:endParaRPr lang="es-MX" sz="2400" dirty="0">
              <a:solidFill>
                <a:srgbClr val="E12F11"/>
              </a:solidFill>
            </a:endParaRPr>
          </a:p>
          <a:p>
            <a:pPr marL="1257300" lvl="2" indent="-342900">
              <a:buFont typeface="Arial" panose="020B0604020202020204" pitchFamily="34" charset="0"/>
              <a:buChar char="•"/>
            </a:pPr>
            <a:r>
              <a:rPr lang="es-MX" sz="2400" dirty="0" err="1">
                <a:solidFill>
                  <a:srgbClr val="E12F11"/>
                </a:solidFill>
              </a:rPr>
              <a:t>Dangling</a:t>
            </a:r>
            <a:r>
              <a:rPr lang="es-MX" sz="2400" dirty="0">
                <a:solidFill>
                  <a:srgbClr val="E12F11"/>
                </a:solidFill>
              </a:rPr>
              <a:t> pointers</a:t>
            </a:r>
          </a:p>
          <a:p>
            <a:pPr lvl="3"/>
            <a:r>
              <a:rPr lang="es-MX" sz="2400" dirty="0"/>
              <a:t>Son punteros que apuntan a una ubicación de memoria que se ha eliminado (o liberado).</a:t>
            </a:r>
          </a:p>
          <a:p>
            <a:pPr marL="1257300" lvl="2" indent="-342900">
              <a:buFont typeface="Arial" panose="020B0604020202020204" pitchFamily="34" charset="0"/>
              <a:buChar char="•"/>
            </a:pPr>
            <a:r>
              <a:rPr lang="es-MX" sz="2400" dirty="0">
                <a:solidFill>
                  <a:srgbClr val="E12F11"/>
                </a:solidFill>
              </a:rPr>
              <a:t>Condiciones de carrera </a:t>
            </a:r>
          </a:p>
          <a:p>
            <a:pPr lvl="3"/>
            <a:r>
              <a:rPr lang="es-MX" sz="2400" dirty="0"/>
              <a:t>Tipo de vulnerabilidad bastante frecuente. Estos  errores son producidos en situaciones de concurrencias de varios hilos en las que se compite por los recursos que proporciona el sistema operativo</a:t>
            </a:r>
          </a:p>
          <a:p>
            <a:pPr marL="1257300" lvl="2" indent="-342900">
              <a:buFont typeface="Arial" panose="020B0604020202020204" pitchFamily="34" charset="0"/>
              <a:buChar char="•"/>
            </a:pPr>
            <a:r>
              <a:rPr lang="es-MX" sz="2400" dirty="0">
                <a:solidFill>
                  <a:srgbClr val="E12F11"/>
                </a:solidFill>
              </a:rPr>
              <a:t>Referencias nulas</a:t>
            </a:r>
          </a:p>
          <a:p>
            <a:pPr marL="1257300" lvl="2" indent="-342900">
              <a:buFont typeface="Arial" panose="020B0604020202020204" pitchFamily="34" charset="0"/>
              <a:buChar char="•"/>
            </a:pPr>
            <a:r>
              <a:rPr lang="es-MX" sz="2400" dirty="0" err="1">
                <a:solidFill>
                  <a:srgbClr val="E12F11"/>
                </a:solidFill>
              </a:rPr>
              <a:t>Memory</a:t>
            </a:r>
            <a:r>
              <a:rPr lang="es-MX" sz="2400" dirty="0">
                <a:solidFill>
                  <a:srgbClr val="E12F11"/>
                </a:solidFill>
              </a:rPr>
              <a:t> </a:t>
            </a:r>
            <a:r>
              <a:rPr lang="es-MX" sz="2400" dirty="0" err="1">
                <a:solidFill>
                  <a:srgbClr val="E12F11"/>
                </a:solidFill>
              </a:rPr>
              <a:t>leaks</a:t>
            </a:r>
            <a:endParaRPr lang="es-MX" sz="2400" dirty="0"/>
          </a:p>
          <a:p>
            <a:pPr lvl="3"/>
            <a:r>
              <a:rPr lang="es-MX" sz="2400" dirty="0"/>
              <a:t>Tipo de pérdida de recursos que se produce cuando un programa de computadora administra incorrectamente las asignaciones de memoria </a:t>
            </a:r>
          </a:p>
          <a:p>
            <a:pPr marL="342900" indent="-342900">
              <a:buFont typeface="Arial" panose="020B0604020202020204" pitchFamily="34" charset="0"/>
              <a:buChar char="•"/>
            </a:pPr>
            <a:endParaRPr lang="es-MX" sz="2400" dirty="0"/>
          </a:p>
          <a:p>
            <a:r>
              <a:rPr lang="es-MX" sz="2400" dirty="0"/>
              <a:t>2. Abstracciones de alto nivel sin costes en tiempo de ejecución</a:t>
            </a:r>
          </a:p>
          <a:p>
            <a:r>
              <a:rPr lang="es-MX" sz="2400" dirty="0"/>
              <a:t>     </a:t>
            </a:r>
          </a:p>
          <a:p>
            <a:pPr lvl="1"/>
            <a:r>
              <a:rPr lang="es-MX" sz="2400" dirty="0"/>
              <a:t>RUST no tiene run time (es decir es muy pequeño)</a:t>
            </a:r>
          </a:p>
          <a:p>
            <a:pPr lvl="1"/>
            <a:endParaRPr lang="es-MX" sz="2400" dirty="0"/>
          </a:p>
          <a:p>
            <a:r>
              <a:rPr lang="es-MX" sz="2400" u="sng" dirty="0" err="1">
                <a:solidFill>
                  <a:srgbClr val="0070C0"/>
                </a:solidFill>
              </a:rPr>
              <a:t>Runtime</a:t>
            </a:r>
            <a:r>
              <a:rPr lang="es-MX" sz="2400" u="sng" dirty="0">
                <a:solidFill>
                  <a:srgbClr val="0070C0"/>
                </a:solidFill>
              </a:rPr>
              <a:t>: Intervalo de </a:t>
            </a:r>
            <a:r>
              <a:rPr lang="es-MX" sz="2400" u="sng" dirty="0">
                <a:solidFill>
                  <a:srgbClr val="0070C0"/>
                </a:solidFill>
                <a:hlinkClick r:id="rId2" tooltip="Tiempo">
                  <a:extLst>
                    <a:ext uri="{A12FA001-AC4F-418D-AE19-62706E023703}">
                      <ahyp:hlinkClr xmlns:ahyp="http://schemas.microsoft.com/office/drawing/2018/hyperlinkcolor" val="tx"/>
                    </a:ext>
                  </a:extLst>
                </a:hlinkClick>
              </a:rPr>
              <a:t>tiempo</a:t>
            </a:r>
            <a:r>
              <a:rPr lang="es-MX" sz="2400" u="sng" dirty="0">
                <a:solidFill>
                  <a:srgbClr val="0070C0"/>
                </a:solidFill>
              </a:rPr>
              <a:t> en el que un </a:t>
            </a:r>
            <a:r>
              <a:rPr lang="es-MX" sz="2400" u="sng" dirty="0">
                <a:solidFill>
                  <a:srgbClr val="0070C0"/>
                </a:solidFill>
                <a:hlinkClick r:id="rId3" tooltip="Programa de computadora">
                  <a:extLst>
                    <a:ext uri="{A12FA001-AC4F-418D-AE19-62706E023703}">
                      <ahyp:hlinkClr xmlns:ahyp="http://schemas.microsoft.com/office/drawing/2018/hyperlinkcolor" val="tx"/>
                    </a:ext>
                  </a:extLst>
                </a:hlinkClick>
              </a:rPr>
              <a:t>programa de computadora</a:t>
            </a:r>
            <a:r>
              <a:rPr lang="es-MX" sz="2400" u="sng" dirty="0">
                <a:solidFill>
                  <a:srgbClr val="0070C0"/>
                </a:solidFill>
              </a:rPr>
              <a:t> se ejecuta en un </a:t>
            </a:r>
            <a:r>
              <a:rPr lang="es-MX" sz="2400" u="sng" dirty="0">
                <a:solidFill>
                  <a:srgbClr val="0070C0"/>
                </a:solidFill>
                <a:hlinkClick r:id="rId4" tooltip="Sistema operativo">
                  <a:extLst>
                    <a:ext uri="{A12FA001-AC4F-418D-AE19-62706E023703}">
                      <ahyp:hlinkClr xmlns:ahyp="http://schemas.microsoft.com/office/drawing/2018/hyperlinkcolor" val="tx"/>
                    </a:ext>
                  </a:extLst>
                </a:hlinkClick>
              </a:rPr>
              <a:t>sistema operativo</a:t>
            </a:r>
            <a:r>
              <a:rPr lang="es-MX" sz="2400" dirty="0">
                <a:solidFill>
                  <a:srgbClr val="0070C0"/>
                </a:solidFill>
              </a:rPr>
              <a:t>.</a:t>
            </a:r>
          </a:p>
          <a:p>
            <a:endParaRPr lang="es-MX" sz="2400" dirty="0">
              <a:solidFill>
                <a:srgbClr val="0070C0"/>
              </a:solidFill>
            </a:endParaRPr>
          </a:p>
        </p:txBody>
      </p:sp>
    </p:spTree>
    <p:extLst>
      <p:ext uri="{BB962C8B-B14F-4D97-AF65-F5344CB8AC3E}">
        <p14:creationId xmlns:p14="http://schemas.microsoft.com/office/powerpoint/2010/main" val="345725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1EB1699-08D1-41B0-8992-B29F2488C35A}"/>
              </a:ext>
            </a:extLst>
          </p:cNvPr>
          <p:cNvSpPr/>
          <p:nvPr/>
        </p:nvSpPr>
        <p:spPr>
          <a:xfrm>
            <a:off x="2065713" y="2261937"/>
            <a:ext cx="10268786" cy="4524315"/>
          </a:xfrm>
          <a:prstGeom prst="rect">
            <a:avLst/>
          </a:prstGeom>
        </p:spPr>
        <p:txBody>
          <a:bodyPr wrap="square">
            <a:spAutoFit/>
          </a:bodyPr>
          <a:lstStyle/>
          <a:p>
            <a:r>
              <a:rPr lang="es-MX" sz="3200" dirty="0">
                <a:solidFill>
                  <a:srgbClr val="E12F11"/>
                </a:solidFill>
              </a:rPr>
              <a:t> </a:t>
            </a:r>
            <a:r>
              <a:rPr lang="es-MX" sz="3200" b="1" dirty="0">
                <a:solidFill>
                  <a:srgbClr val="E12F11"/>
                </a:solidFill>
              </a:rPr>
              <a:t>Otras características</a:t>
            </a:r>
          </a:p>
          <a:p>
            <a:endParaRPr lang="es-MX" sz="3200" b="1" dirty="0">
              <a:solidFill>
                <a:srgbClr val="E12F11"/>
              </a:solidFill>
            </a:endParaRPr>
          </a:p>
          <a:p>
            <a:pPr marL="285750" indent="-285750">
              <a:buFont typeface="Arial" panose="020B0604020202020204" pitchFamily="34" charset="0"/>
              <a:buChar char="•"/>
            </a:pPr>
            <a:r>
              <a:rPr lang="es-MX" sz="3200" dirty="0"/>
              <a:t>No incorpora un recolector de basura</a:t>
            </a:r>
          </a:p>
          <a:p>
            <a:pPr marL="285750" indent="-285750">
              <a:buFont typeface="Arial" panose="020B0604020202020204" pitchFamily="34" charset="0"/>
              <a:buChar char="•"/>
            </a:pPr>
            <a:r>
              <a:rPr lang="es-MX" sz="3200" dirty="0"/>
              <a:t>Es un lenguaje que se puede embeber en otro lenguajes</a:t>
            </a:r>
          </a:p>
          <a:p>
            <a:pPr marL="285750" indent="-285750">
              <a:buFont typeface="Arial" panose="020B0604020202020204" pitchFamily="34" charset="0"/>
              <a:buChar char="•"/>
            </a:pPr>
            <a:r>
              <a:rPr lang="es-MX" sz="3200" dirty="0"/>
              <a:t>Estricto en la definición de variables . No permite dar de alta variables si no son utilizadas.</a:t>
            </a:r>
          </a:p>
          <a:p>
            <a:endParaRPr lang="es-MX" sz="3200" dirty="0">
              <a:solidFill>
                <a:srgbClr val="E12F11"/>
              </a:solidFill>
            </a:endParaRPr>
          </a:p>
          <a:p>
            <a:r>
              <a:rPr lang="es-MX" sz="3200" dirty="0">
                <a:solidFill>
                  <a:srgbClr val="E12F11"/>
                </a:solidFill>
              </a:rPr>
              <a:t>*Embeber significa insertar (incrustar) código de un lenguaje dentro de otro lenguaje)</a:t>
            </a:r>
          </a:p>
        </p:txBody>
      </p:sp>
    </p:spTree>
    <p:extLst>
      <p:ext uri="{BB962C8B-B14F-4D97-AF65-F5344CB8AC3E}">
        <p14:creationId xmlns:p14="http://schemas.microsoft.com/office/powerpoint/2010/main" val="195079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5ACB2E-ED23-4785-BF2E-4F421165DE6A}"/>
              </a:ext>
            </a:extLst>
          </p:cNvPr>
          <p:cNvSpPr txBox="1"/>
          <p:nvPr/>
        </p:nvSpPr>
        <p:spPr>
          <a:xfrm>
            <a:off x="577515" y="298619"/>
            <a:ext cx="13619747" cy="8402300"/>
          </a:xfrm>
          <a:prstGeom prst="rect">
            <a:avLst/>
          </a:prstGeom>
          <a:noFill/>
        </p:spPr>
        <p:txBody>
          <a:bodyPr wrap="square" rtlCol="0">
            <a:spAutoFit/>
          </a:bodyPr>
          <a:lstStyle/>
          <a:p>
            <a:r>
              <a:rPr lang="es-MX" sz="4800" b="1" dirty="0">
                <a:solidFill>
                  <a:srgbClr val="002060"/>
                </a:solidFill>
              </a:rPr>
              <a:t>Instalación y Versiones</a:t>
            </a:r>
          </a:p>
          <a:p>
            <a:endParaRPr lang="es-MX" sz="2400" dirty="0"/>
          </a:p>
          <a:p>
            <a:r>
              <a:rPr lang="es-MX" sz="2400" dirty="0"/>
              <a:t>Documentación general para instalación </a:t>
            </a:r>
          </a:p>
          <a:p>
            <a:r>
              <a:rPr lang="es-MX" sz="2400" dirty="0"/>
              <a:t>Compilador y cargo</a:t>
            </a:r>
          </a:p>
          <a:p>
            <a:endParaRPr lang="es-MX" sz="2400" b="1" dirty="0"/>
          </a:p>
          <a:p>
            <a:r>
              <a:rPr lang="es-MX" sz="2400" b="1" dirty="0">
                <a:solidFill>
                  <a:srgbClr val="F26200"/>
                </a:solidFill>
              </a:rPr>
              <a:t>Disponible para </a:t>
            </a:r>
          </a:p>
          <a:p>
            <a:r>
              <a:rPr lang="es-MX" sz="2400" dirty="0"/>
              <a:t> S.O </a:t>
            </a:r>
          </a:p>
          <a:p>
            <a:r>
              <a:rPr lang="es-MX" sz="2400" dirty="0"/>
              <a:t>Windows </a:t>
            </a:r>
          </a:p>
          <a:p>
            <a:r>
              <a:rPr lang="es-MX" sz="2400" dirty="0"/>
              <a:t>GNU/ Linux </a:t>
            </a:r>
          </a:p>
          <a:p>
            <a:r>
              <a:rPr lang="es-MX" sz="2400" dirty="0"/>
              <a:t>Mac   </a:t>
            </a:r>
          </a:p>
          <a:p>
            <a:r>
              <a:rPr lang="es-MX" sz="2400" dirty="0"/>
              <a:t>Android</a:t>
            </a:r>
          </a:p>
          <a:p>
            <a:r>
              <a:rPr lang="es-MX" sz="2400" dirty="0"/>
              <a:t>Tarjetas</a:t>
            </a:r>
          </a:p>
          <a:p>
            <a:endParaRPr lang="es-MX" sz="2400" dirty="0"/>
          </a:p>
          <a:p>
            <a:r>
              <a:rPr lang="es-MX" sz="2400" b="1" dirty="0">
                <a:solidFill>
                  <a:srgbClr val="F26200"/>
                </a:solidFill>
              </a:rPr>
              <a:t>Arquitecturas :</a:t>
            </a:r>
          </a:p>
          <a:p>
            <a:r>
              <a:rPr lang="es-MX" sz="2400" dirty="0"/>
              <a:t>Se puede instalar en varias arquitecturas/distribuciones de sistemas y arquitecturas  x86 , X86-64 &amp; ARM </a:t>
            </a:r>
          </a:p>
          <a:p>
            <a:endParaRPr lang="es-MX" sz="2400" dirty="0"/>
          </a:p>
          <a:p>
            <a:r>
              <a:rPr lang="es-MX" sz="2400" dirty="0"/>
              <a:t>En la pagina se puede encontrar para que arquitecturas esta disponible </a:t>
            </a:r>
          </a:p>
          <a:p>
            <a:endParaRPr lang="es-MX" sz="2400" dirty="0"/>
          </a:p>
          <a:p>
            <a:r>
              <a:rPr lang="es-MX" sz="2400" dirty="0"/>
              <a:t>Se instala por defecto la ultima versión estable</a:t>
            </a:r>
          </a:p>
          <a:p>
            <a:r>
              <a:rPr lang="es-MX" sz="2400" dirty="0"/>
              <a:t>Ultima versión estable :  1.30.1</a:t>
            </a:r>
          </a:p>
          <a:p>
            <a:endParaRPr lang="es-MX" dirty="0"/>
          </a:p>
          <a:p>
            <a:r>
              <a:rPr lang="es-MX" dirty="0"/>
              <a:t> </a:t>
            </a:r>
          </a:p>
        </p:txBody>
      </p:sp>
    </p:spTree>
    <p:extLst>
      <p:ext uri="{BB962C8B-B14F-4D97-AF65-F5344CB8AC3E}">
        <p14:creationId xmlns:p14="http://schemas.microsoft.com/office/powerpoint/2010/main" val="86952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4BC21201-5D61-4A66-8B79-BD8CA1AC98AC}"/>
              </a:ext>
            </a:extLst>
          </p:cNvPr>
          <p:cNvPicPr>
            <a:picLocks noChangeAspect="1"/>
          </p:cNvPicPr>
          <p:nvPr/>
        </p:nvPicPr>
        <p:blipFill>
          <a:blip r:embed="rId2"/>
          <a:stretch>
            <a:fillRect/>
          </a:stretch>
        </p:blipFill>
        <p:spPr>
          <a:xfrm>
            <a:off x="1010949" y="264503"/>
            <a:ext cx="12378314" cy="6994729"/>
          </a:xfrm>
          <a:prstGeom prst="rect">
            <a:avLst/>
          </a:prstGeom>
        </p:spPr>
      </p:pic>
      <p:sp>
        <p:nvSpPr>
          <p:cNvPr id="9" name="CuadroTexto 8">
            <a:extLst>
              <a:ext uri="{FF2B5EF4-FFF2-40B4-BE49-F238E27FC236}">
                <a16:creationId xmlns:a16="http://schemas.microsoft.com/office/drawing/2014/main" id="{B06189DC-322D-46A1-AF04-9DF9F473D4FB}"/>
              </a:ext>
            </a:extLst>
          </p:cNvPr>
          <p:cNvSpPr txBox="1"/>
          <p:nvPr/>
        </p:nvSpPr>
        <p:spPr>
          <a:xfrm>
            <a:off x="1400885" y="7259232"/>
            <a:ext cx="11988378" cy="1235063"/>
          </a:xfrm>
          <a:prstGeom prst="rect">
            <a:avLst/>
          </a:prstGeom>
          <a:noFill/>
        </p:spPr>
        <p:txBody>
          <a:bodyPr wrap="square" rtlCol="0">
            <a:spAutoFit/>
          </a:bodyPr>
          <a:lstStyle/>
          <a:p>
            <a:r>
              <a:rPr lang="es-MX" dirty="0"/>
              <a:t>Cargo es sistemas de construcción  y gestor de paquetes de </a:t>
            </a:r>
            <a:r>
              <a:rPr lang="es-MX" dirty="0" err="1"/>
              <a:t>rust</a:t>
            </a:r>
            <a:r>
              <a:rPr lang="es-MX" dirty="0"/>
              <a:t> que permite crear proyectos nuevo y </a:t>
            </a:r>
            <a:r>
              <a:rPr lang="es-MX" dirty="0" err="1"/>
              <a:t>gestionr</a:t>
            </a:r>
            <a:r>
              <a:rPr lang="es-MX" dirty="0"/>
              <a:t> las </a:t>
            </a:r>
            <a:r>
              <a:rPr lang="es-MX" dirty="0" err="1"/>
              <a:t>librerias</a:t>
            </a:r>
            <a:r>
              <a:rPr lang="es-MX" dirty="0"/>
              <a:t> </a:t>
            </a:r>
            <a:r>
              <a:rPr lang="es-MX" dirty="0" err="1"/>
              <a:t>extrenas</a:t>
            </a:r>
            <a:r>
              <a:rPr lang="es-MX" dirty="0"/>
              <a:t> dependiendo del proyecto que estamos desarrollando. Por ejemplo : </a:t>
            </a:r>
            <a:r>
              <a:rPr lang="es-MX" dirty="0" err="1"/>
              <a:t>Algun</a:t>
            </a:r>
            <a:r>
              <a:rPr lang="es-MX" dirty="0"/>
              <a:t> proyecto web con algún </a:t>
            </a:r>
            <a:r>
              <a:rPr lang="es-MX" dirty="0" err="1"/>
              <a:t>framework</a:t>
            </a:r>
            <a:r>
              <a:rPr lang="es-MX" dirty="0"/>
              <a:t> disponible para RUST, debemos de indicar el nombre de la librería y la versión que necesitamos para el proyecto que estamos desarrollando.</a:t>
            </a:r>
          </a:p>
        </p:txBody>
      </p:sp>
    </p:spTree>
    <p:extLst>
      <p:ext uri="{BB962C8B-B14F-4D97-AF65-F5344CB8AC3E}">
        <p14:creationId xmlns:p14="http://schemas.microsoft.com/office/powerpoint/2010/main" val="369020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CE65997-AD64-404B-808F-8E4DD062F7EE}"/>
              </a:ext>
            </a:extLst>
          </p:cNvPr>
          <p:cNvSpPr txBox="1"/>
          <p:nvPr/>
        </p:nvSpPr>
        <p:spPr>
          <a:xfrm>
            <a:off x="821077" y="329396"/>
            <a:ext cx="12758058" cy="7909858"/>
          </a:xfrm>
          <a:prstGeom prst="rect">
            <a:avLst/>
          </a:prstGeom>
          <a:noFill/>
        </p:spPr>
        <p:txBody>
          <a:bodyPr wrap="square" rtlCol="0">
            <a:spAutoFit/>
          </a:bodyPr>
          <a:lstStyle/>
          <a:p>
            <a:r>
              <a:rPr lang="es-MX" sz="4800" b="1" dirty="0">
                <a:solidFill>
                  <a:srgbClr val="002060"/>
                </a:solidFill>
              </a:rPr>
              <a:t>Para que se usa o que proyectos puedo hacer?</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sz="2800" dirty="0"/>
              <a:t>Programación de Sistemas Operativos</a:t>
            </a:r>
          </a:p>
          <a:p>
            <a:pPr marL="285750" indent="-285750">
              <a:buFont typeface="Arial" panose="020B0604020202020204" pitchFamily="34" charset="0"/>
              <a:buChar char="•"/>
            </a:pPr>
            <a:r>
              <a:rPr lang="es-MX" sz="2800" dirty="0"/>
              <a:t>Creación de apps web   </a:t>
            </a:r>
          </a:p>
          <a:p>
            <a:pPr marL="285750" indent="-285750">
              <a:buFont typeface="Arial" panose="020B0604020202020204" pitchFamily="34" charset="0"/>
              <a:buChar char="•"/>
            </a:pPr>
            <a:r>
              <a:rPr lang="es-MX" sz="2800" dirty="0"/>
              <a:t>Mozilla esta desarrollando </a:t>
            </a:r>
            <a:r>
              <a:rPr lang="es-MX" sz="3600" b="1" dirty="0">
                <a:solidFill>
                  <a:srgbClr val="F26200"/>
                </a:solidFill>
              </a:rPr>
              <a:t>servo</a:t>
            </a:r>
            <a:r>
              <a:rPr lang="es-MX" sz="2800" dirty="0"/>
              <a:t> que es un motor de renderizado.  Permite el procesamiento paralelo</a:t>
            </a:r>
            <a:r>
              <a:rPr lang="es-MX" dirty="0"/>
              <a:t>. </a:t>
            </a:r>
          </a:p>
          <a:p>
            <a:endParaRPr lang="es-MX" sz="4800" b="1" dirty="0">
              <a:solidFill>
                <a:srgbClr val="002060"/>
              </a:solidFill>
            </a:endParaRPr>
          </a:p>
          <a:p>
            <a:r>
              <a:rPr lang="es-MX" sz="4800" b="1" dirty="0">
                <a:solidFill>
                  <a:srgbClr val="002060"/>
                </a:solidFill>
              </a:rPr>
              <a:t>Que se usa para desarrollar proyectos ?</a:t>
            </a:r>
          </a:p>
          <a:p>
            <a:endParaRPr lang="es-MX" sz="4800" b="1" dirty="0">
              <a:solidFill>
                <a:srgbClr val="002060"/>
              </a:solidFill>
            </a:endParaRPr>
          </a:p>
          <a:p>
            <a:pPr marL="514350" indent="-514350">
              <a:buFont typeface="+mj-lt"/>
              <a:buAutoNum type="arabicPeriod"/>
            </a:pPr>
            <a:r>
              <a:rPr lang="es-MX" sz="2800" dirty="0"/>
              <a:t>Terminal </a:t>
            </a:r>
          </a:p>
          <a:p>
            <a:pPr marL="514350" indent="-514350">
              <a:buFont typeface="+mj-lt"/>
              <a:buAutoNum type="arabicPeriod"/>
            </a:pPr>
            <a:r>
              <a:rPr lang="es-MX" sz="2800" dirty="0"/>
              <a:t>Hay  varios editores que tienen soporte para RUST como </a:t>
            </a:r>
            <a:r>
              <a:rPr lang="es-MX" sz="2800" dirty="0" err="1"/>
              <a:t>Atom</a:t>
            </a:r>
            <a:r>
              <a:rPr lang="es-MX" sz="2800" dirty="0"/>
              <a:t> , VI , Emacs entre otros.</a:t>
            </a:r>
          </a:p>
          <a:p>
            <a:pPr marL="514350" indent="-514350">
              <a:buFont typeface="+mj-lt"/>
              <a:buAutoNum type="arabicPeriod"/>
            </a:pPr>
            <a:r>
              <a:rPr lang="es-MX" sz="2800" dirty="0"/>
              <a:t>Ejecutar código en línea  </a:t>
            </a:r>
            <a:r>
              <a:rPr lang="es-MX" sz="2800" dirty="0">
                <a:solidFill>
                  <a:srgbClr val="E12F11"/>
                </a:solidFill>
              </a:rPr>
              <a:t>https://play.rust-lang.org//</a:t>
            </a:r>
            <a:endParaRPr lang="es-MX" sz="2800" dirty="0"/>
          </a:p>
          <a:p>
            <a:endParaRPr lang="es-MX" sz="4800" b="1" dirty="0">
              <a:solidFill>
                <a:srgbClr val="002060"/>
              </a:solidFill>
            </a:endParaRPr>
          </a:p>
          <a:p>
            <a:endParaRPr lang="es-MX" dirty="0"/>
          </a:p>
        </p:txBody>
      </p:sp>
    </p:spTree>
    <p:extLst>
      <p:ext uri="{BB962C8B-B14F-4D97-AF65-F5344CB8AC3E}">
        <p14:creationId xmlns:p14="http://schemas.microsoft.com/office/powerpoint/2010/main" val="116878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ACCCE-41DD-49AE-8017-9259901F1E81}"/>
              </a:ext>
            </a:extLst>
          </p:cNvPr>
          <p:cNvSpPr>
            <a:spLocks noGrp="1"/>
          </p:cNvSpPr>
          <p:nvPr>
            <p:ph type="title"/>
          </p:nvPr>
        </p:nvSpPr>
        <p:spPr>
          <a:xfrm>
            <a:off x="990014" y="0"/>
            <a:ext cx="12420184" cy="1739495"/>
          </a:xfrm>
        </p:spPr>
        <p:txBody>
          <a:bodyPr>
            <a:normAutofit/>
          </a:bodyPr>
          <a:lstStyle/>
          <a:p>
            <a:r>
              <a:rPr lang="es-MX" sz="4000" dirty="0">
                <a:solidFill>
                  <a:srgbClr val="E12F11"/>
                </a:solidFill>
              </a:rPr>
              <a:t>https://play.rust-lang.org//</a:t>
            </a:r>
          </a:p>
        </p:txBody>
      </p:sp>
      <p:pic>
        <p:nvPicPr>
          <p:cNvPr id="5" name="Marcador de contenido 4">
            <a:extLst>
              <a:ext uri="{FF2B5EF4-FFF2-40B4-BE49-F238E27FC236}">
                <a16:creationId xmlns:a16="http://schemas.microsoft.com/office/drawing/2014/main" id="{035D311E-AC15-4219-9478-3FDAB90AF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89" y="1739495"/>
            <a:ext cx="13572833" cy="6466114"/>
          </a:xfrm>
        </p:spPr>
      </p:pic>
    </p:spTree>
    <p:extLst>
      <p:ext uri="{BB962C8B-B14F-4D97-AF65-F5344CB8AC3E}">
        <p14:creationId xmlns:p14="http://schemas.microsoft.com/office/powerpoint/2010/main" val="3411498226"/>
      </p:ext>
    </p:extLst>
  </p:cSld>
  <p:clrMapOvr>
    <a:masterClrMapping/>
  </p:clrMapOvr>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1225</TotalTime>
  <Words>1038</Words>
  <Application>Microsoft Office PowerPoint</Application>
  <PresentationFormat>Personalizado</PresentationFormat>
  <Paragraphs>183</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Bradley Hand ITC</vt:lpstr>
      <vt:lpstr>Calibri</vt:lpstr>
      <vt:lpstr>Calibri Light</vt:lpstr>
      <vt:lpstr>Dubai Light</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https://play.rust-lang.org//</vt:lpstr>
      <vt:lpstr>El lenguaje de programación RUST</vt:lpstr>
      <vt:lpstr>Presentación de PowerPoint</vt:lpstr>
      <vt:lpstr>Presentación de PowerPoint</vt:lpstr>
      <vt:lpstr>Documentación RUST</vt:lpstr>
      <vt:lpstr>Presentación de PowerPoint</vt:lpstr>
      <vt:lpstr>LA COMUNIDAD DE RUST  El lenguaje de programación de Rust tiene varias cualidades, pero la mayor de todas es la comunidad de personas que trabajan juntas para hacer que trabajar con Rust sea una experiencia satisfactoria. </vt:lpstr>
      <vt:lpstr>Colaboradores</vt:lpstr>
      <vt:lpstr>Presentación de PowerPoint</vt:lpstr>
      <vt:lpstr>Contribuyendo a RUST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Yess V.</dc:creator>
  <cp:lastModifiedBy>Yess V.</cp:lastModifiedBy>
  <cp:revision>42</cp:revision>
  <dcterms:created xsi:type="dcterms:W3CDTF">2018-11-06T22:27:36Z</dcterms:created>
  <dcterms:modified xsi:type="dcterms:W3CDTF">2018-11-09T00:42:44Z</dcterms:modified>
</cp:coreProperties>
</file>