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3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3" r:id="rId4"/>
    <p:sldId id="270" r:id="rId5"/>
    <p:sldId id="262" r:id="rId6"/>
    <p:sldId id="258" r:id="rId7"/>
    <p:sldId id="259" r:id="rId8"/>
    <p:sldId id="264" r:id="rId9"/>
    <p:sldId id="266" r:id="rId10"/>
    <p:sldId id="268" r:id="rId11"/>
    <p:sldId id="267" r:id="rId12"/>
    <p:sldId id="273" r:id="rId13"/>
    <p:sldId id="274" r:id="rId14"/>
    <p:sldId id="275" r:id="rId15"/>
    <p:sldId id="261" r:id="rId16"/>
    <p:sldId id="269" r:id="rId17"/>
  </p:sldIdLst>
  <p:sldSz cx="9144000" cy="6858000" type="screen4x3"/>
  <p:notesSz cx="7772400" cy="105156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312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14"/>
    <a:srgbClr val="CB7C6F"/>
    <a:srgbClr val="CCE4EC"/>
    <a:srgbClr val="7FBCCE"/>
    <a:srgbClr val="D77F99"/>
    <a:srgbClr val="C74C71"/>
    <a:srgbClr val="F8DFCE"/>
    <a:srgbClr val="EEB083"/>
    <a:srgbClr val="E79052"/>
    <a:srgbClr val="FB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-2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-2526" y="-90"/>
      </p:cViewPr>
      <p:guideLst>
        <p:guide orient="horz" pos="3312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68CEC04-CECB-4321-99F0-A11FF9A4B5BB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929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670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402138" y="0"/>
            <a:ext cx="33686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88988"/>
            <a:ext cx="5257800" cy="3943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77875" y="4995863"/>
            <a:ext cx="621665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985375"/>
            <a:ext cx="3367088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l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02138" y="9985375"/>
            <a:ext cx="3368675" cy="52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472" tIns="52236" rIns="104472" bIns="52236" numCol="1" anchor="b" anchorCtr="0" compatLnSpc="1">
            <a:prstTxWarp prst="textNoShape">
              <a:avLst/>
            </a:prstTxWarp>
          </a:bodyPr>
          <a:lstStyle>
            <a:lvl1pPr algn="r" defTabSz="1046163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8F3DCA-10DE-494A-957E-84CDB678C40F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11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F3DCA-10DE-494A-957E-84CDB678C40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0513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0513" y="4868863"/>
            <a:ext cx="6013450" cy="15128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0513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1220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1221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1222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3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1224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1225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1226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60686B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2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792288" indent="-263525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1790700" indent="-269875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FF3B25-51B2-40FD-A0A9-AD78C5B1826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B5FACA-E808-4B0B-9CE5-2D4613DC80C8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  <a:lvl5pPr marL="1793875" indent="-274638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44500" indent="-265113">
              <a:buFont typeface="Arial" pitchFamily="34" charset="0"/>
              <a:buChar char="■"/>
              <a:defRPr/>
            </a:lvl1pPr>
            <a:lvl2pPr marL="898525" indent="-266700">
              <a:buFont typeface="Arial" pitchFamily="34" charset="0"/>
              <a:buChar char="□"/>
              <a:defRPr/>
            </a:lvl2pPr>
            <a:lvl3pPr marL="1338263" indent="-266700">
              <a:buFont typeface="Verdana" pitchFamily="34" charset="0"/>
              <a:buChar char="◊"/>
              <a:defRPr/>
            </a:lvl3pPr>
            <a:lvl4pPr marL="1793875" indent="-266700">
              <a:buFont typeface="Verdana" pitchFamily="34" charset="0"/>
              <a:buChar char="●"/>
              <a:defRPr/>
            </a:lvl4pPr>
            <a:lvl5pPr marL="1793875" indent="-274638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6113F6-D982-4F1F-82B4-AFA466AB9AF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B98B87-CF4F-4033-BFAA-9EA7BD15767A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0C33EC-149A-4E8A-9632-D8084274299B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6800" y="1728000"/>
            <a:ext cx="3960000" cy="4795200"/>
          </a:xfrm>
        </p:spPr>
        <p:txBody>
          <a:bodyPr/>
          <a:lstStyle>
            <a:lvl1pPr marL="0" indent="0">
              <a:buNone/>
              <a:defRPr/>
            </a:lvl1pPr>
            <a:lvl2pPr marL="446088" indent="-266700">
              <a:buFont typeface="Arial" pitchFamily="34" charset="0"/>
              <a:buChar char="■"/>
              <a:defRPr/>
            </a:lvl2pPr>
            <a:lvl3pPr marL="893763" indent="-266700">
              <a:buFont typeface="Arial" pitchFamily="34" charset="0"/>
              <a:buChar char="□"/>
              <a:defRPr/>
            </a:lvl3pPr>
            <a:lvl4pPr marL="1341438" indent="-266700">
              <a:spcBef>
                <a:spcPts val="540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2E3E63-3635-477D-9E97-C36E7087B48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87" y="1728000"/>
            <a:ext cx="3960000" cy="479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smtClean="0"/>
              <a:t>Erste Ebene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32100" y="3429000"/>
            <a:ext cx="6013450" cy="1368425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32100" y="4868863"/>
            <a:ext cx="6013450" cy="15113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832100" y="6489700"/>
            <a:ext cx="6013450" cy="296863"/>
          </a:xfrm>
        </p:spPr>
        <p:txBody>
          <a:bodyPr anchor="t"/>
          <a:lstStyle>
            <a:lvl1pPr>
              <a:defRPr sz="1800"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>
            <a:off x="0" y="0"/>
            <a:ext cx="9180513" cy="6858000"/>
            <a:chOff x="0" y="0"/>
            <a:chExt cx="5783" cy="4320"/>
          </a:xfrm>
        </p:grpSpPr>
        <p:grpSp>
          <p:nvGrpSpPr>
            <p:cNvPr id="55317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55318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19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55320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55321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5322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13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590000" y="295200"/>
            <a:ext cx="3931200" cy="223165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41325" indent="-260350">
              <a:buFont typeface="Arial" pitchFamily="34" charset="0"/>
              <a:buChar char="■"/>
              <a:defRPr/>
            </a:lvl2pPr>
            <a:lvl3pPr marL="896938" indent="-276225">
              <a:buFont typeface="Arial" pitchFamily="34" charset="0"/>
              <a:buChar char="□"/>
              <a:defRPr/>
            </a:lvl3pPr>
            <a:lvl4pPr marL="1339850" indent="-26352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1790700" indent="-269875">
              <a:spcBef>
                <a:spcPts val="540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0DCB26-31A7-407B-913D-2205DF993093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8788"/>
            <a:ext cx="817403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61138"/>
            <a:ext cx="817245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BD2E3E63-3635-477D-9E97-C36E7087B489}" type="slidenum">
              <a:rPr lang="de-DE"/>
              <a:pPr/>
              <a:t>‹#›</a:t>
            </a:fld>
            <a:endParaRPr lang="de-DE"/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5" name="Gruppieren 14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0196" name="Rectangle 20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7" name="Rectangle 21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4" name="Gruppieren 13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0198" name="Rectangle 22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0199" name="Rectangle 23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pic>
        <p:nvPicPr>
          <p:cNvPr id="52225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55" r:id="rId3"/>
    <p:sldLayoutId id="2147483659" r:id="rId4"/>
    <p:sldLayoutId id="2147483660" r:id="rId5"/>
    <p:sldLayoutId id="2147483678" r:id="rId6"/>
    <p:sldLayoutId id="2147483677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8525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38263" indent="-266700" algn="l" rtl="0" eaLnBrk="1" fontAlgn="base" hangingPunct="1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3319463" indent="-1762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defRPr>
          <a:solidFill>
            <a:schemeClr val="tx1"/>
          </a:solidFill>
          <a:latin typeface="+mn-lt"/>
        </a:defRPr>
      </a:lvl4pPr>
      <a:lvl5pPr marL="3727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41846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4641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5099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5556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727200"/>
            <a:ext cx="8174037" cy="479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400" y="0"/>
            <a:ext cx="62436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8" y="6559550"/>
            <a:ext cx="81740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5588" cy="6858001"/>
            <a:chOff x="0" y="0"/>
            <a:chExt cx="9145588" cy="6858001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54297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298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  <p:grpSp>
          <p:nvGrpSpPr>
            <p:cNvPr id="15" name="Gruppieren 14"/>
            <p:cNvGrpSpPr/>
            <p:nvPr userDrawn="1"/>
          </p:nvGrpSpPr>
          <p:grpSpPr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54300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54301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/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-166688" y="1439863"/>
            <a:ext cx="5476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15607529-4FF3-4FE6-8DAF-F4821142B5DD}" type="slidenum">
              <a:rPr lang="de-DE"/>
              <a:pPr/>
              <a:t>‹#›</a:t>
            </a:fld>
            <a:endParaRPr lang="de-DE"/>
          </a:p>
        </p:txBody>
      </p:sp>
      <p:pic>
        <p:nvPicPr>
          <p:cNvPr id="14" name="Picture 1" descr="hpi_logo_v2_cmyk_sl1_master"/>
          <p:cNvPicPr>
            <a:picLocks noChangeAspect="1" noChangeArrowheads="1"/>
          </p:cNvPicPr>
          <p:nvPr userDrawn="1"/>
        </p:nvPicPr>
        <p:blipFill>
          <a:blip r:embed="rId9"/>
          <a:srcRect b="14703"/>
          <a:stretch>
            <a:fillRect/>
          </a:stretch>
        </p:blipFill>
        <p:spPr bwMode="auto">
          <a:xfrm>
            <a:off x="7592400" y="319088"/>
            <a:ext cx="1190625" cy="577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65" r:id="rId3"/>
    <p:sldLayoutId id="2147483669" r:id="rId4"/>
    <p:sldLayoutId id="2147483670" r:id="rId5"/>
    <p:sldLayoutId id="2147483679" r:id="rId6"/>
    <p:sldLayoutId id="2147483680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Verdana" pitchFamily="34" charset="0"/>
        </a:defRPr>
      </a:lvl9pPr>
    </p:titleStyle>
    <p:bodyStyle>
      <a:lvl1pPr marL="444500" indent="-265113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893763" indent="-260350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341438" indent="-276225" algn="l" rtl="0" fontAlgn="base">
        <a:lnSpc>
          <a:spcPct val="115000"/>
        </a:lnSpc>
        <a:spcBef>
          <a:spcPts val="540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175895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1669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6241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0813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5385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995738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Cleansing</a:t>
            </a:r>
            <a:r>
              <a:rPr lang="fr-FR" dirty="0" smtClean="0"/>
              <a:t> - </a:t>
            </a:r>
            <a:r>
              <a:rPr lang="fr-FR" dirty="0" err="1" smtClean="0"/>
              <a:t>Assignment</a:t>
            </a:r>
            <a:r>
              <a:rPr lang="fr-FR" dirty="0" smtClean="0"/>
              <a:t> 1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Unique </a:t>
            </a:r>
            <a:r>
              <a:rPr lang="fr-FR" dirty="0" err="1"/>
              <a:t>C</a:t>
            </a:r>
            <a:r>
              <a:rPr lang="fr-FR" dirty="0" err="1" smtClean="0"/>
              <a:t>olumn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Group:</a:t>
            </a:r>
            <a:endParaRPr lang="de-DE" dirty="0"/>
          </a:p>
          <a:p>
            <a:r>
              <a:rPr lang="de-DE" dirty="0" smtClean="0"/>
              <a:t>Christoph </a:t>
            </a:r>
            <a:r>
              <a:rPr lang="de-DE" dirty="0" err="1" smtClean="0"/>
              <a:t>Oehlke</a:t>
            </a:r>
            <a:r>
              <a:rPr lang="de-DE" dirty="0" smtClean="0"/>
              <a:t> </a:t>
            </a:r>
            <a:r>
              <a:rPr lang="de-DE" sz="1200" dirty="0" smtClean="0"/>
              <a:t>christoph.oehlke@student.hpi.uni-potsdam.de</a:t>
            </a:r>
          </a:p>
          <a:p>
            <a:r>
              <a:rPr lang="de-DE" dirty="0"/>
              <a:t>Markus Hinsche </a:t>
            </a:r>
            <a:r>
              <a:rPr lang="de-DE" sz="1200" dirty="0" err="1"/>
              <a:t>markus.hinsche@student.hpi.uni-potsdam.de</a:t>
            </a:r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06143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10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751576" y="4937760"/>
            <a:ext cx="28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=&gt; Remove </a:t>
            </a:r>
            <a:r>
              <a:rPr lang="de-DE" dirty="0" err="1" smtClean="0">
                <a:solidFill>
                  <a:schemeClr val="tx1"/>
                </a:solidFill>
              </a:rPr>
              <a:t>from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memory</a:t>
            </a:r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3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11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dirty="0" smtClean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666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12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8"/>
            <a:ext cx="5527727" cy="4058725"/>
            <a:chOff x="161009" y="1634295"/>
            <a:chExt cx="665409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91" cy="920060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9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7" y="2153646"/>
              <a:ext cx="2448924" cy="92005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58" idx="4"/>
              <a:endCxn id="85" idx="0"/>
            </p:cNvCxnSpPr>
            <p:nvPr/>
          </p:nvCxnSpPr>
          <p:spPr>
            <a:xfrm flipH="1">
              <a:off x="721607" y="2153647"/>
              <a:ext cx="1697564" cy="920058"/>
            </a:xfrm>
            <a:prstGeom prst="lin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90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58" idx="4"/>
              <a:endCxn id="87" idx="0"/>
            </p:cNvCxnSpPr>
            <p:nvPr/>
          </p:nvCxnSpPr>
          <p:spPr>
            <a:xfrm flipH="1">
              <a:off x="1594424" y="2153647"/>
              <a:ext cx="824746" cy="92005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sp>
          <p:nvSpPr>
            <p:cNvPr id="97" name="Ellipse 96"/>
            <p:cNvSpPr/>
            <p:nvPr/>
          </p:nvSpPr>
          <p:spPr>
            <a:xfrm>
              <a:off x="3056109" y="1634295"/>
              <a:ext cx="996775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</a:t>
              </a:r>
            </a:p>
          </p:txBody>
        </p:sp>
      </p:grpSp>
      <p:sp>
        <p:nvSpPr>
          <p:cNvPr id="58" name="Ellipse 57"/>
          <p:cNvSpPr/>
          <p:nvPr/>
        </p:nvSpPr>
        <p:spPr>
          <a:xfrm>
            <a:off x="2046881" y="2464579"/>
            <a:ext cx="828046" cy="432744"/>
          </a:xfrm>
          <a:prstGeom prst="ellipse">
            <a:avLst/>
          </a:prstGeom>
          <a:gradFill flip="none" rotWithShape="1">
            <a:gsLst>
              <a:gs pos="100000">
                <a:srgbClr val="FF0000"/>
              </a:gs>
              <a:gs pos="0">
                <a:schemeClr val="accent2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ABCE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42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13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3663953"/>
            <a:ext cx="5527727" cy="2859351"/>
            <a:chOff x="161009" y="3073704"/>
            <a:chExt cx="6654094" cy="3431603"/>
          </a:xfrm>
        </p:grpSpPr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58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8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8413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5"/>
              <a:ext cx="1134476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5"/>
              <a:ext cx="248131" cy="858135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96995"/>
              <a:ext cx="129606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5"/>
              <a:ext cx="171319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5"/>
              <a:ext cx="977214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5"/>
              <a:ext cx="49475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4" y="5126478"/>
              <a:ext cx="1201209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4" y="5126478"/>
              <a:ext cx="2259947" cy="755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00479"/>
              <a:ext cx="290658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00479"/>
              <a:ext cx="6986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0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00479"/>
              <a:ext cx="7733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51216" y="4555130"/>
              <a:ext cx="5863887" cy="571349"/>
              <a:chOff x="1015932" y="4555130"/>
              <a:chExt cx="5863887" cy="571349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15932" y="4555130"/>
                <a:ext cx="790154" cy="57134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gradFill>
              <a:gsLst>
                <a:gs pos="0">
                  <a:srgbClr val="92D050"/>
                </a:gs>
                <a:gs pos="35000">
                  <a:srgbClr val="92D050">
                    <a:lumMod val="69000"/>
                    <a:lumOff val="31000"/>
                  </a:srgbClr>
                </a:gs>
                <a:gs pos="100000">
                  <a:srgbClr val="92D050"/>
                </a:gs>
              </a:gsLst>
            </a:gradFill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4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4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4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4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6492240" y="3721608"/>
            <a:ext cx="204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 smtClean="0">
                <a:solidFill>
                  <a:srgbClr val="92D050"/>
                </a:solidFill>
              </a:rPr>
              <a:t>Found</a:t>
            </a:r>
            <a:r>
              <a:rPr lang="de-DE" b="1" dirty="0" smtClean="0">
                <a:solidFill>
                  <a:srgbClr val="92D050"/>
                </a:solidFill>
              </a:rPr>
              <a:t> </a:t>
            </a:r>
            <a:r>
              <a:rPr lang="de-DE" b="1" dirty="0" err="1" smtClean="0">
                <a:solidFill>
                  <a:srgbClr val="92D050"/>
                </a:solidFill>
              </a:rPr>
              <a:t>unique</a:t>
            </a:r>
            <a:r>
              <a:rPr lang="de-DE" b="1" dirty="0" smtClean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424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Results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782506" y="1818105"/>
            <a:ext cx="7292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DPDCAssignment1ChristophOehlkeMarkusHinsche.tsv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10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Outlook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Key </a:t>
            </a:r>
            <a:r>
              <a:rPr lang="de-DE" dirty="0" err="1" smtClean="0"/>
              <a:t>problem</a:t>
            </a:r>
            <a:r>
              <a:rPr lang="de-DE" dirty="0" smtClean="0"/>
              <a:t>: </a:t>
            </a:r>
            <a:r>
              <a:rPr lang="de-DE" dirty="0" err="1" smtClean="0"/>
              <a:t>finding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threshold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Trade-off: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Low </a:t>
            </a:r>
            <a:r>
              <a:rPr lang="de-DE" dirty="0" err="1" smtClean="0"/>
              <a:t>threshold</a:t>
            </a:r>
            <a:r>
              <a:rPr lang="de-DE" dirty="0" smtClean="0"/>
              <a:t> -&gt; </a:t>
            </a:r>
            <a:r>
              <a:rPr lang="de-DE" dirty="0" err="1" smtClean="0"/>
              <a:t>less</a:t>
            </a:r>
            <a:r>
              <a:rPr lang="de-DE" dirty="0" smtClean="0"/>
              <a:t> initial </a:t>
            </a:r>
            <a:r>
              <a:rPr lang="de-DE" dirty="0" err="1" smtClean="0"/>
              <a:t>pruning</a:t>
            </a:r>
            <a:r>
              <a:rPr lang="de-DE" dirty="0" smtClean="0"/>
              <a:t> -&gt; high </a:t>
            </a:r>
            <a:r>
              <a:rPr lang="de-DE" dirty="0" err="1" smtClean="0"/>
              <a:t>complexity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threshold</a:t>
            </a:r>
            <a:r>
              <a:rPr lang="de-DE" dirty="0" smtClean="0"/>
              <a:t> -&gt; aggressive </a:t>
            </a:r>
            <a:r>
              <a:rPr lang="de-DE" dirty="0" err="1" smtClean="0"/>
              <a:t>pruning</a:t>
            </a:r>
            <a:r>
              <a:rPr lang="de-DE" dirty="0" smtClean="0"/>
              <a:t> -&gt; </a:t>
            </a:r>
            <a:r>
              <a:rPr lang="de-DE" dirty="0" err="1" smtClean="0"/>
              <a:t>uniques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endParaRPr lang="de-DE" dirty="0"/>
          </a:p>
          <a:p>
            <a:pPr lvl="1" indent="0">
              <a:buNone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improvement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Split large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 </a:t>
            </a:r>
            <a:r>
              <a:rPr lang="de-DE" dirty="0" err="1" smtClean="0"/>
              <a:t>subsets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Final </a:t>
            </a:r>
            <a:r>
              <a:rPr lang="de-DE" dirty="0" err="1" smtClean="0"/>
              <a:t>step</a:t>
            </a:r>
            <a:r>
              <a:rPr lang="de-DE" dirty="0" smtClean="0"/>
              <a:t>: check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valid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large </a:t>
            </a:r>
            <a:r>
              <a:rPr lang="de-DE" dirty="0" err="1" smtClean="0"/>
              <a:t>dataset</a:t>
            </a:r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88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Bottom-up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PLIs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Bottom-up</a:t>
            </a:r>
            <a:r>
              <a:rPr lang="de-DE" dirty="0"/>
              <a:t>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Using</a:t>
            </a:r>
            <a:r>
              <a:rPr lang="de-DE" dirty="0"/>
              <a:t> PLIs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(</a:t>
            </a:r>
            <a:r>
              <a:rPr lang="de-DE" dirty="0" err="1"/>
              <a:t>ignore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a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intersecting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A </a:t>
            </a:r>
            <a:r>
              <a:rPr lang="de-DE" dirty="0" err="1"/>
              <a:t>with</a:t>
            </a:r>
            <a:r>
              <a:rPr lang="de-DE" dirty="0"/>
              <a:t> all PLIs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column</a:t>
            </a:r>
            <a:r>
              <a:rPr lang="de-DE" dirty="0"/>
              <a:t> </a:t>
            </a:r>
            <a:r>
              <a:rPr lang="de-DE" dirty="0" smtClean="0"/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smtClean="0"/>
              <a:t>n-dimensional </a:t>
            </a:r>
            <a:r>
              <a:rPr lang="de-DE" dirty="0" err="1" smtClean="0"/>
              <a:t>combinations</a:t>
            </a:r>
            <a:r>
              <a:rPr lang="de-DE" dirty="0" smtClean="0"/>
              <a:t>: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intersect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/>
              <a:t>n-1)-dimensional </a:t>
            </a:r>
            <a:r>
              <a:rPr lang="de-DE" dirty="0" smtClean="0"/>
              <a:t>PLIs </a:t>
            </a:r>
            <a:r>
              <a:rPr lang="de-DE" dirty="0" err="1" smtClean="0"/>
              <a:t>with</a:t>
            </a:r>
            <a:r>
              <a:rPr lang="de-DE" dirty="0" smtClean="0"/>
              <a:t> 1-dimensional PLIs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Saves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all PLIs </a:t>
            </a:r>
            <a:r>
              <a:rPr lang="de-DE" dirty="0" err="1"/>
              <a:t>from</a:t>
            </a:r>
            <a:r>
              <a:rPr lang="de-DE" dirty="0"/>
              <a:t> 2 </a:t>
            </a:r>
            <a:r>
              <a:rPr lang="de-DE" dirty="0" err="1"/>
              <a:t>to</a:t>
            </a:r>
            <a:r>
              <a:rPr lang="de-DE" dirty="0"/>
              <a:t> (n-2)</a:t>
            </a:r>
          </a:p>
          <a:p>
            <a:endParaRPr lang="de-DE" dirty="0" smtClean="0"/>
          </a:p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b="1" dirty="0" smtClean="0"/>
              <a:t>AB</a:t>
            </a:r>
            <a:r>
              <a:rPr lang="de-DE" dirty="0" smtClean="0"/>
              <a:t> -&gt; ABC, ABD, ABE | </a:t>
            </a:r>
            <a:r>
              <a:rPr lang="de-DE" b="1" dirty="0" smtClean="0"/>
              <a:t>AC</a:t>
            </a:r>
            <a:r>
              <a:rPr lang="de-DE" dirty="0" smtClean="0"/>
              <a:t> -&gt; ACD, ACE | </a:t>
            </a:r>
            <a:r>
              <a:rPr lang="de-DE" b="1" dirty="0" smtClean="0"/>
              <a:t>AD</a:t>
            </a:r>
            <a:r>
              <a:rPr lang="de-DE" dirty="0" smtClean="0"/>
              <a:t> -&gt; ADE</a:t>
            </a:r>
          </a:p>
          <a:p>
            <a:r>
              <a:rPr lang="de-DE" dirty="0"/>
              <a:t>	 </a:t>
            </a:r>
            <a:r>
              <a:rPr lang="de-DE" dirty="0" smtClean="0"/>
              <a:t>  </a:t>
            </a:r>
            <a:r>
              <a:rPr lang="de-DE" b="1" dirty="0" smtClean="0"/>
              <a:t>BC</a:t>
            </a:r>
            <a:r>
              <a:rPr lang="de-DE" dirty="0" smtClean="0"/>
              <a:t> -&gt; BCD, BCE | </a:t>
            </a:r>
            <a:r>
              <a:rPr lang="de-DE" b="1" dirty="0" smtClean="0"/>
              <a:t>BD</a:t>
            </a:r>
            <a:r>
              <a:rPr lang="de-DE" dirty="0" smtClean="0"/>
              <a:t> -&gt; BDE | </a:t>
            </a:r>
            <a:r>
              <a:rPr lang="de-DE" b="1" dirty="0" smtClean="0"/>
              <a:t>CD</a:t>
            </a:r>
            <a:r>
              <a:rPr lang="de-DE" dirty="0" smtClean="0"/>
              <a:t> -&gt; CDE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Problem:</a:t>
            </a:r>
            <a:r>
              <a:rPr lang="de-DE" dirty="0"/>
              <a:t> Search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grows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…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DPDC – </a:t>
            </a:r>
            <a:r>
              <a:rPr lang="de-DE" dirty="0" err="1" smtClean="0"/>
              <a:t>Assignment</a:t>
            </a:r>
            <a:r>
              <a:rPr lang="de-DE" dirty="0" smtClean="0"/>
              <a:t> 1 | Christoph Oehlke, Markus Hinsche | May 2,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433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Optimization</a:t>
            </a:r>
            <a:r>
              <a:rPr lang="de-DE" dirty="0" smtClean="0"/>
              <a:t>: Max-</a:t>
            </a:r>
            <a:r>
              <a:rPr lang="de-DE" dirty="0" err="1" smtClean="0"/>
              <a:t>unique</a:t>
            </a:r>
            <a:r>
              <a:rPr lang="de-DE" dirty="0" smtClean="0"/>
              <a:t>-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b="1" dirty="0" smtClean="0"/>
              <a:t>X</a:t>
            </a:r>
            <a:r>
              <a:rPr lang="de-DE" dirty="0" smtClean="0"/>
              <a:t>, </a:t>
            </a:r>
            <a:r>
              <a:rPr lang="de-DE" b="1" dirty="0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columns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 smtClean="0"/>
              <a:t>uniques</a:t>
            </a:r>
            <a:r>
              <a:rPr lang="de-DE" b="1" dirty="0" smtClean="0"/>
              <a:t>(X)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u</a:t>
            </a:r>
            <a:r>
              <a:rPr lang="de-DE" b="1" dirty="0" err="1" smtClean="0"/>
              <a:t>niques</a:t>
            </a:r>
            <a:r>
              <a:rPr lang="de-DE" b="1" dirty="0" smtClean="0"/>
              <a:t>(Y)</a:t>
            </a:r>
            <a:r>
              <a:rPr lang="de-DE" dirty="0" smtClean="0"/>
              <a:t> :=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uniques</a:t>
            </a:r>
            <a:r>
              <a:rPr lang="de-DE" dirty="0" smtClean="0"/>
              <a:t> in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smtClean="0"/>
              <a:t>{X,Y} </a:t>
            </a:r>
            <a:r>
              <a:rPr lang="de-DE" dirty="0" smtClean="0"/>
              <a:t>:= </a:t>
            </a:r>
            <a:r>
              <a:rPr lang="de-DE" dirty="0" err="1" smtClean="0"/>
              <a:t>combination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column</a:t>
            </a:r>
            <a:r>
              <a:rPr lang="de-DE" dirty="0" smtClean="0"/>
              <a:t> </a:t>
            </a:r>
            <a:r>
              <a:rPr lang="de-DE" dirty="0" err="1" smtClean="0"/>
              <a:t>sets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built</a:t>
            </a:r>
            <a:r>
              <a:rPr lang="de-DE" dirty="0" smtClean="0"/>
              <a:t> {X,Y} out </a:t>
            </a:r>
            <a:r>
              <a:rPr lang="de-DE" dirty="0" err="1" smtClean="0"/>
              <a:t>of</a:t>
            </a:r>
            <a:r>
              <a:rPr lang="de-DE" dirty="0" smtClean="0"/>
              <a:t> X </a:t>
            </a:r>
            <a:r>
              <a:rPr lang="de-DE" dirty="0" err="1" smtClean="0"/>
              <a:t>and</a:t>
            </a:r>
            <a:r>
              <a:rPr lang="de-DE" dirty="0" smtClean="0"/>
              <a:t> Y: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uniques</a:t>
            </a:r>
            <a:r>
              <a:rPr lang="de-DE" b="1" dirty="0" smtClean="0"/>
              <a:t>({X,Y}) &gt; </a:t>
            </a:r>
            <a:r>
              <a:rPr lang="de-DE" b="1" dirty="0" err="1" smtClean="0"/>
              <a:t>max</a:t>
            </a:r>
            <a:r>
              <a:rPr lang="de-DE" b="1" dirty="0" smtClean="0"/>
              <a:t>(</a:t>
            </a:r>
            <a:r>
              <a:rPr lang="de-DE" b="1" dirty="0" err="1" smtClean="0"/>
              <a:t>uniques</a:t>
            </a:r>
            <a:r>
              <a:rPr lang="de-DE" b="1" dirty="0" smtClean="0"/>
              <a:t>(X), </a:t>
            </a:r>
            <a:r>
              <a:rPr lang="de-DE" b="1" dirty="0" err="1" smtClean="0"/>
              <a:t>uniques</a:t>
            </a:r>
            <a:r>
              <a:rPr lang="de-DE" b="1" dirty="0" smtClean="0"/>
              <a:t>(Y))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b="1" dirty="0" err="1" smtClean="0"/>
              <a:t>false</a:t>
            </a:r>
            <a:r>
              <a:rPr lang="de-DE" dirty="0" smtClean="0"/>
              <a:t>: Drop {X,Y}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Is</a:t>
            </a:r>
            <a:r>
              <a:rPr lang="de-DE" dirty="0" smtClean="0"/>
              <a:t> an „aggressive“ </a:t>
            </a:r>
            <a:r>
              <a:rPr lang="de-DE" dirty="0" err="1" smtClean="0"/>
              <a:t>pruning</a:t>
            </a:r>
            <a:r>
              <a:rPr lang="de-DE" dirty="0" smtClean="0"/>
              <a:t> </a:t>
            </a:r>
            <a:r>
              <a:rPr lang="de-DE" dirty="0" err="1" smtClean="0"/>
              <a:t>technique</a:t>
            </a:r>
            <a:r>
              <a:rPr lang="de-DE" dirty="0" smtClean="0"/>
              <a:t>: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Massively</a:t>
            </a:r>
            <a:r>
              <a:rPr lang="de-DE" dirty="0" smtClean="0"/>
              <a:t> </a:t>
            </a:r>
            <a:r>
              <a:rPr lang="de-DE" dirty="0" err="1" smtClean="0"/>
              <a:t>reduces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But </a:t>
            </a:r>
            <a:r>
              <a:rPr lang="de-DE" dirty="0" err="1" smtClean="0"/>
              <a:t>leads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12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Initial </a:t>
            </a:r>
            <a:r>
              <a:rPr lang="de-DE" dirty="0" err="1"/>
              <a:t>pruning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‚</a:t>
            </a:r>
            <a:r>
              <a:rPr lang="de-DE" dirty="0" err="1"/>
              <a:t>bad</a:t>
            </a:r>
            <a:r>
              <a:rPr lang="de-DE" dirty="0"/>
              <a:t>‘ </a:t>
            </a:r>
            <a:r>
              <a:rPr lang="de-DE" dirty="0" err="1"/>
              <a:t>columns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 smtClean="0"/>
              <a:t>uniques</a:t>
            </a:r>
            <a:endParaRPr lang="de-DE" dirty="0" smtClean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ignore</a:t>
            </a:r>
            <a:r>
              <a:rPr lang="de-DE" dirty="0" smtClean="0"/>
              <a:t> all </a:t>
            </a:r>
            <a:r>
              <a:rPr lang="de-DE" dirty="0" err="1" smtClean="0"/>
              <a:t>columns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&lt;= 20% </a:t>
            </a:r>
            <a:r>
              <a:rPr lang="de-DE" dirty="0" err="1" smtClean="0"/>
              <a:t>uniques</a:t>
            </a:r>
            <a:endParaRPr lang="de-DE" dirty="0"/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de-DE" dirty="0"/>
              <a:t>Operating on ~25-60 </a:t>
            </a:r>
            <a:r>
              <a:rPr lang="de-DE" dirty="0" err="1"/>
              <a:t>columns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smtClean="0"/>
              <a:t>223 </a:t>
            </a:r>
            <a:r>
              <a:rPr lang="de-DE" sz="1600" dirty="0" smtClean="0"/>
              <a:t>(</a:t>
            </a:r>
            <a:r>
              <a:rPr lang="de-DE" sz="1600" dirty="0" err="1" smtClean="0"/>
              <a:t>threshold</a:t>
            </a:r>
            <a:r>
              <a:rPr lang="de-DE" sz="1600" dirty="0" smtClean="0"/>
              <a:t> 1-10%)</a:t>
            </a:r>
            <a:endParaRPr lang="de-DE" sz="1600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7767"/>
              </p:ext>
            </p:extLst>
          </p:nvPr>
        </p:nvGraphicFramePr>
        <p:xfrm>
          <a:off x="1060220" y="2867427"/>
          <a:ext cx="76156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283"/>
                <a:gridCol w="1269283"/>
                <a:gridCol w="1269283"/>
                <a:gridCol w="1269283"/>
                <a:gridCol w="1269283"/>
                <a:gridCol w="12692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x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a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y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b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V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 z      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c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W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d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 </a:t>
                      </a:r>
                      <a:r>
                        <a:rPr lang="en-US" dirty="0" smtClean="0"/>
                        <a:t>⊥ 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⊥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e 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 smtClean="0"/>
                        <a:t>4/5 unique</a:t>
                      </a:r>
                      <a:endParaRPr lang="en-US" sz="1400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5/5 unique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ym typeface="Wingdings 3" panose="05040102010807070707" pitchFamily="18" charset="2"/>
                        </a:rPr>
                        <a:t></a:t>
                      </a:r>
                      <a:endParaRPr lang="en-US" dirty="0" smtClean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87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5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0" cy="5083304"/>
            <a:chOff x="323528" y="404664"/>
            <a:chExt cx="8667121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79"/>
              <a:ext cx="120121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79"/>
              <a:ext cx="225994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2" y="5100479"/>
              <a:ext cx="32270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1" y="5100479"/>
              <a:ext cx="10191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30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802830" cy="623291"/>
              <a:chOff x="2345891" y="5882016"/>
              <a:chExt cx="480283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589209" y="5882016"/>
                <a:ext cx="55951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4" cy="519351"/>
              <a:chOff x="1099713" y="4581128"/>
              <a:chExt cx="7244184" cy="51935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6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5" y="4581128"/>
                <a:ext cx="618082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8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0" y="3125674"/>
              <a:ext cx="79164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6"/>
              <a:chOff x="1835696" y="1628800"/>
              <a:chExt cx="5472608" cy="524846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5"/>
                <a:ext cx="98099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5"/>
                <a:ext cx="976398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600" dirty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sz="1600" dirty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18967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52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 smtClean="0"/>
              <a:t>Pruning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6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1440000"/>
            <a:ext cx="7200001" cy="5083304"/>
            <a:chOff x="323528" y="404664"/>
            <a:chExt cx="8667122" cy="6100643"/>
          </a:xfrm>
        </p:grpSpPr>
        <p:cxnSp>
          <p:nvCxnSpPr>
            <p:cNvPr id="7" name="Gerade Verbindung 223"/>
            <p:cNvCxnSpPr>
              <a:stCxn id="97" idx="0"/>
              <a:endCxn id="96" idx="3"/>
            </p:cNvCxnSpPr>
            <p:nvPr/>
          </p:nvCxnSpPr>
          <p:spPr>
            <a:xfrm flipV="1">
              <a:off x="3554495" y="847958"/>
              <a:ext cx="694393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Gerade Verbindung 224"/>
            <p:cNvCxnSpPr>
              <a:stCxn id="98" idx="0"/>
              <a:endCxn id="96" idx="3"/>
            </p:cNvCxnSpPr>
            <p:nvPr/>
          </p:nvCxnSpPr>
          <p:spPr>
            <a:xfrm flipV="1">
              <a:off x="2419172" y="847958"/>
              <a:ext cx="1829716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" name="Gerade Verbindung 225"/>
            <p:cNvCxnSpPr>
              <a:stCxn id="99" idx="0"/>
              <a:endCxn id="96" idx="4"/>
            </p:cNvCxnSpPr>
            <p:nvPr/>
          </p:nvCxnSpPr>
          <p:spPr>
            <a:xfrm flipH="1" flipV="1">
              <a:off x="4657088" y="924015"/>
              <a:ext cx="24840" cy="710281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Gerade Verbindung 226"/>
            <p:cNvCxnSpPr>
              <a:stCxn id="100" idx="0"/>
              <a:endCxn id="96" idx="5"/>
            </p:cNvCxnSpPr>
            <p:nvPr/>
          </p:nvCxnSpPr>
          <p:spPr>
            <a:xfrm flipH="1" flipV="1">
              <a:off x="5065288" y="847958"/>
              <a:ext cx="733885" cy="7863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" name="Gerade Verbindung 227"/>
            <p:cNvCxnSpPr>
              <a:stCxn id="101" idx="0"/>
              <a:endCxn id="96" idx="5"/>
            </p:cNvCxnSpPr>
            <p:nvPr/>
          </p:nvCxnSpPr>
          <p:spPr>
            <a:xfrm flipH="1" flipV="1">
              <a:off x="5065288" y="847958"/>
              <a:ext cx="1844369" cy="78084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Gerade Verbindung 232"/>
            <p:cNvCxnSpPr>
              <a:stCxn id="98" idx="4"/>
              <a:endCxn id="92" idx="0"/>
            </p:cNvCxnSpPr>
            <p:nvPr/>
          </p:nvCxnSpPr>
          <p:spPr>
            <a:xfrm>
              <a:off x="2419172" y="2153647"/>
              <a:ext cx="444917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Gerade Verbindung 235"/>
            <p:cNvCxnSpPr>
              <a:stCxn id="98" idx="4"/>
              <a:endCxn id="89" idx="0"/>
            </p:cNvCxnSpPr>
            <p:nvPr/>
          </p:nvCxnSpPr>
          <p:spPr>
            <a:xfrm>
              <a:off x="2419172" y="2153647"/>
              <a:ext cx="2714856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Gerade Verbindung 236"/>
            <p:cNvCxnSpPr>
              <a:stCxn id="99" idx="4"/>
              <a:endCxn id="86" idx="0"/>
            </p:cNvCxnSpPr>
            <p:nvPr/>
          </p:nvCxnSpPr>
          <p:spPr>
            <a:xfrm flipH="1">
              <a:off x="2480768" y="2153647"/>
              <a:ext cx="2201160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Gerade Verbindung 237"/>
            <p:cNvCxnSpPr>
              <a:stCxn id="99" idx="4"/>
              <a:endCxn id="87" idx="0"/>
            </p:cNvCxnSpPr>
            <p:nvPr/>
          </p:nvCxnSpPr>
          <p:spPr>
            <a:xfrm flipH="1">
              <a:off x="1594425" y="2153647"/>
              <a:ext cx="308750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Gerade Verbindung 238"/>
            <p:cNvCxnSpPr>
              <a:stCxn id="99" idx="4"/>
              <a:endCxn id="93" idx="0"/>
            </p:cNvCxnSpPr>
            <p:nvPr/>
          </p:nvCxnSpPr>
          <p:spPr>
            <a:xfrm>
              <a:off x="4681928" y="2153647"/>
              <a:ext cx="3043461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Gerade Verbindung 239"/>
            <p:cNvCxnSpPr>
              <a:stCxn id="99" idx="4"/>
              <a:endCxn id="90" idx="0"/>
            </p:cNvCxnSpPr>
            <p:nvPr/>
          </p:nvCxnSpPr>
          <p:spPr>
            <a:xfrm flipH="1">
              <a:off x="4266890" y="2153647"/>
              <a:ext cx="41503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Gerade Verbindung 240"/>
            <p:cNvCxnSpPr>
              <a:stCxn id="100" idx="4"/>
              <a:endCxn id="88" idx="0"/>
            </p:cNvCxnSpPr>
            <p:nvPr/>
          </p:nvCxnSpPr>
          <p:spPr>
            <a:xfrm flipH="1">
              <a:off x="3378338" y="2153647"/>
              <a:ext cx="242083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Gerade Verbindung 241"/>
            <p:cNvCxnSpPr>
              <a:stCxn id="100" idx="4"/>
              <a:endCxn id="89" idx="0"/>
            </p:cNvCxnSpPr>
            <p:nvPr/>
          </p:nvCxnSpPr>
          <p:spPr>
            <a:xfrm flipH="1">
              <a:off x="5134028" y="2153647"/>
              <a:ext cx="66514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Gerade Verbindung 242"/>
            <p:cNvCxnSpPr>
              <a:stCxn id="100" idx="4"/>
              <a:endCxn id="94" idx="0"/>
            </p:cNvCxnSpPr>
            <p:nvPr/>
          </p:nvCxnSpPr>
          <p:spPr>
            <a:xfrm>
              <a:off x="5799173" y="2153647"/>
              <a:ext cx="2795652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7" name="Gerade Verbindung 243"/>
            <p:cNvCxnSpPr>
              <a:stCxn id="100" idx="4"/>
              <a:endCxn id="90" idx="0"/>
            </p:cNvCxnSpPr>
            <p:nvPr/>
          </p:nvCxnSpPr>
          <p:spPr>
            <a:xfrm flipH="1">
              <a:off x="4266890" y="2153647"/>
              <a:ext cx="1532283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Gerade Verbindung 244"/>
            <p:cNvCxnSpPr>
              <a:stCxn id="101" idx="4"/>
              <a:endCxn id="91" idx="0"/>
            </p:cNvCxnSpPr>
            <p:nvPr/>
          </p:nvCxnSpPr>
          <p:spPr>
            <a:xfrm flipH="1">
              <a:off x="6003420" y="2148151"/>
              <a:ext cx="906237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Gerade Verbindung 245"/>
            <p:cNvCxnSpPr>
              <a:stCxn id="101" idx="4"/>
              <a:endCxn id="92" idx="0"/>
            </p:cNvCxnSpPr>
            <p:nvPr/>
          </p:nvCxnSpPr>
          <p:spPr>
            <a:xfrm flipH="1">
              <a:off x="6868349" y="2148151"/>
              <a:ext cx="4130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Gerade Verbindung 246"/>
            <p:cNvCxnSpPr>
              <a:stCxn id="101" idx="4"/>
              <a:endCxn id="93" idx="0"/>
            </p:cNvCxnSpPr>
            <p:nvPr/>
          </p:nvCxnSpPr>
          <p:spPr>
            <a:xfrm>
              <a:off x="6909657" y="2148151"/>
              <a:ext cx="815732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1" name="Gerade Verbindung 247"/>
            <p:cNvCxnSpPr>
              <a:stCxn id="101" idx="4"/>
              <a:endCxn id="94" idx="0"/>
            </p:cNvCxnSpPr>
            <p:nvPr/>
          </p:nvCxnSpPr>
          <p:spPr>
            <a:xfrm>
              <a:off x="6909657" y="2148151"/>
              <a:ext cx="1685168" cy="97752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Gerade Verbindung 255"/>
            <p:cNvCxnSpPr>
              <a:stCxn id="87" idx="4"/>
              <a:endCxn id="105" idx="0"/>
            </p:cNvCxnSpPr>
            <p:nvPr/>
          </p:nvCxnSpPr>
          <p:spPr>
            <a:xfrm>
              <a:off x="1594425" y="3645024"/>
              <a:ext cx="195981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0" name="Gerade Verbindung 256"/>
            <p:cNvCxnSpPr>
              <a:stCxn id="87" idx="4"/>
              <a:endCxn id="108" idx="0"/>
            </p:cNvCxnSpPr>
            <p:nvPr/>
          </p:nvCxnSpPr>
          <p:spPr>
            <a:xfrm>
              <a:off x="1594425" y="3645024"/>
              <a:ext cx="416776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Gerade Verbindung 260"/>
            <p:cNvCxnSpPr>
              <a:stCxn id="89" idx="4"/>
              <a:endCxn id="103" idx="0"/>
            </p:cNvCxnSpPr>
            <p:nvPr/>
          </p:nvCxnSpPr>
          <p:spPr>
            <a:xfrm flipH="1">
              <a:off x="2082275" y="3645024"/>
              <a:ext cx="3051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5" name="Gerade Verbindung 261"/>
            <p:cNvCxnSpPr>
              <a:stCxn id="89" idx="4"/>
              <a:endCxn id="105" idx="0"/>
            </p:cNvCxnSpPr>
            <p:nvPr/>
          </p:nvCxnSpPr>
          <p:spPr>
            <a:xfrm flipH="1">
              <a:off x="3554241" y="3645024"/>
              <a:ext cx="157978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Gerade Verbindung 262"/>
            <p:cNvCxnSpPr>
              <a:stCxn id="89" idx="4"/>
              <a:endCxn id="110" idx="0"/>
            </p:cNvCxnSpPr>
            <p:nvPr/>
          </p:nvCxnSpPr>
          <p:spPr>
            <a:xfrm>
              <a:off x="5134028" y="3645024"/>
              <a:ext cx="210012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7" name="Gerade Verbindung 263"/>
            <p:cNvCxnSpPr>
              <a:stCxn id="90" idx="4"/>
              <a:endCxn id="104" idx="0"/>
            </p:cNvCxnSpPr>
            <p:nvPr/>
          </p:nvCxnSpPr>
          <p:spPr>
            <a:xfrm flipH="1">
              <a:off x="2818258" y="3645024"/>
              <a:ext cx="144863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Gerade Verbindung 264"/>
            <p:cNvCxnSpPr>
              <a:stCxn id="90" idx="4"/>
              <a:endCxn id="105" idx="0"/>
            </p:cNvCxnSpPr>
            <p:nvPr/>
          </p:nvCxnSpPr>
          <p:spPr>
            <a:xfrm flipH="1">
              <a:off x="3554241" y="3645024"/>
              <a:ext cx="7126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Gerade Verbindung 265"/>
            <p:cNvCxnSpPr>
              <a:stCxn id="90" idx="4"/>
              <a:endCxn id="111" idx="0"/>
            </p:cNvCxnSpPr>
            <p:nvPr/>
          </p:nvCxnSpPr>
          <p:spPr>
            <a:xfrm>
              <a:off x="4266890" y="3645024"/>
              <a:ext cx="370324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3" name="Gerade Verbindung 269"/>
            <p:cNvCxnSpPr>
              <a:stCxn id="92" idx="4"/>
              <a:endCxn id="106" idx="0"/>
            </p:cNvCxnSpPr>
            <p:nvPr/>
          </p:nvCxnSpPr>
          <p:spPr>
            <a:xfrm flipH="1">
              <a:off x="4290224" y="3645024"/>
              <a:ext cx="257812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Gerade Verbindung 270"/>
            <p:cNvCxnSpPr>
              <a:stCxn id="92" idx="4"/>
              <a:endCxn id="108" idx="0"/>
            </p:cNvCxnSpPr>
            <p:nvPr/>
          </p:nvCxnSpPr>
          <p:spPr>
            <a:xfrm flipH="1">
              <a:off x="5762190" y="3645024"/>
              <a:ext cx="110615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Gerade Verbindung 271"/>
            <p:cNvCxnSpPr>
              <a:stCxn id="92" idx="4"/>
              <a:endCxn id="110" idx="0"/>
            </p:cNvCxnSpPr>
            <p:nvPr/>
          </p:nvCxnSpPr>
          <p:spPr>
            <a:xfrm>
              <a:off x="6868349" y="3645024"/>
              <a:ext cx="36580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Gerade Verbindung 272"/>
            <p:cNvCxnSpPr>
              <a:stCxn id="93" idx="4"/>
              <a:endCxn id="107" idx="0"/>
            </p:cNvCxnSpPr>
            <p:nvPr/>
          </p:nvCxnSpPr>
          <p:spPr>
            <a:xfrm flipH="1">
              <a:off x="5026207" y="3645024"/>
              <a:ext cx="269918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Gerade Verbindung 273"/>
            <p:cNvCxnSpPr>
              <a:stCxn id="93" idx="4"/>
              <a:endCxn id="108" idx="0"/>
            </p:cNvCxnSpPr>
            <p:nvPr/>
          </p:nvCxnSpPr>
          <p:spPr>
            <a:xfrm flipH="1">
              <a:off x="5762190" y="3645024"/>
              <a:ext cx="196319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8" name="Gerade Verbindung 274"/>
            <p:cNvCxnSpPr>
              <a:stCxn id="93" idx="4"/>
              <a:endCxn id="111" idx="0"/>
            </p:cNvCxnSpPr>
            <p:nvPr/>
          </p:nvCxnSpPr>
          <p:spPr>
            <a:xfrm>
              <a:off x="7725389" y="3645024"/>
              <a:ext cx="24475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9" name="Gerade Verbindung 275"/>
            <p:cNvCxnSpPr>
              <a:stCxn id="94" idx="4"/>
              <a:endCxn id="109" idx="0"/>
            </p:cNvCxnSpPr>
            <p:nvPr/>
          </p:nvCxnSpPr>
          <p:spPr>
            <a:xfrm flipH="1">
              <a:off x="6498173" y="3645024"/>
              <a:ext cx="2096652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Gerade Verbindung 276"/>
            <p:cNvCxnSpPr>
              <a:stCxn id="94" idx="4"/>
              <a:endCxn id="110" idx="0"/>
            </p:cNvCxnSpPr>
            <p:nvPr/>
          </p:nvCxnSpPr>
          <p:spPr>
            <a:xfrm flipH="1">
              <a:off x="723415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Gerade Verbindung 277"/>
            <p:cNvCxnSpPr>
              <a:stCxn id="94" idx="4"/>
              <a:endCxn id="111" idx="0"/>
            </p:cNvCxnSpPr>
            <p:nvPr/>
          </p:nvCxnSpPr>
          <p:spPr>
            <a:xfrm flipH="1">
              <a:off x="7970139" y="3645024"/>
              <a:ext cx="62468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Gerade Verbindung 284"/>
            <p:cNvCxnSpPr>
              <a:stCxn id="105" idx="4"/>
              <a:endCxn id="112" idx="0"/>
            </p:cNvCxnSpPr>
            <p:nvPr/>
          </p:nvCxnSpPr>
          <p:spPr>
            <a:xfrm flipH="1">
              <a:off x="2547503" y="5100479"/>
              <a:ext cx="100673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Gerade Verbindung 285"/>
            <p:cNvCxnSpPr>
              <a:stCxn id="105" idx="4"/>
              <a:endCxn id="116" idx="0"/>
            </p:cNvCxnSpPr>
            <p:nvPr/>
          </p:nvCxnSpPr>
          <p:spPr>
            <a:xfrm>
              <a:off x="3554241" y="5100479"/>
              <a:ext cx="322708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0" y="5100479"/>
              <a:ext cx="683985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5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0" y="5100479"/>
              <a:ext cx="1419968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8" y="5100479"/>
              <a:ext cx="6986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5" name="Gerade Verbindung 291"/>
            <p:cNvCxnSpPr>
              <a:stCxn id="108" idx="4"/>
              <a:endCxn id="113" idx="0"/>
            </p:cNvCxnSpPr>
            <p:nvPr/>
          </p:nvCxnSpPr>
          <p:spPr>
            <a:xfrm flipH="1">
              <a:off x="3606240" y="5100479"/>
              <a:ext cx="2155951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6" name="Gerade Verbindung 292"/>
            <p:cNvCxnSpPr>
              <a:stCxn id="108" idx="4"/>
              <a:endCxn id="116" idx="0"/>
            </p:cNvCxnSpPr>
            <p:nvPr/>
          </p:nvCxnSpPr>
          <p:spPr>
            <a:xfrm>
              <a:off x="5762190" y="5100479"/>
              <a:ext cx="1019134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0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Gerade Verbindung 295"/>
            <p:cNvCxnSpPr>
              <a:stCxn id="110" idx="4"/>
              <a:endCxn id="114" idx="0"/>
            </p:cNvCxnSpPr>
            <p:nvPr/>
          </p:nvCxnSpPr>
          <p:spPr>
            <a:xfrm flipH="1">
              <a:off x="4659341" y="5100479"/>
              <a:ext cx="25748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Gerade Verbindung 296"/>
            <p:cNvCxnSpPr>
              <a:stCxn id="110" idx="4"/>
              <a:endCxn id="116" idx="0"/>
            </p:cNvCxnSpPr>
            <p:nvPr/>
          </p:nvCxnSpPr>
          <p:spPr>
            <a:xfrm flipH="1">
              <a:off x="6781324" y="5100479"/>
              <a:ext cx="452833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1" name="Gerade Verbindung 297"/>
            <p:cNvCxnSpPr>
              <a:stCxn id="111" idx="4"/>
              <a:endCxn id="116" idx="0"/>
            </p:cNvCxnSpPr>
            <p:nvPr/>
          </p:nvCxnSpPr>
          <p:spPr>
            <a:xfrm flipH="1">
              <a:off x="6781324" y="5100479"/>
              <a:ext cx="1188815" cy="83350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Gerade Verbindung 298"/>
            <p:cNvCxnSpPr>
              <a:stCxn id="111" idx="4"/>
              <a:endCxn id="115" idx="0"/>
            </p:cNvCxnSpPr>
            <p:nvPr/>
          </p:nvCxnSpPr>
          <p:spPr>
            <a:xfrm flipH="1">
              <a:off x="5724840" y="5100479"/>
              <a:ext cx="2245299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4731807" cy="623291"/>
              <a:chOff x="2345891" y="5882016"/>
              <a:chExt cx="4731807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8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1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6660232" y="5933985"/>
                <a:ext cx="417466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E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7244183" cy="519352"/>
              <a:chOff x="1099713" y="4581128"/>
              <a:chExt cx="7244183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307662" y="4581128"/>
                <a:ext cx="622591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AE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7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5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5530262" y="4581128"/>
                <a:ext cx="59328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BE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9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7003356" y="4581128"/>
                <a:ext cx="591033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CE</a:t>
                </a:r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7725814" y="4581128"/>
                <a:ext cx="618082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DE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89" name="Ellipse 88"/>
            <p:cNvSpPr/>
            <p:nvPr/>
          </p:nvSpPr>
          <p:spPr>
            <a:xfrm>
              <a:off x="4746140" y="3125674"/>
              <a:ext cx="77577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ACE</a:t>
              </a: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64305" y="3125674"/>
              <a:ext cx="80517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ADE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sp>
          <p:nvSpPr>
            <p:cNvPr id="92" name="Ellipse 91"/>
            <p:cNvSpPr/>
            <p:nvPr/>
          </p:nvSpPr>
          <p:spPr>
            <a:xfrm>
              <a:off x="6484922" y="3125674"/>
              <a:ext cx="766854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BCE</a:t>
              </a:r>
            </a:p>
          </p:txBody>
        </p:sp>
        <p:sp>
          <p:nvSpPr>
            <p:cNvPr id="93" name="Ellipse 92"/>
            <p:cNvSpPr/>
            <p:nvPr/>
          </p:nvSpPr>
          <p:spPr>
            <a:xfrm>
              <a:off x="7328437" y="3125674"/>
              <a:ext cx="793903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BDE</a:t>
              </a:r>
            </a:p>
          </p:txBody>
        </p:sp>
        <p:sp>
          <p:nvSpPr>
            <p:cNvPr id="94" name="Ellipse 93"/>
            <p:cNvSpPr/>
            <p:nvPr/>
          </p:nvSpPr>
          <p:spPr>
            <a:xfrm>
              <a:off x="8199001" y="3125674"/>
              <a:ext cx="791649" cy="519351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CDE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28800"/>
              <a:ext cx="5472608" cy="524847"/>
              <a:chOff x="1835696" y="1628800"/>
              <a:chExt cx="5472608" cy="524847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6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4106342" y="1634296"/>
                <a:ext cx="980997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ABDE</a:t>
                </a:r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5225886" y="1634296"/>
                <a:ext cx="976398" cy="51935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ACDE</a:t>
                </a:r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6340833" y="1628800"/>
                <a:ext cx="967471" cy="519352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accent2">
                      <a:lumMod val="7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BCDE</a:t>
                </a:r>
              </a:p>
            </p:txBody>
          </p:sp>
        </p:grpSp>
        <p:sp>
          <p:nvSpPr>
            <p:cNvPr id="96" name="Ellipse 95"/>
            <p:cNvSpPr/>
            <p:nvPr/>
          </p:nvSpPr>
          <p:spPr>
            <a:xfrm>
              <a:off x="4079807" y="404664"/>
              <a:ext cx="1154564" cy="51935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accent2">
                    <a:lumMod val="7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ABCDE</a:t>
              </a:r>
            </a:p>
          </p:txBody>
        </p: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7338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23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 </a:t>
            </a:r>
            <a:r>
              <a:rPr lang="de-DE" dirty="0" err="1"/>
              <a:t>P</a:t>
            </a:r>
            <a:r>
              <a:rPr lang="de-DE" dirty="0" err="1" smtClean="0"/>
              <a:t>runing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392718" cy="4058725"/>
            <a:chOff x="323528" y="1634295"/>
            <a:chExt cx="649157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45024"/>
              <a:ext cx="62468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45024"/>
              <a:ext cx="1360668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45024"/>
              <a:ext cx="3568617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2" y="3645024"/>
              <a:ext cx="113447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4"/>
              <a:ext cx="33749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4"/>
              <a:ext cx="2545439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2" y="3645024"/>
              <a:ext cx="24813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5" y="3645024"/>
              <a:ext cx="129606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4"/>
              <a:ext cx="560080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4"/>
              <a:ext cx="3119835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4"/>
              <a:ext cx="1713196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4"/>
              <a:ext cx="97721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4"/>
              <a:ext cx="494753" cy="93610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00480"/>
              <a:ext cx="1201210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00480"/>
              <a:ext cx="2259947" cy="78153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00479"/>
              <a:ext cx="46522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00479"/>
              <a:ext cx="257706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00479"/>
              <a:ext cx="27075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9" y="5100479"/>
              <a:ext cx="2906580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39" y="5100479"/>
              <a:ext cx="683984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3" y="5100479"/>
              <a:ext cx="369116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39" y="5100479"/>
              <a:ext cx="1419967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6" y="5100479"/>
              <a:ext cx="698632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39" y="5100479"/>
              <a:ext cx="18388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39" y="5100479"/>
              <a:ext cx="773333" cy="78153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0" cy="623291"/>
              <a:chOff x="2345891" y="5882016"/>
              <a:chExt cx="3773480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1" y="5882016"/>
                <a:ext cx="58121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6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1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1034997" y="4581128"/>
              <a:ext cx="5780105" cy="519352"/>
              <a:chOff x="1099713" y="4581128"/>
              <a:chExt cx="5780105" cy="519352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1099713" y="4581129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835696" y="4581128"/>
                <a:ext cx="622591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559281" y="4581128"/>
                <a:ext cx="64738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4050405" y="4581128"/>
                <a:ext cx="609066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772864" y="4581128"/>
                <a:ext cx="63611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245958" y="4581128"/>
                <a:ext cx="633860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5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5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5"/>
              <a:ext cx="818609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5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099" cy="519352"/>
              <a:chOff x="1835696" y="1634295"/>
              <a:chExt cx="2132099" cy="519352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6"/>
                <a:ext cx="996774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graphicFrame>
        <p:nvGraphicFramePr>
          <p:cNvPr id="117" name="Tabel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7073"/>
              </p:ext>
            </p:extLst>
          </p:nvPr>
        </p:nvGraphicFramePr>
        <p:xfrm>
          <a:off x="7031038" y="1439863"/>
          <a:ext cx="199070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4"/>
                <a:gridCol w="995354"/>
              </a:tblGrid>
              <a:tr h="24581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column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 smtClean="0"/>
                        <a:t>uniques</a:t>
                      </a:r>
                      <a:endParaRPr lang="de-DE" sz="120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A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80%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B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C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60%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D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40%</a:t>
                      </a:r>
                      <a:endParaRPr lang="de-DE" sz="1600" b="0" dirty="0"/>
                    </a:p>
                  </a:txBody>
                  <a:tcPr/>
                </a:tc>
              </a:tr>
              <a:tr h="312883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E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/>
                        <a:t>20%</a:t>
                      </a:r>
                      <a:endParaRPr lang="de-DE" sz="1600" b="0" dirty="0"/>
                    </a:p>
                  </a:txBody>
                  <a:tcPr>
                    <a:solidFill>
                      <a:srgbClr val="F4441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10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8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720000" y="2464579"/>
            <a:ext cx="5498211" cy="4058725"/>
            <a:chOff x="323528" y="1634295"/>
            <a:chExt cx="6618564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7"/>
              <a:ext cx="2832888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8" y="2153647"/>
              <a:ext cx="107372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7"/>
              <a:ext cx="17615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5" y="2153647"/>
              <a:ext cx="244892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7"/>
              <a:ext cx="1697565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5" y="2153647"/>
              <a:ext cx="824747" cy="972026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6" y="3645025"/>
              <a:ext cx="62468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6" y="3645025"/>
              <a:ext cx="136066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6" y="3645025"/>
              <a:ext cx="3568617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45025"/>
              <a:ext cx="113447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8" y="3645025"/>
              <a:ext cx="337489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8" y="3645025"/>
              <a:ext cx="2545438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45025"/>
              <a:ext cx="248131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45025"/>
              <a:ext cx="1296062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45025"/>
              <a:ext cx="560080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45025"/>
              <a:ext cx="3119835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45025"/>
              <a:ext cx="1713196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45025"/>
              <a:ext cx="97721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0" y="3645025"/>
              <a:ext cx="494753" cy="884134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323528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2069165" y="3125674"/>
              <a:ext cx="823208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196346" y="3125674"/>
              <a:ext cx="796157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969033" y="3125674"/>
              <a:ext cx="818610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598579" y="3125674"/>
              <a:ext cx="809682" cy="51935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600" dirty="0" smtClean="0"/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804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Nach rechts gekrümmter Pfeil 68"/>
          <p:cNvSpPr/>
          <p:nvPr/>
        </p:nvSpPr>
        <p:spPr bwMode="auto">
          <a:xfrm rot="10800000">
            <a:off x="6333744" y="3672839"/>
            <a:ext cx="890016" cy="2589137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</a:t>
            </a:r>
            <a:r>
              <a:rPr lang="de-DE" dirty="0" err="1" smtClean="0"/>
              <a:t>olumn</a:t>
            </a:r>
            <a:r>
              <a:rPr lang="de-DE" dirty="0" smtClean="0"/>
              <a:t> </a:t>
            </a:r>
            <a:r>
              <a:rPr lang="de-DE" dirty="0" err="1" smtClean="0"/>
              <a:t>Combinations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DPDC – Assignment 1 | Christoph Oehlke, Markus Hinsche | 2. Mai 2013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113F6-D982-4F1F-82B4-AFA466AB9AFB}" type="slidenum">
              <a:rPr lang="de-DE" smtClean="0"/>
              <a:pPr/>
              <a:t>9</a:t>
            </a:fld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584991" y="2464579"/>
            <a:ext cx="5633220" cy="4058725"/>
            <a:chOff x="161009" y="1634295"/>
            <a:chExt cx="6781083" cy="4871012"/>
          </a:xfrm>
        </p:grpSpPr>
        <p:cxnSp>
          <p:nvCxnSpPr>
            <p:cNvPr id="12" name="Gerade Verbindung 228"/>
            <p:cNvCxnSpPr>
              <a:stCxn id="97" idx="4"/>
              <a:endCxn id="85" idx="0"/>
            </p:cNvCxnSpPr>
            <p:nvPr/>
          </p:nvCxnSpPr>
          <p:spPr>
            <a:xfrm flipH="1">
              <a:off x="721607" y="2153646"/>
              <a:ext cx="2832889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Gerade Verbindung 229"/>
            <p:cNvCxnSpPr>
              <a:stCxn id="97" idx="4"/>
              <a:endCxn id="86" idx="0"/>
            </p:cNvCxnSpPr>
            <p:nvPr/>
          </p:nvCxnSpPr>
          <p:spPr>
            <a:xfrm flipH="1">
              <a:off x="2480769" y="2153646"/>
              <a:ext cx="1073727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Gerade Verbindung 230"/>
            <p:cNvCxnSpPr>
              <a:stCxn id="97" idx="4"/>
              <a:endCxn id="88" idx="0"/>
            </p:cNvCxnSpPr>
            <p:nvPr/>
          </p:nvCxnSpPr>
          <p:spPr>
            <a:xfrm flipH="1">
              <a:off x="3378338" y="2153646"/>
              <a:ext cx="176158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Gerade Verbindung 231"/>
            <p:cNvCxnSpPr>
              <a:stCxn id="97" idx="4"/>
              <a:endCxn id="91" idx="0"/>
            </p:cNvCxnSpPr>
            <p:nvPr/>
          </p:nvCxnSpPr>
          <p:spPr>
            <a:xfrm>
              <a:off x="3554496" y="2153646"/>
              <a:ext cx="2448925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Gerade Verbindung 233"/>
            <p:cNvCxnSpPr>
              <a:stCxn id="98" idx="4"/>
              <a:endCxn id="85" idx="0"/>
            </p:cNvCxnSpPr>
            <p:nvPr/>
          </p:nvCxnSpPr>
          <p:spPr>
            <a:xfrm flipH="1">
              <a:off x="721607" y="2153646"/>
              <a:ext cx="1697564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Gerade Verbindung 234"/>
            <p:cNvCxnSpPr>
              <a:stCxn id="98" idx="4"/>
              <a:endCxn id="87" idx="0"/>
            </p:cNvCxnSpPr>
            <p:nvPr/>
          </p:nvCxnSpPr>
          <p:spPr>
            <a:xfrm flipH="1">
              <a:off x="1594424" y="2153646"/>
              <a:ext cx="824746" cy="92006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Gerade Verbindung 248"/>
            <p:cNvCxnSpPr>
              <a:stCxn id="85" idx="4"/>
              <a:endCxn id="102" idx="0"/>
            </p:cNvCxnSpPr>
            <p:nvPr/>
          </p:nvCxnSpPr>
          <p:spPr>
            <a:xfrm>
              <a:off x="721607" y="3696996"/>
              <a:ext cx="62468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3" name="Gerade Verbindung 249"/>
            <p:cNvCxnSpPr>
              <a:stCxn id="85" idx="4"/>
              <a:endCxn id="103" idx="0"/>
            </p:cNvCxnSpPr>
            <p:nvPr/>
          </p:nvCxnSpPr>
          <p:spPr>
            <a:xfrm>
              <a:off x="721607" y="3696996"/>
              <a:ext cx="136066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Gerade Verbindung 250"/>
            <p:cNvCxnSpPr>
              <a:stCxn id="85" idx="4"/>
              <a:endCxn id="106" idx="0"/>
            </p:cNvCxnSpPr>
            <p:nvPr/>
          </p:nvCxnSpPr>
          <p:spPr>
            <a:xfrm>
              <a:off x="721607" y="3696996"/>
              <a:ext cx="356861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Gerade Verbindung 251"/>
            <p:cNvCxnSpPr>
              <a:stCxn id="86" idx="4"/>
              <a:endCxn id="102" idx="0"/>
            </p:cNvCxnSpPr>
            <p:nvPr/>
          </p:nvCxnSpPr>
          <p:spPr>
            <a:xfrm flipH="1">
              <a:off x="1346293" y="3696996"/>
              <a:ext cx="1134476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Gerade Verbindung 252"/>
            <p:cNvCxnSpPr>
              <a:stCxn id="86" idx="4"/>
              <a:endCxn id="104" idx="0"/>
            </p:cNvCxnSpPr>
            <p:nvPr/>
          </p:nvCxnSpPr>
          <p:spPr>
            <a:xfrm>
              <a:off x="2480769" y="3696996"/>
              <a:ext cx="337489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7" name="Gerade Verbindung 253"/>
            <p:cNvCxnSpPr>
              <a:stCxn id="86" idx="4"/>
              <a:endCxn id="107" idx="0"/>
            </p:cNvCxnSpPr>
            <p:nvPr/>
          </p:nvCxnSpPr>
          <p:spPr>
            <a:xfrm>
              <a:off x="2480769" y="3696996"/>
              <a:ext cx="2545438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8" name="Gerade Verbindung 254"/>
            <p:cNvCxnSpPr>
              <a:stCxn id="87" idx="4"/>
              <a:endCxn id="102" idx="0"/>
            </p:cNvCxnSpPr>
            <p:nvPr/>
          </p:nvCxnSpPr>
          <p:spPr>
            <a:xfrm flipH="1">
              <a:off x="1346293" y="3696996"/>
              <a:ext cx="248131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1" name="Gerade Verbindung 257"/>
            <p:cNvCxnSpPr>
              <a:stCxn id="88" idx="4"/>
              <a:endCxn id="103" idx="0"/>
            </p:cNvCxnSpPr>
            <p:nvPr/>
          </p:nvCxnSpPr>
          <p:spPr>
            <a:xfrm flipH="1">
              <a:off x="2082276" y="3696996"/>
              <a:ext cx="129606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Gerade Verbindung 258"/>
            <p:cNvCxnSpPr>
              <a:stCxn id="88" idx="4"/>
              <a:endCxn id="104" idx="0"/>
            </p:cNvCxnSpPr>
            <p:nvPr/>
          </p:nvCxnSpPr>
          <p:spPr>
            <a:xfrm flipH="1">
              <a:off x="2818258" y="3696996"/>
              <a:ext cx="560080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Gerade Verbindung 259"/>
            <p:cNvCxnSpPr>
              <a:stCxn id="88" idx="4"/>
              <a:endCxn id="109" idx="0"/>
            </p:cNvCxnSpPr>
            <p:nvPr/>
          </p:nvCxnSpPr>
          <p:spPr>
            <a:xfrm>
              <a:off x="3378338" y="3696996"/>
              <a:ext cx="3119835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Gerade Verbindung 266"/>
            <p:cNvCxnSpPr>
              <a:stCxn id="91" idx="4"/>
              <a:endCxn id="106" idx="0"/>
            </p:cNvCxnSpPr>
            <p:nvPr/>
          </p:nvCxnSpPr>
          <p:spPr>
            <a:xfrm flipH="1">
              <a:off x="4290224" y="3696996"/>
              <a:ext cx="1713197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1" name="Gerade Verbindung 267"/>
            <p:cNvCxnSpPr>
              <a:stCxn id="91" idx="4"/>
              <a:endCxn id="107" idx="0"/>
            </p:cNvCxnSpPr>
            <p:nvPr/>
          </p:nvCxnSpPr>
          <p:spPr>
            <a:xfrm flipH="1">
              <a:off x="5026207" y="3696996"/>
              <a:ext cx="977214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2" name="Gerade Verbindung 268"/>
            <p:cNvCxnSpPr>
              <a:stCxn id="91" idx="4"/>
              <a:endCxn id="109" idx="0"/>
            </p:cNvCxnSpPr>
            <p:nvPr/>
          </p:nvCxnSpPr>
          <p:spPr>
            <a:xfrm>
              <a:off x="6003421" y="3696996"/>
              <a:ext cx="494752" cy="832163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Gerade Verbindung 278"/>
            <p:cNvCxnSpPr>
              <a:stCxn id="102" idx="4"/>
              <a:endCxn id="112" idx="0"/>
            </p:cNvCxnSpPr>
            <p:nvPr/>
          </p:nvCxnSpPr>
          <p:spPr>
            <a:xfrm>
              <a:off x="1346293" y="5152449"/>
              <a:ext cx="1201210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Gerade Verbindung 279"/>
            <p:cNvCxnSpPr>
              <a:stCxn id="102" idx="4"/>
              <a:endCxn id="113" idx="0"/>
            </p:cNvCxnSpPr>
            <p:nvPr/>
          </p:nvCxnSpPr>
          <p:spPr>
            <a:xfrm>
              <a:off x="1346293" y="5152449"/>
              <a:ext cx="2259948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Gerade Verbindung 280"/>
            <p:cNvCxnSpPr>
              <a:stCxn id="103" idx="4"/>
              <a:endCxn id="112" idx="0"/>
            </p:cNvCxnSpPr>
            <p:nvPr/>
          </p:nvCxnSpPr>
          <p:spPr>
            <a:xfrm>
              <a:off x="2082276" y="5152449"/>
              <a:ext cx="46522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Gerade Verbindung 281"/>
            <p:cNvCxnSpPr>
              <a:stCxn id="103" idx="4"/>
              <a:endCxn id="114" idx="0"/>
            </p:cNvCxnSpPr>
            <p:nvPr/>
          </p:nvCxnSpPr>
          <p:spPr>
            <a:xfrm>
              <a:off x="2082276" y="5152449"/>
              <a:ext cx="257706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Gerade Verbindung 282"/>
            <p:cNvCxnSpPr>
              <a:stCxn id="104" idx="4"/>
              <a:endCxn id="112" idx="0"/>
            </p:cNvCxnSpPr>
            <p:nvPr/>
          </p:nvCxnSpPr>
          <p:spPr>
            <a:xfrm flipH="1">
              <a:off x="2547503" y="5152449"/>
              <a:ext cx="270755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Gerade Verbindung 283"/>
            <p:cNvCxnSpPr>
              <a:stCxn id="104" idx="4"/>
              <a:endCxn id="115" idx="0"/>
            </p:cNvCxnSpPr>
            <p:nvPr/>
          </p:nvCxnSpPr>
          <p:spPr>
            <a:xfrm>
              <a:off x="2818258" y="5152449"/>
              <a:ext cx="29065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Gerade Verbindung 286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Gerade Verbindung 287"/>
            <p:cNvCxnSpPr>
              <a:stCxn id="106" idx="4"/>
              <a:endCxn id="113" idx="0"/>
            </p:cNvCxnSpPr>
            <p:nvPr/>
          </p:nvCxnSpPr>
          <p:spPr>
            <a:xfrm flipH="1">
              <a:off x="3606241" y="5152449"/>
              <a:ext cx="683983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2" name="Gerade Verbindung 288"/>
            <p:cNvCxnSpPr>
              <a:stCxn id="106" idx="4"/>
              <a:endCxn id="114" idx="0"/>
            </p:cNvCxnSpPr>
            <p:nvPr/>
          </p:nvCxnSpPr>
          <p:spPr>
            <a:xfrm>
              <a:off x="4290224" y="5152449"/>
              <a:ext cx="369117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3" name="Gerade Verbindung 289"/>
            <p:cNvCxnSpPr>
              <a:stCxn id="107" idx="4"/>
              <a:endCxn id="113" idx="0"/>
            </p:cNvCxnSpPr>
            <p:nvPr/>
          </p:nvCxnSpPr>
          <p:spPr>
            <a:xfrm flipH="1">
              <a:off x="3606241" y="5152449"/>
              <a:ext cx="1419966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4" name="Gerade Verbindung 290"/>
            <p:cNvCxnSpPr>
              <a:stCxn id="107" idx="4"/>
              <a:endCxn id="115" idx="0"/>
            </p:cNvCxnSpPr>
            <p:nvPr/>
          </p:nvCxnSpPr>
          <p:spPr>
            <a:xfrm>
              <a:off x="5026207" y="5152449"/>
              <a:ext cx="698634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Gerade Verbindung 293"/>
            <p:cNvCxnSpPr>
              <a:stCxn id="109" idx="4"/>
              <a:endCxn id="114" idx="0"/>
            </p:cNvCxnSpPr>
            <p:nvPr/>
          </p:nvCxnSpPr>
          <p:spPr>
            <a:xfrm flipH="1">
              <a:off x="4659341" y="5152449"/>
              <a:ext cx="18388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Gerade Verbindung 294"/>
            <p:cNvCxnSpPr>
              <a:stCxn id="109" idx="4"/>
              <a:endCxn id="115" idx="0"/>
            </p:cNvCxnSpPr>
            <p:nvPr/>
          </p:nvCxnSpPr>
          <p:spPr>
            <a:xfrm flipH="1">
              <a:off x="5724841" y="5152449"/>
              <a:ext cx="773332" cy="72956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3" name="Gruppieren 234"/>
            <p:cNvGrpSpPr/>
            <p:nvPr/>
          </p:nvGrpSpPr>
          <p:grpSpPr>
            <a:xfrm>
              <a:off x="2258250" y="5882016"/>
              <a:ext cx="3773481" cy="623291"/>
              <a:chOff x="2345891" y="5882016"/>
              <a:chExt cx="3773481" cy="623291"/>
            </a:xfrm>
          </p:grpSpPr>
          <p:sp>
            <p:nvSpPr>
              <p:cNvPr id="112" name="Ellipse 111"/>
              <p:cNvSpPr/>
              <p:nvPr/>
            </p:nvSpPr>
            <p:spPr>
              <a:xfrm>
                <a:off x="2345891" y="5882016"/>
                <a:ext cx="578506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</a:t>
                </a:r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03272" y="5882016"/>
                <a:ext cx="581220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4453657" y="5882016"/>
                <a:ext cx="586647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</a:t>
                </a:r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5505590" y="5882016"/>
                <a:ext cx="613782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D</a:t>
                </a:r>
              </a:p>
            </p:txBody>
          </p:sp>
        </p:grpSp>
        <p:grpSp>
          <p:nvGrpSpPr>
            <p:cNvPr id="84" name="Gruppieren 232"/>
            <p:cNvGrpSpPr/>
            <p:nvPr/>
          </p:nvGrpSpPr>
          <p:grpSpPr>
            <a:xfrm>
              <a:off x="922724" y="4529159"/>
              <a:ext cx="6019368" cy="623291"/>
              <a:chOff x="987440" y="4529159"/>
              <a:chExt cx="6019368" cy="623291"/>
            </a:xfrm>
          </p:grpSpPr>
          <p:sp>
            <p:nvSpPr>
              <p:cNvPr id="102" name="Ellipse 101"/>
              <p:cNvSpPr/>
              <p:nvPr/>
            </p:nvSpPr>
            <p:spPr>
              <a:xfrm>
                <a:off x="987440" y="4529159"/>
                <a:ext cx="8471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AB</a:t>
                </a:r>
              </a:p>
            </p:txBody>
          </p:sp>
          <p:sp>
            <p:nvSpPr>
              <p:cNvPr id="103" name="Ellipse 102"/>
              <p:cNvSpPr/>
              <p:nvPr/>
            </p:nvSpPr>
            <p:spPr>
              <a:xfrm>
                <a:off x="1720710" y="4529159"/>
                <a:ext cx="852564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AC</a:t>
                </a:r>
              </a:p>
            </p:txBody>
          </p:sp>
          <p:sp>
            <p:nvSpPr>
              <p:cNvPr id="104" name="Ellipse 103"/>
              <p:cNvSpPr/>
              <p:nvPr/>
            </p:nvSpPr>
            <p:spPr>
              <a:xfrm>
                <a:off x="2443125" y="4529159"/>
                <a:ext cx="87969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AD</a:t>
                </a:r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927301" y="4529159"/>
                <a:ext cx="855279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BC</a:t>
                </a:r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649716" y="4529159"/>
                <a:ext cx="882413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BD</a:t>
                </a:r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6118970" y="4529159"/>
                <a:ext cx="887838" cy="623291"/>
              </a:xfrm>
              <a:prstGeom prst="ellipse">
                <a:avLst/>
              </a:prstGeom>
              <a:ln w="3175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dirty="0">
                    <a:solidFill>
                      <a:prstClr val="black"/>
                    </a:solidFill>
                  </a:rPr>
                  <a:t>CD</a:t>
                </a:r>
              </a:p>
            </p:txBody>
          </p:sp>
        </p:grpSp>
        <p:sp>
          <p:nvSpPr>
            <p:cNvPr id="85" name="Ellipse 84"/>
            <p:cNvSpPr/>
            <p:nvPr/>
          </p:nvSpPr>
          <p:spPr>
            <a:xfrm>
              <a:off x="161009" y="3073705"/>
              <a:ext cx="1121196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ABC</a:t>
              </a:r>
            </a:p>
          </p:txBody>
        </p:sp>
        <p:sp>
          <p:nvSpPr>
            <p:cNvPr id="86" name="Ellipse 85"/>
            <p:cNvSpPr/>
            <p:nvPr/>
          </p:nvSpPr>
          <p:spPr>
            <a:xfrm>
              <a:off x="1906603" y="3073705"/>
              <a:ext cx="1148331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ABD</a:t>
              </a: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47394" y="3073705"/>
              <a:ext cx="109406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ABE</a:t>
              </a:r>
            </a:p>
          </p:txBody>
        </p:sp>
        <p:sp>
          <p:nvSpPr>
            <p:cNvPr id="88" name="Ellipse 87"/>
            <p:cNvSpPr/>
            <p:nvPr/>
          </p:nvSpPr>
          <p:spPr>
            <a:xfrm>
              <a:off x="2801459" y="3073705"/>
              <a:ext cx="1153757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ACD</a:t>
              </a:r>
            </a:p>
          </p:txBody>
        </p:sp>
        <p:sp>
          <p:nvSpPr>
            <p:cNvPr id="91" name="Ellipse 90"/>
            <p:cNvSpPr/>
            <p:nvPr/>
          </p:nvSpPr>
          <p:spPr>
            <a:xfrm>
              <a:off x="5425186" y="3073705"/>
              <a:ext cx="1156470" cy="623291"/>
            </a:xfrm>
            <a:prstGeom prst="ellipse">
              <a:avLst/>
            </a:prstGeom>
            <a:ln w="3175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de-DE" dirty="0">
                  <a:solidFill>
                    <a:prstClr val="black"/>
                  </a:solidFill>
                </a:rPr>
                <a:t>BCD</a:t>
              </a:r>
            </a:p>
          </p:txBody>
        </p:sp>
        <p:grpSp>
          <p:nvGrpSpPr>
            <p:cNvPr id="95" name="Gruppieren 235"/>
            <p:cNvGrpSpPr/>
            <p:nvPr/>
          </p:nvGrpSpPr>
          <p:grpSpPr>
            <a:xfrm>
              <a:off x="1920784" y="1634295"/>
              <a:ext cx="2132100" cy="519351"/>
              <a:chOff x="1835696" y="1634295"/>
              <a:chExt cx="2132100" cy="519351"/>
            </a:xfrm>
          </p:grpSpPr>
          <p:sp>
            <p:nvSpPr>
              <p:cNvPr id="97" name="Ellipse 96"/>
              <p:cNvSpPr/>
              <p:nvPr/>
            </p:nvSpPr>
            <p:spPr>
              <a:xfrm>
                <a:off x="2971021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ABCD</a:t>
                </a:r>
              </a:p>
            </p:txBody>
          </p:sp>
          <p:sp>
            <p:nvSpPr>
              <p:cNvPr id="98" name="Ellipse 97"/>
              <p:cNvSpPr/>
              <p:nvPr/>
            </p:nvSpPr>
            <p:spPr>
              <a:xfrm>
                <a:off x="1835696" y="1634295"/>
                <a:ext cx="996775" cy="51935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600" dirty="0" smtClean="0"/>
                  <a:t>ABCE</a:t>
                </a:r>
              </a:p>
            </p:txBody>
          </p:sp>
        </p:grpSp>
      </p:grpSp>
      <p:sp>
        <p:nvSpPr>
          <p:cNvPr id="10" name="Nach rechts gekrümmter Pfeil 9"/>
          <p:cNvSpPr/>
          <p:nvPr/>
        </p:nvSpPr>
        <p:spPr bwMode="auto">
          <a:xfrm rot="10800000">
            <a:off x="6345936" y="3776472"/>
            <a:ext cx="502920" cy="146304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64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pi_grau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 Master R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tx1"/>
            </a:solidFill>
          </a:defRPr>
        </a:defPPr>
      </a:lstStyle>
    </a:txDef>
  </a:objectDefaults>
  <a:extraClrSchemeLst>
    <a:extraClrScheme>
      <a:clrScheme name="HPI Master R7 1">
        <a:dk1>
          <a:srgbClr val="000000"/>
        </a:dk1>
        <a:lt1>
          <a:srgbClr val="FFFFFF"/>
        </a:lt1>
        <a:dk2>
          <a:srgbClr val="60686B"/>
        </a:dk2>
        <a:lt2>
          <a:srgbClr val="8E9496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hpi_folienmaster_2007_01</Template>
  <TotalTime>0</TotalTime>
  <Words>932</Words>
  <Application>Microsoft Macintosh PowerPoint</Application>
  <PresentationFormat>On-screen Show (4:3)</PresentationFormat>
  <Paragraphs>358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hpi_grau</vt:lpstr>
      <vt:lpstr>hpi_orange</vt:lpstr>
      <vt:lpstr>Data Profiling and Data Cleansing - Assignment 1  Unique Column Combinations</vt:lpstr>
      <vt:lpstr>Bottom-up Checking Using PLIs</vt:lpstr>
      <vt:lpstr>Optimization: Max-unique-pruning</vt:lpstr>
      <vt:lpstr>Initial Column Pruning</vt:lpstr>
      <vt:lpstr>Initial Pruning</vt:lpstr>
      <vt:lpstr>Initial Pruning</vt:lpstr>
      <vt:lpstr>Initial Pruning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Building Column Combinations</vt:lpstr>
      <vt:lpstr>Results</vt:lpstr>
      <vt:lpstr>Outlook</vt:lpstr>
    </vt:vector>
  </TitlesOfParts>
  <Company>HPI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 Unique column combinations</dc:title>
  <dc:creator>Christoph Oehlke</dc:creator>
  <cp:lastModifiedBy>Markus Hinsche</cp:lastModifiedBy>
  <cp:revision>26</cp:revision>
  <dcterms:created xsi:type="dcterms:W3CDTF">2013-04-29T09:17:38Z</dcterms:created>
  <dcterms:modified xsi:type="dcterms:W3CDTF">2013-05-02T07:18:30Z</dcterms:modified>
</cp:coreProperties>
</file>