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3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7772400" cy="105156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312">
          <p15:clr>
            <a:srgbClr val="A4A3A4"/>
          </p15:clr>
        </p15:guide>
        <p15:guide id="2" pos="24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414"/>
    <a:srgbClr val="CB7C6F"/>
    <a:srgbClr val="CCE4EC"/>
    <a:srgbClr val="7FBCCE"/>
    <a:srgbClr val="D77F99"/>
    <a:srgbClr val="C74C71"/>
    <a:srgbClr val="F8DFCE"/>
    <a:srgbClr val="EEB083"/>
    <a:srgbClr val="E79052"/>
    <a:srgbClr val="FBD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660"/>
  </p:normalViewPr>
  <p:slideViewPr>
    <p:cSldViewPr snapToGrid="0">
      <p:cViewPr varScale="1">
        <p:scale>
          <a:sx n="95" d="100"/>
          <a:sy n="95" d="100"/>
        </p:scale>
        <p:origin x="-13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-2526" y="-90"/>
      </p:cViewPr>
      <p:guideLst>
        <p:guide orient="horz" pos="3312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68CEC04-CECB-4321-99F0-A11FF9A4B5B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929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88988"/>
            <a:ext cx="5257800" cy="3943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77875" y="4995863"/>
            <a:ext cx="621665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6A8F3DCA-10DE-494A-957E-84CDB678C40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511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0513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0513" y="4868863"/>
            <a:ext cx="6013450" cy="15128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0513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grpSp>
        <p:nvGrpSpPr>
          <p:cNvPr id="51220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1221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1222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3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1224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1225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6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2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792288" indent="-263525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790700" indent="-269875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F3B25-51B2-40FD-A0A9-AD78C5B18266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itchFamily="34" charset="0"/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  <a:lvl5pPr marL="1793875" indent="-274638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4500" indent="-265113">
              <a:buFont typeface="Arial" pitchFamily="34" charset="0"/>
              <a:buChar char="■"/>
              <a:defRPr/>
            </a:lvl1pPr>
            <a:lvl2pPr marL="898525" indent="-266700">
              <a:buFont typeface="Arial" pitchFamily="34" charset="0"/>
              <a:buChar char="□"/>
              <a:defRPr/>
            </a:lvl2pPr>
            <a:lvl3pPr marL="1338263" indent="-266700">
              <a:buFont typeface="Verdana" pitchFamily="34" charset="0"/>
              <a:buChar char="◊"/>
              <a:defRPr/>
            </a:lvl3pPr>
            <a:lvl4pPr marL="1793875" indent="-266700">
              <a:buFont typeface="Verdana" pitchFamily="34" charset="0"/>
              <a:buChar char="●"/>
              <a:defRPr/>
            </a:lvl4pPr>
            <a:lvl5pPr marL="1793875" indent="-274638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B98B87-CF4F-4033-BFAA-9EA7BD15767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C33EC-149A-4E8A-9632-D8084274299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2100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2100" y="4868863"/>
            <a:ext cx="6013450" cy="15113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2100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grpSp>
        <p:nvGrpSpPr>
          <p:cNvPr id="55316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5317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5318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19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5320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5321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22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13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41325" indent="-260350">
              <a:buFont typeface="Arial" pitchFamily="34" charset="0"/>
              <a:buChar char="■"/>
              <a:defRPr/>
            </a:lvl2pPr>
            <a:lvl3pPr marL="896938" indent="-276225">
              <a:buFont typeface="Arial" pitchFamily="34" charset="0"/>
              <a:buChar char="□"/>
              <a:defRPr/>
            </a:lvl3pPr>
            <a:lvl4pPr marL="1339850" indent="-26352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◊"/>
              <a:defRPr/>
            </a:lvl4pPr>
            <a:lvl5pPr marL="1790700" indent="-26987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8788"/>
            <a:ext cx="8174037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61138"/>
            <a:ext cx="81724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BD2E3E63-3635-477D-9E97-C36E7087B489}" type="slidenum">
              <a:rPr lang="de-DE"/>
              <a:pPr/>
              <a:t>‹#›</a:t>
            </a:fld>
            <a:endParaRPr lang="de-DE"/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5" name="Gruppieren 14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0196" name="Rectangle 20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7" name="Rectangle 21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0198" name="Rectangle 22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9" name="Rectangle 23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52225" name="Picture 1" descr="hpi_logo_v2_cmyk_sl1_master"/>
          <p:cNvPicPr>
            <a:picLocks noChangeAspect="1" noChangeArrowheads="1"/>
          </p:cNvPicPr>
          <p:nvPr userDrawn="1"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55" r:id="rId3"/>
    <p:sldLayoutId id="2147483659" r:id="rId4"/>
    <p:sldLayoutId id="2147483660" r:id="rId5"/>
    <p:sldLayoutId id="2147483678" r:id="rId6"/>
    <p:sldLayoutId id="2147483677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8525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38263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3319463" indent="-1762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defRPr>
          <a:solidFill>
            <a:schemeClr val="tx1"/>
          </a:solidFill>
          <a:latin typeface="+mn-lt"/>
        </a:defRPr>
      </a:lvl4pPr>
      <a:lvl5pPr marL="3727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41846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4641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5099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5556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7200"/>
            <a:ext cx="8174037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59550"/>
            <a:ext cx="81740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6" name="Gruppieren 15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4297" name="Rectangle 25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298" name="Rectangle 26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4300" name="Rectangle 28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301" name="Rectangle 29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54310" name="Rectangle 38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15607529-4FF3-4FE6-8DAF-F4821142B5DD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4" name="Picture 1" descr="hpi_logo_v2_cmyk_sl1_master"/>
          <p:cNvPicPr>
            <a:picLocks noChangeAspect="1" noChangeArrowheads="1"/>
          </p:cNvPicPr>
          <p:nvPr userDrawn="1"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65" r:id="rId3"/>
    <p:sldLayoutId id="2147483669" r:id="rId4"/>
    <p:sldLayoutId id="2147483670" r:id="rId5"/>
    <p:sldLayoutId id="2147483679" r:id="rId6"/>
    <p:sldLayoutId id="2147483680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3763" indent="-260350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41438" indent="-276225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175895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669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41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813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85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57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Profiling</a:t>
            </a:r>
            <a:r>
              <a:rPr lang="fr-FR" dirty="0" smtClean="0"/>
              <a:t> and Data </a:t>
            </a:r>
            <a:r>
              <a:rPr lang="fr-FR" dirty="0" err="1" smtClean="0"/>
              <a:t>Cleansing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fr-FR" dirty="0" err="1" smtClean="0"/>
              <a:t>Assignment</a:t>
            </a:r>
            <a:r>
              <a:rPr lang="fr-FR" dirty="0" smtClean="0"/>
              <a:t> </a:t>
            </a:r>
            <a:r>
              <a:rPr lang="fr-FR" dirty="0" smtClean="0"/>
              <a:t>2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Inclusion </a:t>
            </a:r>
            <a:r>
              <a:rPr lang="fr-FR" dirty="0" err="1" smtClean="0"/>
              <a:t>Dependencies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Group:</a:t>
            </a:r>
            <a:endParaRPr lang="de-DE" dirty="0"/>
          </a:p>
          <a:p>
            <a:r>
              <a:rPr lang="de-DE" dirty="0" smtClean="0"/>
              <a:t>Christoph </a:t>
            </a:r>
            <a:r>
              <a:rPr lang="de-DE" dirty="0" err="1" smtClean="0"/>
              <a:t>Oehlke</a:t>
            </a:r>
            <a:r>
              <a:rPr lang="de-DE" dirty="0" smtClean="0"/>
              <a:t> </a:t>
            </a:r>
            <a:r>
              <a:rPr lang="de-DE" sz="1200" dirty="0" smtClean="0"/>
              <a:t>christoph.oehlke@student.hpi.uni-potsdam.de</a:t>
            </a:r>
          </a:p>
          <a:p>
            <a:r>
              <a:rPr lang="de-DE" dirty="0"/>
              <a:t>Markus Hinsche </a:t>
            </a:r>
            <a:r>
              <a:rPr lang="de-DE" sz="1200" dirty="0" err="1"/>
              <a:t>markus.hinsche@student.hpi.uni-potsdam.de</a:t>
            </a:r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80614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as 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" name="10-Point Star 7"/>
          <p:cNvSpPr/>
          <p:nvPr/>
        </p:nvSpPr>
        <p:spPr bwMode="auto">
          <a:xfrm>
            <a:off x="4240730" y="2743467"/>
            <a:ext cx="822960" cy="822960"/>
          </a:xfrm>
          <a:prstGeom prst="star10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10-Point Star 8"/>
          <p:cNvSpPr/>
          <p:nvPr/>
        </p:nvSpPr>
        <p:spPr bwMode="auto">
          <a:xfrm>
            <a:off x="2040288" y="2788921"/>
            <a:ext cx="822960" cy="822960"/>
          </a:xfrm>
          <a:prstGeom prst="star10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10-Point Star 9"/>
          <p:cNvSpPr/>
          <p:nvPr/>
        </p:nvSpPr>
        <p:spPr bwMode="auto">
          <a:xfrm>
            <a:off x="6483951" y="2740796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1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Proprocessing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into sorted sets of integers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dictionary = hash map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maps actual value to integer</a:t>
            </a:r>
          </a:p>
          <a:p>
            <a:pPr marL="731838" lvl="1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Example with Iris, Computing… DICT </a:t>
            </a:r>
            <a:r>
              <a:rPr lang="en-US" dirty="0" err="1" smtClean="0"/>
              <a:t>rechts</a:t>
            </a:r>
            <a:r>
              <a:rPr lang="en-US" dirty="0" smtClean="0"/>
              <a:t>, show 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10-Point Star 5"/>
          <p:cNvSpPr/>
          <p:nvPr/>
        </p:nvSpPr>
        <p:spPr bwMode="auto">
          <a:xfrm>
            <a:off x="4660498" y="355869"/>
            <a:ext cx="822960" cy="822960"/>
          </a:xfrm>
          <a:prstGeom prst="star10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8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into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 threads can take tables and operate on them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10-Point Star 5"/>
          <p:cNvSpPr/>
          <p:nvPr/>
        </p:nvSpPr>
        <p:spPr bwMode="auto">
          <a:xfrm>
            <a:off x="4187256" y="377256"/>
            <a:ext cx="822960" cy="822960"/>
          </a:xfrm>
          <a:prstGeom prst="star10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INDs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thread takes a table to take care of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checks combinations with all other tables and their columns</a:t>
            </a:r>
          </a:p>
          <a:p>
            <a:pPr marL="731838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TODO: draw tables and their columns maybe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all tables with smaller ID are taken care of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write in 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10-Point Star 5"/>
          <p:cNvSpPr/>
          <p:nvPr/>
        </p:nvSpPr>
        <p:spPr bwMode="auto">
          <a:xfrm>
            <a:off x="5481320" y="214165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1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INDS core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given two columns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Assumption: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/>
              <a:t>sorted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/>
              <a:t>unique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integer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cases: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first: initial example – finds that no IND because 1 not in 2</a:t>
            </a:r>
            <a:r>
              <a:rPr lang="en-US" baseline="30000" dirty="0" smtClean="0"/>
              <a:t>nd</a:t>
            </a:r>
            <a:r>
              <a:rPr lang="en-US" dirty="0" smtClean="0"/>
              <a:t> column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: 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: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….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draw cases!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10-Point Star 5"/>
          <p:cNvSpPr/>
          <p:nvPr/>
        </p:nvSpPr>
        <p:spPr bwMode="auto">
          <a:xfrm>
            <a:off x="4893109" y="481533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put Pipeline image and </a:t>
            </a:r>
            <a:r>
              <a:rPr lang="en-US" dirty="0" err="1" smtClean="0"/>
              <a:t>anotate</a:t>
            </a:r>
            <a:r>
              <a:rPr lang="en-US" dirty="0" smtClean="0"/>
              <a:t> with time measures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Read + Preprocess: 3min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Core Processing: 1min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Result: 4min?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No, we could do better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3min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Reading small files first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we get a lot of INDs very fast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Graph?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cons: memory usage increases linearly with data size (</a:t>
            </a:r>
            <a:r>
              <a:rPr lang="en-US" dirty="0" err="1" smtClean="0"/>
              <a:t>uniques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961934"/>
      </p:ext>
    </p:extLst>
  </p:cSld>
  <p:clrMapOvr>
    <a:masterClrMapping/>
  </p:clrMapOvr>
</p:sld>
</file>

<file path=ppt/theme/theme1.xml><?xml version="1.0" encoding="utf-8"?>
<a:theme xmlns:a="http://schemas.openxmlformats.org/drawingml/2006/main" name="hpi_grau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 Master R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HPI Master R7 1">
        <a:dk1>
          <a:srgbClr val="000000"/>
        </a:dk1>
        <a:lt1>
          <a:srgbClr val="FFFFFF"/>
        </a:lt1>
        <a:dk2>
          <a:srgbClr val="60686B"/>
        </a:dk2>
        <a:lt2>
          <a:srgbClr val="8E9496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pi_orange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_orang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hpi_orange 1">
        <a:dk1>
          <a:srgbClr val="000000"/>
        </a:dk1>
        <a:lt1>
          <a:srgbClr val="FFFFFF"/>
        </a:lt1>
        <a:dk2>
          <a:srgbClr val="60686B"/>
        </a:dk2>
        <a:lt2>
          <a:srgbClr val="868D91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hpi_folienmaster_2007_01</Template>
  <TotalTime>59</TotalTime>
  <Words>296</Words>
  <Application>Microsoft Macintosh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hpi_grau</vt:lpstr>
      <vt:lpstr>hpi_orange</vt:lpstr>
      <vt:lpstr>Data Profiling and Data Cleansing – Assignment 2  Inclusion Dependencies</vt:lpstr>
      <vt:lpstr>Pipeline as table of contents</vt:lpstr>
      <vt:lpstr>Proprocessing data</vt:lpstr>
      <vt:lpstr>write into tables</vt:lpstr>
      <vt:lpstr>INDs Computation</vt:lpstr>
      <vt:lpstr>INDS core algorithm</vt:lpstr>
      <vt:lpstr>Results</vt:lpstr>
    </vt:vector>
  </TitlesOfParts>
  <Company>HPI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 Unique column combinations</dc:title>
  <dc:creator>Christoph Oehlke</dc:creator>
  <cp:lastModifiedBy>Markus Hinsche</cp:lastModifiedBy>
  <cp:revision>32</cp:revision>
  <dcterms:created xsi:type="dcterms:W3CDTF">2013-04-29T09:17:38Z</dcterms:created>
  <dcterms:modified xsi:type="dcterms:W3CDTF">2013-05-14T16:00:49Z</dcterms:modified>
</cp:coreProperties>
</file>