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3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3" r:id="rId4"/>
    <p:sldId id="269" r:id="rId5"/>
    <p:sldId id="262" r:id="rId6"/>
    <p:sldId id="264" r:id="rId7"/>
    <p:sldId id="265" r:id="rId8"/>
    <p:sldId id="267" r:id="rId9"/>
    <p:sldId id="266" r:id="rId10"/>
    <p:sldId id="268" r:id="rId11"/>
  </p:sldIdLst>
  <p:sldSz cx="9144000" cy="6858000" type="screen4x3"/>
  <p:notesSz cx="7772400" cy="105156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312">
          <p15:clr>
            <a:srgbClr val="A4A3A4"/>
          </p15:clr>
        </p15:guide>
        <p15:guide id="2" pos="24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414"/>
    <a:srgbClr val="CB7C6F"/>
    <a:srgbClr val="CCE4EC"/>
    <a:srgbClr val="7FBCCE"/>
    <a:srgbClr val="D77F99"/>
    <a:srgbClr val="C74C71"/>
    <a:srgbClr val="F8DFCE"/>
    <a:srgbClr val="EEB083"/>
    <a:srgbClr val="E79052"/>
    <a:srgbClr val="FBD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7" autoAdjust="0"/>
    <p:restoredTop sz="94684" autoAdjust="0"/>
  </p:normalViewPr>
  <p:slideViewPr>
    <p:cSldViewPr>
      <p:cViewPr>
        <p:scale>
          <a:sx n="100" d="100"/>
          <a:sy n="100" d="100"/>
        </p:scale>
        <p:origin x="234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526" y="-90"/>
      </p:cViewPr>
      <p:guideLst>
        <p:guide orient="horz" pos="3312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68CEC04-CECB-4321-99F0-A11FF9A4B5B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929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88988"/>
            <a:ext cx="5257800" cy="3943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77875" y="4995863"/>
            <a:ext cx="621665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6A8F3DCA-10DE-494A-957E-84CDB678C40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511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669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476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61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0513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0513" y="4868863"/>
            <a:ext cx="6013450" cy="15128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0513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DPDC – Assignment 4 | Christoph Oehlke, Markus Hinsche | June 25, 2013</a:t>
            </a:r>
            <a:endParaRPr lang="de-DE"/>
          </a:p>
        </p:txBody>
      </p:sp>
      <p:grpSp>
        <p:nvGrpSpPr>
          <p:cNvPr id="51220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1221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1222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3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1224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1225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6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2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792288" indent="-263525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790700" indent="-269875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4 | Christoph Oehlke, Markus Hinsche | June 25, 2013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4 | Christoph Oehlke, Markus Hinsche | June 25, 2013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4 | Christoph Oehlke, Markus Hinsche | June 25, 2013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4 | Christoph Oehlke, Markus Hinsche | June 25, 2013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4 | Christoph Oehlke, Markus Hinsche | June 25, 2013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  <a:lvl5pPr marL="1793875" indent="-274638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4 | Christoph Oehlke, Markus Hinsche | June 25, 2013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265113">
              <a:buFont typeface="Arial" pitchFamily="34" charset="0"/>
              <a:buChar char="■"/>
              <a:defRPr/>
            </a:lvl1pPr>
            <a:lvl2pPr marL="898525" indent="-266700">
              <a:buFont typeface="Arial" pitchFamily="34" charset="0"/>
              <a:buChar char="□"/>
              <a:defRPr/>
            </a:lvl2pPr>
            <a:lvl3pPr marL="1338263" indent="-266700">
              <a:buFont typeface="Verdana" pitchFamily="34" charset="0"/>
              <a:buChar char="◊"/>
              <a:defRPr/>
            </a:lvl3pPr>
            <a:lvl4pPr marL="1793875" indent="-266700">
              <a:buFont typeface="Verdana" pitchFamily="34" charset="0"/>
              <a:buChar char="●"/>
              <a:defRPr/>
            </a:lvl4pPr>
            <a:lvl5pPr marL="1793875" indent="-274638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4 | Christoph Oehlke, Markus Hinsche | June 25, 2013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4 | Christoph Oehlke, Markus Hinsche | June 25, 2013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B98B87-CF4F-4033-BFAA-9EA7BD15767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4 | Christoph Oehlke, Markus Hinsche | June 25, 2013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C33EC-149A-4E8A-9632-D8084274299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4 | Christoph Oehlke, Markus Hinsche | June 25, 2013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4 | Christoph Oehlke, Markus Hinsche | June 25, 2013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2100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2100" y="4868863"/>
            <a:ext cx="6013450" cy="15113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2100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DPDC – Assignment 4 | Christoph Oehlke, Markus Hinsche | June 25, 2013</a:t>
            </a:r>
            <a:endParaRPr lang="de-DE"/>
          </a:p>
        </p:txBody>
      </p:sp>
      <p:grpSp>
        <p:nvGrpSpPr>
          <p:cNvPr id="55316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5317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5318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19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5320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5321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22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13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41325" indent="-260350">
              <a:buFont typeface="Arial" pitchFamily="34" charset="0"/>
              <a:buChar char="■"/>
              <a:defRPr/>
            </a:lvl2pPr>
            <a:lvl3pPr marL="896938" indent="-276225">
              <a:buFont typeface="Arial" pitchFamily="34" charset="0"/>
              <a:buChar char="□"/>
              <a:defRPr/>
            </a:lvl3pPr>
            <a:lvl4pPr marL="1339850" indent="-26352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◊"/>
              <a:defRPr/>
            </a:lvl4pPr>
            <a:lvl5pPr marL="1790700" indent="-26987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4 | Christoph Oehlke, Markus Hinsche | June 25, 2013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8788"/>
            <a:ext cx="8174037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61138"/>
            <a:ext cx="81724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DPDC – Assignment 4 | Christoph Oehlke, Markus Hinsche | June 25, 2013</a:t>
            </a:r>
            <a:endParaRPr lang="de-DE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BD2E3E63-3635-477D-9E97-C36E7087B489}" type="slidenum">
              <a:rPr lang="de-DE"/>
              <a:pPr/>
              <a:t>‹Nr.›</a:t>
            </a:fld>
            <a:endParaRPr lang="de-DE"/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5" name="Gruppieren 14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0196" name="Rectangle 20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7" name="Rectangle 21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0198" name="Rectangle 22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9" name="Rectangle 23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52225" name="Picture 1" descr="hpi_logo_v2_cmyk_sl1_master"/>
          <p:cNvPicPr>
            <a:picLocks noChangeAspect="1" noChangeArrowheads="1"/>
          </p:cNvPicPr>
          <p:nvPr userDrawn="1"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55" r:id="rId3"/>
    <p:sldLayoutId id="2147483659" r:id="rId4"/>
    <p:sldLayoutId id="2147483660" r:id="rId5"/>
    <p:sldLayoutId id="2147483678" r:id="rId6"/>
    <p:sldLayoutId id="2147483677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8525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38263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3319463" indent="-1762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defRPr>
          <a:solidFill>
            <a:schemeClr val="tx1"/>
          </a:solidFill>
          <a:latin typeface="+mn-lt"/>
        </a:defRPr>
      </a:lvl4pPr>
      <a:lvl5pPr marL="3727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41846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4641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5099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5556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7200"/>
            <a:ext cx="8174037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59550"/>
            <a:ext cx="81740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DPDC – Assignment 4 | Christoph Oehlke, Markus Hinsche | June 25, 2013</a:t>
            </a:r>
            <a:endParaRPr lang="de-DE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6" name="Gruppieren 15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4297" name="Rectangle 25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298" name="Rectangle 26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4300" name="Rectangle 28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301" name="Rectangle 29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54310" name="Rectangle 38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15607529-4FF3-4FE6-8DAF-F4821142B5DD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14" name="Picture 1" descr="hpi_logo_v2_cmyk_sl1_master"/>
          <p:cNvPicPr>
            <a:picLocks noChangeAspect="1" noChangeArrowheads="1"/>
          </p:cNvPicPr>
          <p:nvPr userDrawn="1"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65" r:id="rId3"/>
    <p:sldLayoutId id="2147483669" r:id="rId4"/>
    <p:sldLayoutId id="2147483670" r:id="rId5"/>
    <p:sldLayoutId id="2147483679" r:id="rId6"/>
    <p:sldLayoutId id="2147483680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3763" indent="-260350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41438" indent="-276225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175895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669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41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813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85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57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Profiling</a:t>
            </a:r>
            <a:r>
              <a:rPr lang="fr-FR" dirty="0" smtClean="0"/>
              <a:t> and Data </a:t>
            </a:r>
            <a:r>
              <a:rPr lang="fr-FR" dirty="0" err="1" smtClean="0"/>
              <a:t>Cleansing</a:t>
            </a:r>
            <a:r>
              <a:rPr lang="fr-FR" dirty="0" smtClean="0"/>
              <a:t> – </a:t>
            </a:r>
            <a:r>
              <a:rPr lang="fr-FR" dirty="0" err="1" smtClean="0"/>
              <a:t>Assignment</a:t>
            </a:r>
            <a:r>
              <a:rPr lang="fr-FR" dirty="0" smtClean="0"/>
              <a:t> 4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Duplicate </a:t>
            </a:r>
            <a:r>
              <a:rPr lang="fr-FR" dirty="0" err="1" smtClean="0"/>
              <a:t>Detection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Group 1:</a:t>
            </a:r>
            <a:endParaRPr lang="de-DE" dirty="0"/>
          </a:p>
          <a:p>
            <a:r>
              <a:rPr lang="de-DE" dirty="0" smtClean="0"/>
              <a:t>Christoph </a:t>
            </a:r>
            <a:r>
              <a:rPr lang="de-DE" dirty="0" err="1" smtClean="0"/>
              <a:t>Oehlke</a:t>
            </a:r>
            <a:r>
              <a:rPr lang="de-DE" dirty="0" smtClean="0"/>
              <a:t> </a:t>
            </a:r>
            <a:r>
              <a:rPr lang="de-DE" sz="1200" dirty="0" smtClean="0"/>
              <a:t>christoph.oehlke@student.hpi.uni-potsdam.de</a:t>
            </a:r>
          </a:p>
          <a:p>
            <a:r>
              <a:rPr lang="de-DE" dirty="0"/>
              <a:t>Markus Hinsche </a:t>
            </a:r>
            <a:r>
              <a:rPr lang="de-DE" sz="1200" dirty="0" err="1"/>
              <a:t>markus.hinsche@student.hpi.uni-potsdam.de</a:t>
            </a:r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80614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: </a:t>
            </a:r>
            <a:r>
              <a:rPr lang="de-DE" dirty="0" err="1" smtClean="0"/>
              <a:t>Machine</a:t>
            </a:r>
            <a:r>
              <a:rPr lang="de-DE" dirty="0" smtClean="0"/>
              <a:t> Learning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4 | Christoph Oehlke, Markus Hinsche | June 25, 2013</a:t>
            </a:r>
            <a:endParaRPr lang="de-DE" dirty="0"/>
          </a:p>
        </p:txBody>
      </p:sp>
      <p:sp>
        <p:nvSpPr>
          <p:cNvPr id="9" name="Wolke 8"/>
          <p:cNvSpPr/>
          <p:nvPr/>
        </p:nvSpPr>
        <p:spPr bwMode="auto">
          <a:xfrm>
            <a:off x="1545285" y="3156396"/>
            <a:ext cx="2932734" cy="649611"/>
          </a:xfrm>
          <a:prstGeom prst="cloud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similarity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feil nach unten 9"/>
          <p:cNvSpPr/>
          <p:nvPr/>
        </p:nvSpPr>
        <p:spPr bwMode="auto">
          <a:xfrm>
            <a:off x="2742020" y="2319786"/>
            <a:ext cx="451781" cy="787458"/>
          </a:xfrm>
          <a:prstGeom prst="downArrow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026604" y="236893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learn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407801" y="4424658"/>
            <a:ext cx="102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classify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Zylinder 16"/>
          <p:cNvSpPr/>
          <p:nvPr/>
        </p:nvSpPr>
        <p:spPr bwMode="auto">
          <a:xfrm>
            <a:off x="4325336" y="5146734"/>
            <a:ext cx="1409298" cy="1096973"/>
          </a:xfrm>
          <a:prstGeom prst="ca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non-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duplicates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Zylinder 17"/>
          <p:cNvSpPr/>
          <p:nvPr/>
        </p:nvSpPr>
        <p:spPr bwMode="auto">
          <a:xfrm>
            <a:off x="2842831" y="5388691"/>
            <a:ext cx="1409297" cy="695167"/>
          </a:xfrm>
          <a:prstGeom prst="can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duplicates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Zylinder 19"/>
          <p:cNvSpPr/>
          <p:nvPr/>
        </p:nvSpPr>
        <p:spPr bwMode="auto">
          <a:xfrm>
            <a:off x="2059743" y="1561190"/>
            <a:ext cx="1816334" cy="695167"/>
          </a:xfrm>
          <a:prstGeom prst="can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partitions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10%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Zylinder 20"/>
          <p:cNvSpPr/>
          <p:nvPr/>
        </p:nvSpPr>
        <p:spPr bwMode="auto">
          <a:xfrm>
            <a:off x="5319510" y="1561190"/>
            <a:ext cx="1973174" cy="695167"/>
          </a:xfrm>
          <a:prstGeom prst="can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partitions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100%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Pfeil nach unten 18"/>
          <p:cNvSpPr/>
          <p:nvPr/>
        </p:nvSpPr>
        <p:spPr bwMode="auto">
          <a:xfrm>
            <a:off x="4026238" y="4221088"/>
            <a:ext cx="451781" cy="966631"/>
          </a:xfrm>
          <a:prstGeom prst="downArrow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 bwMode="auto">
          <a:xfrm rot="18915171">
            <a:off x="3823121" y="3288014"/>
            <a:ext cx="2897791" cy="20357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 bwMode="auto">
          <a:xfrm rot="2835581">
            <a:off x="3619208" y="4034350"/>
            <a:ext cx="832856" cy="20357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: </a:t>
            </a:r>
            <a:r>
              <a:rPr lang="de-DE" dirty="0" err="1" smtClean="0"/>
              <a:t>Machine</a:t>
            </a:r>
            <a:r>
              <a:rPr lang="de-DE" dirty="0" smtClean="0"/>
              <a:t> Learning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4 | Christoph Oehlke, Markus Hinsche | June 25, 2013</a:t>
            </a:r>
            <a:endParaRPr lang="de-DE"/>
          </a:p>
        </p:txBody>
      </p:sp>
      <p:sp>
        <p:nvSpPr>
          <p:cNvPr id="9" name="Wolke 8"/>
          <p:cNvSpPr/>
          <p:nvPr/>
        </p:nvSpPr>
        <p:spPr bwMode="auto">
          <a:xfrm>
            <a:off x="1545285" y="3156396"/>
            <a:ext cx="2932734" cy="649611"/>
          </a:xfrm>
          <a:prstGeom prst="cloud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similarity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feil nach unten 9"/>
          <p:cNvSpPr/>
          <p:nvPr/>
        </p:nvSpPr>
        <p:spPr bwMode="auto">
          <a:xfrm>
            <a:off x="2742020" y="2319786"/>
            <a:ext cx="451781" cy="787458"/>
          </a:xfrm>
          <a:prstGeom prst="downArrow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026604" y="236893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learn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407801" y="4424658"/>
            <a:ext cx="102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classify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Zylinder 16"/>
          <p:cNvSpPr/>
          <p:nvPr/>
        </p:nvSpPr>
        <p:spPr bwMode="auto">
          <a:xfrm>
            <a:off x="4325336" y="5146734"/>
            <a:ext cx="1409298" cy="1096973"/>
          </a:xfrm>
          <a:prstGeom prst="ca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non-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duplicates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Zylinder 17"/>
          <p:cNvSpPr/>
          <p:nvPr/>
        </p:nvSpPr>
        <p:spPr bwMode="auto">
          <a:xfrm>
            <a:off x="2842831" y="5388691"/>
            <a:ext cx="1409297" cy="695167"/>
          </a:xfrm>
          <a:prstGeom prst="can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duplicates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Zylinder 19"/>
          <p:cNvSpPr/>
          <p:nvPr/>
        </p:nvSpPr>
        <p:spPr bwMode="auto">
          <a:xfrm>
            <a:off x="2059743" y="1561190"/>
            <a:ext cx="1816334" cy="695167"/>
          </a:xfrm>
          <a:prstGeom prst="can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partitions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10%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Zylinder 20"/>
          <p:cNvSpPr/>
          <p:nvPr/>
        </p:nvSpPr>
        <p:spPr bwMode="auto">
          <a:xfrm>
            <a:off x="5319510" y="1561190"/>
            <a:ext cx="1973174" cy="695167"/>
          </a:xfrm>
          <a:prstGeom prst="can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partitions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100%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Pfeil nach unten 18"/>
          <p:cNvSpPr/>
          <p:nvPr/>
        </p:nvSpPr>
        <p:spPr bwMode="auto">
          <a:xfrm>
            <a:off x="4026238" y="4221088"/>
            <a:ext cx="451781" cy="966631"/>
          </a:xfrm>
          <a:prstGeom prst="downArrow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 bwMode="auto">
          <a:xfrm rot="18915171">
            <a:off x="3823121" y="3288014"/>
            <a:ext cx="2897791" cy="20357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 bwMode="auto">
          <a:xfrm rot="2835581">
            <a:off x="3619208" y="4034350"/>
            <a:ext cx="832856" cy="20357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bgerundetes Rechteck 2"/>
          <p:cNvSpPr/>
          <p:nvPr/>
        </p:nvSpPr>
        <p:spPr bwMode="auto">
          <a:xfrm>
            <a:off x="1403648" y="2142032"/>
            <a:ext cx="3168352" cy="1878083"/>
          </a:xfrm>
          <a:prstGeom prst="roundRect">
            <a:avLst/>
          </a:prstGeom>
          <a:noFill/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6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7400" y="0"/>
            <a:ext cx="6448896" cy="1008063"/>
          </a:xfrm>
        </p:spPr>
        <p:txBody>
          <a:bodyPr/>
          <a:lstStyle/>
          <a:p>
            <a:r>
              <a:rPr lang="de-DE" dirty="0" smtClean="0"/>
              <a:t>Learning </a:t>
            </a:r>
            <a:r>
              <a:rPr lang="de-DE" dirty="0" err="1" smtClean="0"/>
              <a:t>input</a:t>
            </a:r>
            <a:r>
              <a:rPr lang="de-DE" dirty="0" smtClean="0"/>
              <a:t>: Gold </a:t>
            </a:r>
            <a:r>
              <a:rPr lang="de-DE" dirty="0" err="1" smtClean="0"/>
              <a:t>standard</a:t>
            </a:r>
            <a:r>
              <a:rPr lang="de-DE" dirty="0" smtClean="0"/>
              <a:t> + </a:t>
            </a:r>
            <a:r>
              <a:rPr lang="de-DE" dirty="0" err="1" smtClean="0"/>
              <a:t>features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4 | Christoph Oehlke, Markus Hinsche | June 25, 2013</a:t>
            </a:r>
            <a:endParaRPr lang="de-DE"/>
          </a:p>
        </p:txBody>
      </p:sp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06373"/>
              </p:ext>
            </p:extLst>
          </p:nvPr>
        </p:nvGraphicFramePr>
        <p:xfrm>
          <a:off x="719138" y="1556793"/>
          <a:ext cx="8172451" cy="4926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526"/>
                <a:gridCol w="792088"/>
                <a:gridCol w="1224136"/>
                <a:gridCol w="1224136"/>
                <a:gridCol w="1872208"/>
                <a:gridCol w="432048"/>
                <a:gridCol w="1799309"/>
              </a:tblGrid>
              <a:tr h="82296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id1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id2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jaro_avg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jaro</a:t>
                      </a:r>
                      <a:r>
                        <a:rPr lang="de-DE" sz="1600" dirty="0" smtClean="0"/>
                        <a:t>[address_1]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/>
                        <a:t>jaro</a:t>
                      </a:r>
                      <a:r>
                        <a:rPr lang="de-DE" sz="1600" dirty="0" smtClean="0"/>
                        <a:t>[address_2]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is_duplicate</a:t>
                      </a:r>
                      <a:r>
                        <a:rPr lang="de-DE" sz="1600" dirty="0" smtClean="0"/>
                        <a:t>?</a:t>
                      </a:r>
                      <a:endParaRPr lang="en-US" sz="1600" dirty="0"/>
                    </a:p>
                  </a:txBody>
                  <a:tcPr/>
                </a:tc>
              </a:tr>
              <a:tr h="415285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0.721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5285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0.820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0.655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5285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0.947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0.778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6607">
                <a:tc>
                  <a:txBody>
                    <a:bodyPr/>
                    <a:lstStyle/>
                    <a:p>
                      <a:r>
                        <a:rPr lang="de-DE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  <a:tr h="415285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0.431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0.316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0.517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15285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0.573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0.516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15285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0.732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15285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0.264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15285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0.489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15285">
                <a:tc>
                  <a:txBody>
                    <a:bodyPr/>
                    <a:lstStyle/>
                    <a:p>
                      <a:r>
                        <a:rPr lang="de-DE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8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</a:t>
            </a:r>
            <a:r>
              <a:rPr lang="de-DE" dirty="0" err="1" smtClean="0"/>
              <a:t>output</a:t>
            </a:r>
            <a:r>
              <a:rPr lang="de-DE" dirty="0" smtClean="0"/>
              <a:t>: </a:t>
            </a:r>
            <a:r>
              <a:rPr lang="de-DE" dirty="0" err="1" smtClean="0"/>
              <a:t>Similarity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412776"/>
            <a:ext cx="8604448" cy="5148362"/>
          </a:xfrm>
        </p:spPr>
        <p:txBody>
          <a:bodyPr/>
          <a:lstStyle/>
          <a:p>
            <a:r>
              <a:rPr lang="en-US" b="1" dirty="0" smtClean="0"/>
              <a:t>if</a:t>
            </a:r>
            <a:r>
              <a:rPr lang="en-US" dirty="0" smtClean="0"/>
              <a:t> (</a:t>
            </a:r>
            <a:r>
              <a:rPr lang="en-US" dirty="0" err="1" smtClean="0"/>
              <a:t>jaro_avg</a:t>
            </a:r>
            <a:r>
              <a:rPr lang="en-US" dirty="0" smtClean="0"/>
              <a:t> </a:t>
            </a:r>
            <a:r>
              <a:rPr lang="en-US" dirty="0"/>
              <a:t>&gt;= </a:t>
            </a:r>
            <a:r>
              <a:rPr lang="en-US" dirty="0" smtClean="0"/>
              <a:t>0.83) </a:t>
            </a:r>
            <a:r>
              <a:rPr lang="en-US" dirty="0"/>
              <a:t>and (</a:t>
            </a:r>
            <a:r>
              <a:rPr lang="en-US" dirty="0" err="1"/>
              <a:t>damerau_levenshtein_avg</a:t>
            </a:r>
            <a:r>
              <a:rPr lang="en-US" dirty="0"/>
              <a:t> &gt;= </a:t>
            </a:r>
            <a:r>
              <a:rPr lang="en-US" dirty="0" smtClean="0"/>
              <a:t>0.73)</a:t>
            </a:r>
          </a:p>
          <a:p>
            <a:r>
              <a:rPr lang="en-US" dirty="0" smtClean="0"/>
              <a:t>or </a:t>
            </a:r>
            <a:endParaRPr lang="en-US" dirty="0"/>
          </a:p>
          <a:p>
            <a:r>
              <a:rPr lang="en-US" dirty="0"/>
              <a:t>     (</a:t>
            </a:r>
            <a:r>
              <a:rPr lang="en-US" dirty="0" err="1"/>
              <a:t>jaro_avg</a:t>
            </a:r>
            <a:r>
              <a:rPr lang="en-US" dirty="0"/>
              <a:t> &gt;= </a:t>
            </a:r>
            <a:r>
              <a:rPr lang="en-US" dirty="0" smtClean="0"/>
              <a:t>0.82) </a:t>
            </a:r>
            <a:r>
              <a:rPr lang="en-US" dirty="0"/>
              <a:t>and (</a:t>
            </a:r>
            <a:r>
              <a:rPr lang="en-US" dirty="0" err="1"/>
              <a:t>jaro</a:t>
            </a:r>
            <a:r>
              <a:rPr lang="en-US" dirty="0"/>
              <a:t>[address_1] &gt;= </a:t>
            </a:r>
            <a:r>
              <a:rPr lang="en-US" dirty="0" smtClean="0"/>
              <a:t>0.84)</a:t>
            </a:r>
          </a:p>
          <a:p>
            <a:r>
              <a:rPr lang="en-US" dirty="0" smtClean="0"/>
              <a:t>or </a:t>
            </a:r>
            <a:endParaRPr lang="en-US" dirty="0"/>
          </a:p>
          <a:p>
            <a:r>
              <a:rPr lang="en-US" dirty="0"/>
              <a:t>     (</a:t>
            </a:r>
            <a:r>
              <a:rPr lang="en-US" dirty="0" err="1"/>
              <a:t>jaro_avg</a:t>
            </a:r>
            <a:r>
              <a:rPr lang="en-US" dirty="0"/>
              <a:t> &gt;= </a:t>
            </a:r>
            <a:r>
              <a:rPr lang="en-US" dirty="0" smtClean="0"/>
              <a:t>0.83) </a:t>
            </a:r>
            <a:r>
              <a:rPr lang="en-US" dirty="0"/>
              <a:t>and (</a:t>
            </a:r>
            <a:r>
              <a:rPr lang="en-US" dirty="0" err="1"/>
              <a:t>jaro</a:t>
            </a:r>
            <a:r>
              <a:rPr lang="en-US" dirty="0"/>
              <a:t>[</a:t>
            </a:r>
            <a:r>
              <a:rPr lang="en-US" dirty="0" err="1"/>
              <a:t>phone_number</a:t>
            </a:r>
            <a:r>
              <a:rPr lang="en-US" dirty="0"/>
              <a:t>] &gt;= </a:t>
            </a:r>
            <a:r>
              <a:rPr lang="en-US" dirty="0" smtClean="0"/>
              <a:t>0.92)</a:t>
            </a:r>
          </a:p>
          <a:p>
            <a:r>
              <a:rPr lang="en-US" dirty="0" smtClean="0"/>
              <a:t>or </a:t>
            </a:r>
            <a:endParaRPr lang="en-US" dirty="0"/>
          </a:p>
          <a:p>
            <a:r>
              <a:rPr lang="en-US" dirty="0"/>
              <a:t>     (</a:t>
            </a:r>
            <a:r>
              <a:rPr lang="en-US" dirty="0" err="1"/>
              <a:t>jaro_suburb</a:t>
            </a:r>
            <a:r>
              <a:rPr lang="en-US" dirty="0"/>
              <a:t> &gt;= </a:t>
            </a:r>
            <a:r>
              <a:rPr lang="en-US" dirty="0" smtClean="0"/>
              <a:t>0.87) </a:t>
            </a:r>
            <a:r>
              <a:rPr lang="en-US" dirty="0"/>
              <a:t>and (</a:t>
            </a:r>
            <a:r>
              <a:rPr lang="en-US" dirty="0" err="1"/>
              <a:t>jaro_avg</a:t>
            </a:r>
            <a:r>
              <a:rPr lang="en-US" dirty="0"/>
              <a:t> &gt;= </a:t>
            </a:r>
            <a:r>
              <a:rPr lang="en-US" dirty="0" smtClean="0"/>
              <a:t>0.80) </a:t>
            </a:r>
            <a:r>
              <a:rPr lang="en-US" dirty="0"/>
              <a:t>and (</a:t>
            </a:r>
            <a:r>
              <a:rPr lang="en-US" dirty="0" err="1"/>
              <a:t>levenshtein_avg</a:t>
            </a:r>
            <a:r>
              <a:rPr lang="en-US" dirty="0"/>
              <a:t> &gt;= </a:t>
            </a:r>
            <a:r>
              <a:rPr lang="en-US" dirty="0" smtClean="0"/>
              <a:t>0.64):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then</a:t>
            </a:r>
            <a:r>
              <a:rPr lang="en-US" dirty="0" smtClean="0"/>
              <a:t>: </a:t>
            </a:r>
            <a:r>
              <a:rPr lang="en-US" i="1" dirty="0" smtClean="0"/>
              <a:t>duplicate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else</a:t>
            </a:r>
            <a:r>
              <a:rPr lang="en-US" dirty="0" smtClean="0"/>
              <a:t>: </a:t>
            </a:r>
            <a:r>
              <a:rPr lang="en-US" i="1" dirty="0" err="1" smtClean="0"/>
              <a:t>non_duplicate</a:t>
            </a:r>
            <a:r>
              <a:rPr lang="en-US" i="1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4 | Christoph Oehlke, Markus Hinsche | June 25, 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6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4 | Christoph Oehlke, Markus Hinsche | June 25, 2013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6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0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6543344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4 | Christoph Oehlke, Markus Hinsche | June 25, 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0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decisions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Problem: </a:t>
                </a:r>
                <a:r>
                  <a:rPr lang="de-DE" dirty="0" err="1" smtClean="0"/>
                  <a:t>even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training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too</a:t>
                </a:r>
                <a:r>
                  <a:rPr lang="de-DE" dirty="0" smtClean="0"/>
                  <a:t> large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100,000²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 smtClean="0"/>
                  <a:t> pairs -&gt; training set </a:t>
                </a:r>
                <a:r>
                  <a:rPr lang="en-US" dirty="0"/>
                  <a:t>~</a:t>
                </a:r>
                <a:r>
                  <a:rPr lang="en-US" dirty="0" smtClean="0"/>
                  <a:t> 1 TB+</a:t>
                </a:r>
              </a:p>
              <a:p>
                <a:r>
                  <a:rPr lang="de-DE" dirty="0" smtClean="0"/>
                  <a:t>Solution: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Keep </a:t>
                </a:r>
                <a:r>
                  <a:rPr lang="de-DE" b="1" dirty="0" smtClean="0"/>
                  <a:t>all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true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duplicates</a:t>
                </a:r>
                <a:r>
                  <a:rPr lang="de-DE" dirty="0"/>
                  <a:t> </a:t>
                </a:r>
                <a:r>
                  <a:rPr lang="de-DE" dirty="0" smtClean="0"/>
                  <a:t>(740 </a:t>
                </a:r>
                <a:r>
                  <a:rPr lang="de-DE" dirty="0" err="1" smtClean="0"/>
                  <a:t>samples</a:t>
                </a:r>
                <a:r>
                  <a:rPr lang="de-DE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Keep </a:t>
                </a:r>
                <a:r>
                  <a:rPr lang="de-DE" b="1" dirty="0" err="1" smtClean="0"/>
                  <a:t>only</a:t>
                </a:r>
                <a:r>
                  <a:rPr lang="de-DE" b="1" dirty="0" smtClean="0"/>
                  <a:t> 1%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all </a:t>
                </a:r>
                <a:r>
                  <a:rPr lang="de-DE" dirty="0" err="1" smtClean="0"/>
                  <a:t>true</a:t>
                </a:r>
                <a:r>
                  <a:rPr lang="de-DE" dirty="0" smtClean="0"/>
                  <a:t> negatives (~110.000 </a:t>
                </a:r>
                <a:r>
                  <a:rPr lang="de-DE" dirty="0" err="1" smtClean="0"/>
                  <a:t>samples</a:t>
                </a:r>
                <a:r>
                  <a:rPr lang="de-DE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 smtClean="0"/>
                  <a:t>Machine</a:t>
                </a:r>
                <a:r>
                  <a:rPr lang="de-DE" dirty="0" smtClean="0"/>
                  <a:t> Learning </a:t>
                </a:r>
                <a:r>
                  <a:rPr lang="de-DE" dirty="0" err="1" smtClean="0"/>
                  <a:t>algorithm</a:t>
                </a:r>
                <a:r>
                  <a:rPr lang="de-DE" dirty="0" smtClean="0"/>
                  <a:t>: </a:t>
                </a:r>
                <a:r>
                  <a:rPr lang="de-DE" b="1" dirty="0" err="1" smtClean="0"/>
                  <a:t>JRip</a:t>
                </a:r>
                <a:endParaRPr lang="de-DE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 smtClean="0"/>
                  <a:t>Rule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inducer</a:t>
                </a:r>
                <a:endParaRPr lang="de-DE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Weka</a:t>
                </a:r>
                <a:r>
                  <a:rPr lang="de-DE" dirty="0"/>
                  <a:t> </a:t>
                </a:r>
                <a:r>
                  <a:rPr lang="de-DE" dirty="0" err="1"/>
                  <a:t>implementation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RIPPER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Evaluation: 10-fold </a:t>
                </a:r>
                <a:r>
                  <a:rPr lang="de-DE" dirty="0" err="1" smtClean="0"/>
                  <a:t>cross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validation</a:t>
                </a:r>
                <a:endParaRPr lang="de-DE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90" t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4 | Christoph Oehlke, Markus Hinsche | June 25, 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8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&amp; </a:t>
            </a:r>
            <a:r>
              <a:rPr lang="de-DE" dirty="0" err="1" smtClean="0"/>
              <a:t>Discussion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9138" y="1484784"/>
            <a:ext cx="8174037" cy="50398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</a:t>
            </a:r>
            <a:r>
              <a:rPr lang="de-DE" dirty="0" err="1" smtClean="0"/>
              <a:t>ound</a:t>
            </a:r>
            <a:r>
              <a:rPr lang="de-DE" dirty="0" smtClean="0"/>
              <a:t> </a:t>
            </a:r>
            <a:r>
              <a:rPr lang="de-DE" b="1" dirty="0" smtClean="0"/>
              <a:t>41086</a:t>
            </a:r>
            <a:r>
              <a:rPr lang="de-DE" dirty="0" smtClean="0"/>
              <a:t> </a:t>
            </a:r>
            <a:r>
              <a:rPr lang="de-DE" dirty="0" err="1" smtClean="0"/>
              <a:t>duplicate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</a:t>
            </a:r>
            <a:r>
              <a:rPr lang="de-DE" dirty="0" smtClean="0"/>
              <a:t>rade-off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representative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presence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duplicates</a:t>
            </a:r>
            <a:endParaRPr lang="de-DE" dirty="0" smtClean="0"/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</a:t>
            </a:r>
            <a:r>
              <a:rPr lang="de-DE" dirty="0" smtClean="0"/>
              <a:t>n real </a:t>
            </a:r>
            <a:r>
              <a:rPr lang="de-DE" dirty="0" err="1" smtClean="0"/>
              <a:t>scenarios</a:t>
            </a:r>
            <a:r>
              <a:rPr lang="de-DE" dirty="0" smtClean="0"/>
              <a:t>,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not </a:t>
            </a:r>
            <a:r>
              <a:rPr lang="de-DE" dirty="0" err="1" smtClean="0"/>
              <a:t>exist</a:t>
            </a:r>
            <a:r>
              <a:rPr lang="de-DE" dirty="0" smtClean="0"/>
              <a:t> a </a:t>
            </a: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</a:t>
            </a:r>
            <a:r>
              <a:rPr lang="de-DE" dirty="0" err="1" smtClean="0"/>
              <a:t>e</a:t>
            </a:r>
            <a:r>
              <a:rPr lang="de-DE" dirty="0" smtClean="0"/>
              <a:t> </a:t>
            </a: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find out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determine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/>
              <a:t> </a:t>
            </a:r>
            <a:r>
              <a:rPr lang="de-DE" dirty="0" err="1" smtClean="0"/>
              <a:t>best</a:t>
            </a:r>
            <a:endParaRPr lang="de-DE" dirty="0" smtClean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err="1"/>
              <a:t>M</a:t>
            </a:r>
            <a:r>
              <a:rPr lang="de-DE" dirty="0" err="1" smtClean="0"/>
              <a:t>achine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/>
              <a:t>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4 | Christoph Oehlke, Markus Hinsche | June 25, 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51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i_grau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 Master R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HPI Master R7 1">
        <a:dk1>
          <a:srgbClr val="000000"/>
        </a:dk1>
        <a:lt1>
          <a:srgbClr val="FFFFFF"/>
        </a:lt1>
        <a:dk2>
          <a:srgbClr val="60686B"/>
        </a:dk2>
        <a:lt2>
          <a:srgbClr val="8E9496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pi_orange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_oran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hpi_orange 1">
        <a:dk1>
          <a:srgbClr val="000000"/>
        </a:dk1>
        <a:lt1>
          <a:srgbClr val="FFFFFF"/>
        </a:lt1>
        <a:dk2>
          <a:srgbClr val="60686B"/>
        </a:dk2>
        <a:lt2>
          <a:srgbClr val="868D91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hpi_folienmaster_2007_01</Template>
  <TotalTime>0</TotalTime>
  <Words>389</Words>
  <Application>Microsoft Office PowerPoint</Application>
  <PresentationFormat>Bildschirmpräsentation (4:3)</PresentationFormat>
  <Paragraphs>140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Verdana</vt:lpstr>
      <vt:lpstr>Wingdings</vt:lpstr>
      <vt:lpstr>hpi_grau</vt:lpstr>
      <vt:lpstr>hpi_orange</vt:lpstr>
      <vt:lpstr>Data Profiling and Data Cleansing – Assignment 4  Duplicate Detection</vt:lpstr>
      <vt:lpstr>Our approach: Machine Learning</vt:lpstr>
      <vt:lpstr>Our approach: Machine Learning</vt:lpstr>
      <vt:lpstr>Learning input: Gold standard + features</vt:lpstr>
      <vt:lpstr>Learning output: Similarity model</vt:lpstr>
      <vt:lpstr>PowerPoint-Präsentation</vt:lpstr>
      <vt:lpstr>PowerPoint-Präsentation</vt:lpstr>
      <vt:lpstr>Design decisions for learning process</vt:lpstr>
      <vt:lpstr>Results &amp; Discussion</vt:lpstr>
    </vt:vector>
  </TitlesOfParts>
  <Company>HPI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 Unique column combinations</dc:title>
  <dc:creator>Christoph Oehlke</dc:creator>
  <cp:lastModifiedBy>Christoph Oehlke</cp:lastModifiedBy>
  <cp:revision>99</cp:revision>
  <dcterms:created xsi:type="dcterms:W3CDTF">2013-04-29T09:17:38Z</dcterms:created>
  <dcterms:modified xsi:type="dcterms:W3CDTF">2013-06-24T12:21:16Z</dcterms:modified>
</cp:coreProperties>
</file>