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85" r:id="rId5"/>
    <p:sldId id="286" r:id="rId6"/>
    <p:sldId id="287" r:id="rId7"/>
    <p:sldId id="274" r:id="rId8"/>
    <p:sldId id="289" r:id="rId9"/>
    <p:sldId id="293" r:id="rId10"/>
    <p:sldId id="288" r:id="rId11"/>
    <p:sldId id="290" r:id="rId12"/>
    <p:sldId id="292" r:id="rId13"/>
    <p:sldId id="294" r:id="rId14"/>
    <p:sldId id="291" r:id="rId15"/>
    <p:sldId id="262" r:id="rId16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312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414"/>
    <a:srgbClr val="CB7C6F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7" autoAdjust="0"/>
    <p:restoredTop sz="94684" autoAdjust="0"/>
  </p:normalViewPr>
  <p:slideViewPr>
    <p:cSldViewPr>
      <p:cViewPr varScale="1">
        <p:scale>
          <a:sx n="98" d="100"/>
          <a:sy n="98" d="100"/>
        </p:scale>
        <p:origin x="-12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92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11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66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3 | Christoph Oehlke, Markus Hinsche | May 30, 2013 </a:t>
            </a: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‹#›</a:t>
            </a:fld>
            <a:endParaRPr lang="de-DE"/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Profiling</a:t>
            </a:r>
            <a:r>
              <a:rPr lang="fr-FR" dirty="0" smtClean="0"/>
              <a:t> and Data </a:t>
            </a:r>
            <a:r>
              <a:rPr lang="fr-FR" dirty="0" err="1" smtClean="0"/>
              <a:t>Cleansing</a:t>
            </a:r>
            <a:r>
              <a:rPr lang="fr-FR" dirty="0" smtClean="0"/>
              <a:t> – </a:t>
            </a:r>
            <a:r>
              <a:rPr lang="fr-FR" dirty="0" err="1" smtClean="0"/>
              <a:t>Assignment</a:t>
            </a:r>
            <a:r>
              <a:rPr lang="fr-FR" dirty="0" smtClean="0"/>
              <a:t> </a:t>
            </a:r>
            <a:r>
              <a:rPr lang="fr-FR" dirty="0" smtClean="0"/>
              <a:t>3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Dependencies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Group 1:</a:t>
            </a:r>
            <a:endParaRPr lang="de-DE" dirty="0"/>
          </a:p>
          <a:p>
            <a:r>
              <a:rPr lang="de-DE" dirty="0" smtClean="0"/>
              <a:t>Christoph </a:t>
            </a:r>
            <a:r>
              <a:rPr lang="de-DE" dirty="0" err="1" smtClean="0"/>
              <a:t>Oehlke</a:t>
            </a:r>
            <a:r>
              <a:rPr lang="de-DE" dirty="0" smtClean="0"/>
              <a:t> </a:t>
            </a:r>
            <a:r>
              <a:rPr lang="de-DE" sz="1200" dirty="0" smtClean="0"/>
              <a:t>christoph.oehlke@student.hpi.uni-potsdam.de</a:t>
            </a:r>
          </a:p>
          <a:p>
            <a:r>
              <a:rPr lang="de-DE" dirty="0"/>
              <a:t>Markus Hinsche </a:t>
            </a:r>
            <a:r>
              <a:rPr lang="de-DE" sz="1200" dirty="0" err="1"/>
              <a:t>markus.hinsche@student.hpi.uni-potsdam.de</a:t>
            </a: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0614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Würfel 39"/>
          <p:cNvSpPr/>
          <p:nvPr/>
        </p:nvSpPr>
        <p:spPr bwMode="auto">
          <a:xfrm>
            <a:off x="5580112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" name="Würfel 40"/>
          <p:cNvSpPr/>
          <p:nvPr/>
        </p:nvSpPr>
        <p:spPr bwMode="auto">
          <a:xfrm>
            <a:off x="586814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2" name="Würfel 41"/>
          <p:cNvSpPr/>
          <p:nvPr/>
        </p:nvSpPr>
        <p:spPr bwMode="auto">
          <a:xfrm>
            <a:off x="615617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3059832" y="3501008"/>
            <a:ext cx="822960" cy="822960"/>
          </a:xfrm>
          <a:prstGeom prst="star10">
            <a:avLst/>
          </a:prstGeom>
          <a:solidFill>
            <a:srgbClr val="E79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6942641" y="343491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59160"/>
              </p:ext>
            </p:extLst>
          </p:nvPr>
        </p:nvGraphicFramePr>
        <p:xfrm>
          <a:off x="5364088" y="1412776"/>
          <a:ext cx="140145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82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30288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Multidocument 11"/>
          <p:cNvSpPr/>
          <p:nvPr/>
        </p:nvSpPr>
        <p:spPr bwMode="auto">
          <a:xfrm>
            <a:off x="539552" y="3573016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17" r="95667">
                        <a14:foregroundMark x1="25250" y1="18417" x2="25250" y2="18417"/>
                        <a14:foregroundMark x1="82250" y1="72083" x2="82250" y2="72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2915816" y="2420888"/>
            <a:ext cx="1080120" cy="802871"/>
          </a:xfrm>
          <a:prstGeom prst="rect">
            <a:avLst/>
          </a:prstGeom>
        </p:spPr>
      </p:pic>
      <p:sp>
        <p:nvSpPr>
          <p:cNvPr id="18" name="10-Point Star 17"/>
          <p:cNvSpPr/>
          <p:nvPr/>
        </p:nvSpPr>
        <p:spPr bwMode="auto">
          <a:xfrm>
            <a:off x="7038462" y="3543272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10-Point Star 16"/>
          <p:cNvSpPr/>
          <p:nvPr/>
        </p:nvSpPr>
        <p:spPr bwMode="auto">
          <a:xfrm>
            <a:off x="7164288" y="364502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Flussdiagramm: Dokument 2"/>
          <p:cNvSpPr/>
          <p:nvPr/>
        </p:nvSpPr>
        <p:spPr bwMode="auto">
          <a:xfrm>
            <a:off x="8316416" y="3645024"/>
            <a:ext cx="704088" cy="685800"/>
          </a:xfrm>
          <a:prstGeom prst="flowChart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763688" y="25649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843808" y="42930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Reader/</a:t>
            </a:r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660232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FD </a:t>
            </a:r>
            <a:r>
              <a:rPr lang="de-DE" sz="1200" dirty="0" err="1" smtClean="0">
                <a:solidFill>
                  <a:schemeClr val="tx1"/>
                </a:solidFill>
              </a:rPr>
              <a:t>Computation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Threads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39552" y="43651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8244408" y="43651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Results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35" name="Straight Connector 12"/>
          <p:cNvCxnSpPr/>
          <p:nvPr/>
        </p:nvCxnSpPr>
        <p:spPr bwMode="auto">
          <a:xfrm>
            <a:off x="1331640" y="3933056"/>
            <a:ext cx="165618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Connector 12"/>
          <p:cNvCxnSpPr/>
          <p:nvPr/>
        </p:nvCxnSpPr>
        <p:spPr bwMode="auto">
          <a:xfrm>
            <a:off x="3923928" y="3933056"/>
            <a:ext cx="1656184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Connector 12"/>
          <p:cNvCxnSpPr/>
          <p:nvPr/>
        </p:nvCxnSpPr>
        <p:spPr bwMode="auto">
          <a:xfrm>
            <a:off x="644420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5364088" y="40770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table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Connector 12"/>
          <p:cNvCxnSpPr/>
          <p:nvPr/>
        </p:nvCxnSpPr>
        <p:spPr bwMode="auto">
          <a:xfrm flipV="1">
            <a:off x="3347864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12"/>
          <p:cNvCxnSpPr/>
          <p:nvPr/>
        </p:nvCxnSpPr>
        <p:spPr bwMode="auto">
          <a:xfrm>
            <a:off x="3563888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Straight Connector 12"/>
          <p:cNvCxnSpPr/>
          <p:nvPr/>
        </p:nvCxnSpPr>
        <p:spPr bwMode="auto">
          <a:xfrm>
            <a:off x="6012160" y="3284984"/>
            <a:ext cx="0" cy="50405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12"/>
          <p:cNvCxnSpPr/>
          <p:nvPr/>
        </p:nvCxnSpPr>
        <p:spPr bwMode="auto">
          <a:xfrm>
            <a:off x="78843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Rounded Rectangle 15"/>
          <p:cNvSpPr/>
          <p:nvPr/>
        </p:nvSpPr>
        <p:spPr bwMode="auto">
          <a:xfrm>
            <a:off x="5364088" y="836712"/>
            <a:ext cx="3779912" cy="4320480"/>
          </a:xfrm>
          <a:prstGeom prst="roundRect">
            <a:avLst/>
          </a:prstGeom>
          <a:noFill/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A-&gt;B: run over table creating </a:t>
            </a:r>
            <a:r>
              <a:rPr lang="en-US" dirty="0" err="1" smtClean="0"/>
              <a:t>hash_map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94496"/>
              </p:ext>
            </p:extLst>
          </p:nvPr>
        </p:nvGraphicFramePr>
        <p:xfrm>
          <a:off x="755576" y="2492896"/>
          <a:ext cx="3128212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6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28327"/>
              </p:ext>
            </p:extLst>
          </p:nvPr>
        </p:nvGraphicFramePr>
        <p:xfrm>
          <a:off x="4788024" y="2492896"/>
          <a:ext cx="3096344" cy="8420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8172"/>
                <a:gridCol w="1548172"/>
              </a:tblGrid>
              <a:tr h="3320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8" name="Straight Connector 12"/>
          <p:cNvCxnSpPr/>
          <p:nvPr/>
        </p:nvCxnSpPr>
        <p:spPr bwMode="auto">
          <a:xfrm>
            <a:off x="3923928" y="2996952"/>
            <a:ext cx="79208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Lightning Bolt 12"/>
          <p:cNvSpPr/>
          <p:nvPr/>
        </p:nvSpPr>
        <p:spPr bwMode="auto">
          <a:xfrm rot="1754382">
            <a:off x="7454617" y="3010766"/>
            <a:ext cx="462207" cy="424808"/>
          </a:xfrm>
          <a:prstGeom prst="lightningBol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0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B-&gt;A: reuse </a:t>
            </a:r>
            <a:r>
              <a:rPr lang="en-US" dirty="0" err="1" smtClean="0"/>
              <a:t>hash_map</a:t>
            </a:r>
            <a:r>
              <a:rPr lang="en-US" dirty="0" smtClean="0"/>
              <a:t> from A-&gt;B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43473"/>
              </p:ext>
            </p:extLst>
          </p:nvPr>
        </p:nvGraphicFramePr>
        <p:xfrm>
          <a:off x="755576" y="2492896"/>
          <a:ext cx="3128212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6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75600"/>
              </p:ext>
            </p:extLst>
          </p:nvPr>
        </p:nvGraphicFramePr>
        <p:xfrm>
          <a:off x="4788024" y="2492896"/>
          <a:ext cx="3096344" cy="5886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8172"/>
                <a:gridCol w="1548172"/>
              </a:tblGrid>
              <a:tr h="3320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8" name="Straight Connector 12"/>
          <p:cNvCxnSpPr/>
          <p:nvPr/>
        </p:nvCxnSpPr>
        <p:spPr bwMode="auto">
          <a:xfrm>
            <a:off x="3923928" y="2996952"/>
            <a:ext cx="79208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75359"/>
              </p:ext>
            </p:extLst>
          </p:nvPr>
        </p:nvGraphicFramePr>
        <p:xfrm>
          <a:off x="4788024" y="4437112"/>
          <a:ext cx="309634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2"/>
                <a:gridCol w="154817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01589"/>
              </p:ext>
            </p:extLst>
          </p:nvPr>
        </p:nvGraphicFramePr>
        <p:xfrm>
          <a:off x="827584" y="4797152"/>
          <a:ext cx="3096344" cy="11772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8172"/>
                <a:gridCol w="1548172"/>
              </a:tblGrid>
              <a:tr h="3320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</a:tr>
              <a:tr h="3320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5" name="Lightning Bolt 14"/>
          <p:cNvSpPr/>
          <p:nvPr/>
        </p:nvSpPr>
        <p:spPr bwMode="auto">
          <a:xfrm rot="1754382">
            <a:off x="3710202" y="5603054"/>
            <a:ext cx="462207" cy="424808"/>
          </a:xfrm>
          <a:prstGeom prst="lightningBol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6" name="Straight Connector 12"/>
          <p:cNvCxnSpPr/>
          <p:nvPr/>
        </p:nvCxnSpPr>
        <p:spPr bwMode="auto">
          <a:xfrm flipH="1">
            <a:off x="3923928" y="5445224"/>
            <a:ext cx="783704" cy="838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5830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Würfel 39"/>
          <p:cNvSpPr/>
          <p:nvPr/>
        </p:nvSpPr>
        <p:spPr bwMode="auto">
          <a:xfrm>
            <a:off x="5580112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" name="Würfel 40"/>
          <p:cNvSpPr/>
          <p:nvPr/>
        </p:nvSpPr>
        <p:spPr bwMode="auto">
          <a:xfrm>
            <a:off x="586814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2" name="Würfel 41"/>
          <p:cNvSpPr/>
          <p:nvPr/>
        </p:nvSpPr>
        <p:spPr bwMode="auto">
          <a:xfrm>
            <a:off x="615617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3059832" y="3501008"/>
            <a:ext cx="822960" cy="822960"/>
          </a:xfrm>
          <a:prstGeom prst="star10">
            <a:avLst/>
          </a:prstGeom>
          <a:solidFill>
            <a:srgbClr val="E79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6942641" y="343491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15651"/>
              </p:ext>
            </p:extLst>
          </p:nvPr>
        </p:nvGraphicFramePr>
        <p:xfrm>
          <a:off x="5364088" y="1412776"/>
          <a:ext cx="140145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82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30288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Multidocument 11"/>
          <p:cNvSpPr/>
          <p:nvPr/>
        </p:nvSpPr>
        <p:spPr bwMode="auto">
          <a:xfrm>
            <a:off x="539552" y="3573016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17" r="95667">
                        <a14:foregroundMark x1="25250" y1="18417" x2="25250" y2="18417"/>
                        <a14:foregroundMark x1="82250" y1="72083" x2="82250" y2="72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2915816" y="2420888"/>
            <a:ext cx="1080120" cy="802871"/>
          </a:xfrm>
          <a:prstGeom prst="rect">
            <a:avLst/>
          </a:prstGeom>
        </p:spPr>
      </p:pic>
      <p:sp>
        <p:nvSpPr>
          <p:cNvPr id="18" name="10-Point Star 17"/>
          <p:cNvSpPr/>
          <p:nvPr/>
        </p:nvSpPr>
        <p:spPr bwMode="auto">
          <a:xfrm>
            <a:off x="7038462" y="3543272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10-Point Star 16"/>
          <p:cNvSpPr/>
          <p:nvPr/>
        </p:nvSpPr>
        <p:spPr bwMode="auto">
          <a:xfrm>
            <a:off x="7164288" y="364502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Flussdiagramm: Dokument 2"/>
          <p:cNvSpPr/>
          <p:nvPr/>
        </p:nvSpPr>
        <p:spPr bwMode="auto">
          <a:xfrm>
            <a:off x="8316416" y="3645024"/>
            <a:ext cx="704088" cy="685800"/>
          </a:xfrm>
          <a:prstGeom prst="flowChart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763688" y="25649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843808" y="42930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Reader/</a:t>
            </a:r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660232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FD </a:t>
            </a:r>
            <a:r>
              <a:rPr lang="de-DE" sz="1200" dirty="0" err="1" smtClean="0">
                <a:solidFill>
                  <a:schemeClr val="tx1"/>
                </a:solidFill>
              </a:rPr>
              <a:t>Computation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Threads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39552" y="43651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8244408" y="43651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Results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35" name="Straight Connector 12"/>
          <p:cNvCxnSpPr/>
          <p:nvPr/>
        </p:nvCxnSpPr>
        <p:spPr bwMode="auto">
          <a:xfrm>
            <a:off x="1331640" y="3933056"/>
            <a:ext cx="165618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Connector 12"/>
          <p:cNvCxnSpPr/>
          <p:nvPr/>
        </p:nvCxnSpPr>
        <p:spPr bwMode="auto">
          <a:xfrm>
            <a:off x="3923928" y="3933056"/>
            <a:ext cx="1656184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Connector 12"/>
          <p:cNvCxnSpPr/>
          <p:nvPr/>
        </p:nvCxnSpPr>
        <p:spPr bwMode="auto">
          <a:xfrm>
            <a:off x="644420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5364088" y="40770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table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Connector 12"/>
          <p:cNvCxnSpPr/>
          <p:nvPr/>
        </p:nvCxnSpPr>
        <p:spPr bwMode="auto">
          <a:xfrm flipV="1">
            <a:off x="3347864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12"/>
          <p:cNvCxnSpPr/>
          <p:nvPr/>
        </p:nvCxnSpPr>
        <p:spPr bwMode="auto">
          <a:xfrm>
            <a:off x="3563888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Straight Connector 12"/>
          <p:cNvCxnSpPr/>
          <p:nvPr/>
        </p:nvCxnSpPr>
        <p:spPr bwMode="auto">
          <a:xfrm>
            <a:off x="6012160" y="3284984"/>
            <a:ext cx="0" cy="50405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12"/>
          <p:cNvCxnSpPr/>
          <p:nvPr/>
        </p:nvCxnSpPr>
        <p:spPr bwMode="auto">
          <a:xfrm>
            <a:off x="78843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Textfeld 60"/>
          <p:cNvSpPr txBox="1"/>
          <p:nvPr/>
        </p:nvSpPr>
        <p:spPr>
          <a:xfrm>
            <a:off x="539552" y="1412776"/>
            <a:ext cx="25922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de-DE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de-DE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 8 x64</a:t>
            </a:r>
          </a:p>
          <a:p>
            <a:pPr algn="l"/>
            <a:r>
              <a:rPr lang="de-DE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Intel i7-3520M (2C/4T)</a:t>
            </a:r>
          </a:p>
          <a:p>
            <a:pPr algn="l"/>
            <a:r>
              <a:rPr lang="de-DE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8GB RAM</a:t>
            </a:r>
          </a:p>
          <a:p>
            <a:pPr algn="l"/>
            <a:r>
              <a:rPr lang="de-DE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Samsung 830 Series SSD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683568" y="5589240"/>
            <a:ext cx="8280920" cy="746892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Reading + FD</a:t>
            </a:r>
            <a:r>
              <a:rPr lang="en-US" dirty="0"/>
              <a:t> </a:t>
            </a:r>
            <a:r>
              <a:rPr lang="en-US" dirty="0" smtClean="0"/>
              <a:t>Computation: </a:t>
            </a:r>
            <a:r>
              <a:rPr lang="en-US" b="1" dirty="0" smtClean="0"/>
              <a:t>173s </a:t>
            </a:r>
            <a:endParaRPr lang="en-US" b="1" dirty="0"/>
          </a:p>
        </p:txBody>
      </p:sp>
      <p:sp>
        <p:nvSpPr>
          <p:cNvPr id="33" name="Textfeld 55"/>
          <p:cNvSpPr txBox="1"/>
          <p:nvPr/>
        </p:nvSpPr>
        <p:spPr>
          <a:xfrm>
            <a:off x="2483768" y="5013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~105s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34" name="Textfeld 56"/>
          <p:cNvSpPr txBox="1"/>
          <p:nvPr/>
        </p:nvSpPr>
        <p:spPr>
          <a:xfrm>
            <a:off x="6444208" y="5013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~</a:t>
            </a:r>
            <a:r>
              <a:rPr lang="de-DE" b="1" dirty="0" smtClean="0">
                <a:solidFill>
                  <a:schemeClr val="tx1"/>
                </a:solidFill>
              </a:rPr>
              <a:t>68s</a:t>
            </a:r>
            <a:endParaRPr lang="de-DE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3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Discussion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6" name="Plus 5"/>
          <p:cNvSpPr/>
          <p:nvPr/>
        </p:nvSpPr>
        <p:spPr bwMode="auto">
          <a:xfrm>
            <a:off x="683568" y="2204864"/>
            <a:ext cx="504056" cy="504056"/>
          </a:xfrm>
          <a:prstGeom prst="mathPlus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Minus 6"/>
          <p:cNvSpPr/>
          <p:nvPr/>
        </p:nvSpPr>
        <p:spPr bwMode="auto">
          <a:xfrm>
            <a:off x="683568" y="4581128"/>
            <a:ext cx="504056" cy="5040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59632" y="465313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Preprocessing is still a bottleneck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Lots of dictionary reads/writes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8280920" cy="746892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 the end, we found </a:t>
            </a:r>
            <a:r>
              <a:rPr lang="en-US" b="1" dirty="0" smtClean="0"/>
              <a:t>8999 </a:t>
            </a:r>
            <a:r>
              <a:rPr lang="en-US" dirty="0" smtClean="0"/>
              <a:t>unary functional dependencies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1259632" y="2276872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 implementation thanks to Assignment 2 and nice code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Plus 11"/>
          <p:cNvSpPr/>
          <p:nvPr/>
        </p:nvSpPr>
        <p:spPr bwMode="auto">
          <a:xfrm>
            <a:off x="683568" y="2996952"/>
            <a:ext cx="504056" cy="504056"/>
          </a:xfrm>
          <a:prstGeom prst="mathPlus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259632" y="3068961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 comparison of integers during FD-computation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inus 13"/>
          <p:cNvSpPr/>
          <p:nvPr/>
        </p:nvSpPr>
        <p:spPr bwMode="auto">
          <a:xfrm>
            <a:off x="683568" y="5373216"/>
            <a:ext cx="504056" cy="5040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8"/>
          <p:cNvSpPr/>
          <p:nvPr/>
        </p:nvSpPr>
        <p:spPr>
          <a:xfrm>
            <a:off x="1259632" y="544522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Memory </a:t>
            </a:r>
            <a:r>
              <a:rPr lang="en-US" dirty="0">
                <a:solidFill>
                  <a:schemeClr val="tx1"/>
                </a:solidFill>
              </a:rPr>
              <a:t>usage increases linearly with </a:t>
            </a:r>
            <a:r>
              <a:rPr lang="en-US" dirty="0" smtClean="0">
                <a:solidFill>
                  <a:schemeClr val="tx1"/>
                </a:solidFill>
              </a:rPr>
              <a:t>data size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Especially when containing lots of unique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 bwMode="auto">
          <a:xfrm>
            <a:off x="683568" y="3789040"/>
            <a:ext cx="504056" cy="504056"/>
          </a:xfrm>
          <a:prstGeom prst="mathPlus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259632" y="3861049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reuse of data of A-&gt;B when doing B-&gt;A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61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Würfel 39"/>
          <p:cNvSpPr/>
          <p:nvPr/>
        </p:nvSpPr>
        <p:spPr bwMode="auto">
          <a:xfrm>
            <a:off x="5580112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" name="Würfel 40"/>
          <p:cNvSpPr/>
          <p:nvPr/>
        </p:nvSpPr>
        <p:spPr bwMode="auto">
          <a:xfrm>
            <a:off x="586814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2" name="Würfel 41"/>
          <p:cNvSpPr/>
          <p:nvPr/>
        </p:nvSpPr>
        <p:spPr bwMode="auto">
          <a:xfrm>
            <a:off x="615617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736928" cy="1008063"/>
          </a:xfrm>
        </p:spPr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architecture (for finding INDs)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4283968" y="3501008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10-Point Star 8"/>
          <p:cNvSpPr/>
          <p:nvPr/>
        </p:nvSpPr>
        <p:spPr bwMode="auto">
          <a:xfrm>
            <a:off x="1732816" y="3501008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6942641" y="343491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90310"/>
              </p:ext>
            </p:extLst>
          </p:nvPr>
        </p:nvGraphicFramePr>
        <p:xfrm>
          <a:off x="5364088" y="1412776"/>
          <a:ext cx="140145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82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30288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Multidocument 11"/>
          <p:cNvSpPr/>
          <p:nvPr/>
        </p:nvSpPr>
        <p:spPr bwMode="auto">
          <a:xfrm>
            <a:off x="539552" y="3573016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17" r="95667">
                        <a14:foregroundMark x1="25250" y1="18417" x2="25250" y2="18417"/>
                        <a14:foregroundMark x1="82250" y1="72083" x2="82250" y2="72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4139952" y="2420888"/>
            <a:ext cx="1080120" cy="802871"/>
          </a:xfrm>
          <a:prstGeom prst="rect">
            <a:avLst/>
          </a:prstGeom>
        </p:spPr>
      </p:pic>
      <p:sp>
        <p:nvSpPr>
          <p:cNvPr id="18" name="10-Point Star 17"/>
          <p:cNvSpPr/>
          <p:nvPr/>
        </p:nvSpPr>
        <p:spPr bwMode="auto">
          <a:xfrm>
            <a:off x="7038462" y="3543272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10-Point Star 16"/>
          <p:cNvSpPr/>
          <p:nvPr/>
        </p:nvSpPr>
        <p:spPr bwMode="auto">
          <a:xfrm>
            <a:off x="7164288" y="364502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Flussdiagramm: Dokument 2"/>
          <p:cNvSpPr/>
          <p:nvPr/>
        </p:nvSpPr>
        <p:spPr bwMode="auto">
          <a:xfrm>
            <a:off x="8316416" y="3645024"/>
            <a:ext cx="704088" cy="685800"/>
          </a:xfrm>
          <a:prstGeom prst="flowChart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732816" y="429309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Reader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987824" y="25649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067944" y="42930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r>
              <a:rPr lang="de-DE" sz="1200" dirty="0" smtClean="0">
                <a:solidFill>
                  <a:schemeClr val="tx1"/>
                </a:solidFill>
              </a:rPr>
              <a:t> Thread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660232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IND </a:t>
            </a:r>
            <a:r>
              <a:rPr lang="de-DE" sz="1200" dirty="0" err="1" smtClean="0">
                <a:solidFill>
                  <a:schemeClr val="tx1"/>
                </a:solidFill>
              </a:rPr>
              <a:t>Computation</a:t>
            </a:r>
            <a:r>
              <a:rPr lang="de-DE" sz="1200" dirty="0" smtClean="0">
                <a:solidFill>
                  <a:schemeClr val="tx1"/>
                </a:solidFill>
              </a:rPr>
              <a:t> Threads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39552" y="43651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8244408" y="43651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Results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4" name="Würfel 23"/>
          <p:cNvSpPr/>
          <p:nvPr/>
        </p:nvSpPr>
        <p:spPr bwMode="auto">
          <a:xfrm>
            <a:off x="298782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" name="Würfel 29"/>
          <p:cNvSpPr/>
          <p:nvPr/>
        </p:nvSpPr>
        <p:spPr bwMode="auto">
          <a:xfrm>
            <a:off x="327585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1" name="Würfel 30"/>
          <p:cNvSpPr/>
          <p:nvPr/>
        </p:nvSpPr>
        <p:spPr bwMode="auto">
          <a:xfrm>
            <a:off x="3563888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cxnSp>
        <p:nvCxnSpPr>
          <p:cNvPr id="33" name="Straight Connector 12"/>
          <p:cNvCxnSpPr/>
          <p:nvPr/>
        </p:nvCxnSpPr>
        <p:spPr bwMode="auto">
          <a:xfrm>
            <a:off x="24837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Connector 12"/>
          <p:cNvCxnSpPr/>
          <p:nvPr/>
        </p:nvCxnSpPr>
        <p:spPr bwMode="auto">
          <a:xfrm>
            <a:off x="1331640" y="3933056"/>
            <a:ext cx="57606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12"/>
          <p:cNvCxnSpPr/>
          <p:nvPr/>
        </p:nvCxnSpPr>
        <p:spPr bwMode="auto">
          <a:xfrm>
            <a:off x="3851920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Connector 12"/>
          <p:cNvCxnSpPr/>
          <p:nvPr/>
        </p:nvCxnSpPr>
        <p:spPr bwMode="auto">
          <a:xfrm>
            <a:off x="5021639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Connector 12"/>
          <p:cNvCxnSpPr/>
          <p:nvPr/>
        </p:nvCxnSpPr>
        <p:spPr bwMode="auto">
          <a:xfrm>
            <a:off x="644420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feld 50"/>
          <p:cNvSpPr txBox="1"/>
          <p:nvPr/>
        </p:nvSpPr>
        <p:spPr>
          <a:xfrm>
            <a:off x="2843808" y="4077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5364088" y="40770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table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Connector 12"/>
          <p:cNvCxnSpPr/>
          <p:nvPr/>
        </p:nvCxnSpPr>
        <p:spPr bwMode="auto">
          <a:xfrm flipV="1">
            <a:off x="4572000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12"/>
          <p:cNvCxnSpPr/>
          <p:nvPr/>
        </p:nvCxnSpPr>
        <p:spPr bwMode="auto">
          <a:xfrm>
            <a:off x="4788024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Straight Connector 12"/>
          <p:cNvCxnSpPr/>
          <p:nvPr/>
        </p:nvCxnSpPr>
        <p:spPr bwMode="auto">
          <a:xfrm>
            <a:off x="6012160" y="3284984"/>
            <a:ext cx="0" cy="50405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12"/>
          <p:cNvCxnSpPr/>
          <p:nvPr/>
        </p:nvCxnSpPr>
        <p:spPr bwMode="auto">
          <a:xfrm>
            <a:off x="78843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1081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Würfel 39"/>
          <p:cNvSpPr/>
          <p:nvPr/>
        </p:nvSpPr>
        <p:spPr bwMode="auto">
          <a:xfrm>
            <a:off x="5580112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" name="Würfel 40"/>
          <p:cNvSpPr/>
          <p:nvPr/>
        </p:nvSpPr>
        <p:spPr bwMode="auto">
          <a:xfrm>
            <a:off x="586814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2" name="Würfel 41"/>
          <p:cNvSpPr/>
          <p:nvPr/>
        </p:nvSpPr>
        <p:spPr bwMode="auto">
          <a:xfrm>
            <a:off x="615617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4283968" y="3501008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10-Point Star 8"/>
          <p:cNvSpPr/>
          <p:nvPr/>
        </p:nvSpPr>
        <p:spPr bwMode="auto">
          <a:xfrm>
            <a:off x="1732816" y="3501008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6942641" y="343491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0859"/>
              </p:ext>
            </p:extLst>
          </p:nvPr>
        </p:nvGraphicFramePr>
        <p:xfrm>
          <a:off x="5364088" y="1412776"/>
          <a:ext cx="140145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82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30288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Multidocument 11"/>
          <p:cNvSpPr/>
          <p:nvPr/>
        </p:nvSpPr>
        <p:spPr bwMode="auto">
          <a:xfrm>
            <a:off x="539552" y="3573016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17" r="95667">
                        <a14:foregroundMark x1="25250" y1="18417" x2="25250" y2="18417"/>
                        <a14:foregroundMark x1="82250" y1="72083" x2="82250" y2="72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4139952" y="2420888"/>
            <a:ext cx="1080120" cy="802871"/>
          </a:xfrm>
          <a:prstGeom prst="rect">
            <a:avLst/>
          </a:prstGeom>
        </p:spPr>
      </p:pic>
      <p:sp>
        <p:nvSpPr>
          <p:cNvPr id="18" name="10-Point Star 17"/>
          <p:cNvSpPr/>
          <p:nvPr/>
        </p:nvSpPr>
        <p:spPr bwMode="auto">
          <a:xfrm>
            <a:off x="7038462" y="3543272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10-Point Star 16"/>
          <p:cNvSpPr/>
          <p:nvPr/>
        </p:nvSpPr>
        <p:spPr bwMode="auto">
          <a:xfrm>
            <a:off x="7164288" y="364502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Flussdiagramm: Dokument 2"/>
          <p:cNvSpPr/>
          <p:nvPr/>
        </p:nvSpPr>
        <p:spPr bwMode="auto">
          <a:xfrm>
            <a:off x="8316416" y="3645024"/>
            <a:ext cx="704088" cy="685800"/>
          </a:xfrm>
          <a:prstGeom prst="flowChart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732816" y="429309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Reader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987824" y="25649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067944" y="42930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r>
              <a:rPr lang="de-DE" sz="1200" dirty="0" smtClean="0">
                <a:solidFill>
                  <a:schemeClr val="tx1"/>
                </a:solidFill>
              </a:rPr>
              <a:t> Thread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660232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IND </a:t>
            </a:r>
            <a:r>
              <a:rPr lang="de-DE" sz="1200" dirty="0" err="1" smtClean="0">
                <a:solidFill>
                  <a:schemeClr val="tx1"/>
                </a:solidFill>
              </a:rPr>
              <a:t>Computation</a:t>
            </a:r>
            <a:r>
              <a:rPr lang="de-DE" sz="1200" dirty="0" smtClean="0">
                <a:solidFill>
                  <a:schemeClr val="tx1"/>
                </a:solidFill>
              </a:rPr>
              <a:t> Threads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39552" y="43651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8244408" y="43651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Results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4" name="Würfel 23"/>
          <p:cNvSpPr/>
          <p:nvPr/>
        </p:nvSpPr>
        <p:spPr bwMode="auto">
          <a:xfrm>
            <a:off x="298782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" name="Würfel 29"/>
          <p:cNvSpPr/>
          <p:nvPr/>
        </p:nvSpPr>
        <p:spPr bwMode="auto">
          <a:xfrm>
            <a:off x="327585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1" name="Würfel 30"/>
          <p:cNvSpPr/>
          <p:nvPr/>
        </p:nvSpPr>
        <p:spPr bwMode="auto">
          <a:xfrm>
            <a:off x="3563888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cxnSp>
        <p:nvCxnSpPr>
          <p:cNvPr id="33" name="Straight Connector 12"/>
          <p:cNvCxnSpPr/>
          <p:nvPr/>
        </p:nvCxnSpPr>
        <p:spPr bwMode="auto">
          <a:xfrm>
            <a:off x="24837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Connector 12"/>
          <p:cNvCxnSpPr/>
          <p:nvPr/>
        </p:nvCxnSpPr>
        <p:spPr bwMode="auto">
          <a:xfrm>
            <a:off x="1331640" y="3933056"/>
            <a:ext cx="57606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12"/>
          <p:cNvCxnSpPr/>
          <p:nvPr/>
        </p:nvCxnSpPr>
        <p:spPr bwMode="auto">
          <a:xfrm>
            <a:off x="3851920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Connector 12"/>
          <p:cNvCxnSpPr/>
          <p:nvPr/>
        </p:nvCxnSpPr>
        <p:spPr bwMode="auto">
          <a:xfrm>
            <a:off x="5021639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Connector 12"/>
          <p:cNvCxnSpPr/>
          <p:nvPr/>
        </p:nvCxnSpPr>
        <p:spPr bwMode="auto">
          <a:xfrm>
            <a:off x="644420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feld 50"/>
          <p:cNvSpPr txBox="1"/>
          <p:nvPr/>
        </p:nvSpPr>
        <p:spPr>
          <a:xfrm>
            <a:off x="2843808" y="4077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5364088" y="40770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table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Connector 12"/>
          <p:cNvCxnSpPr/>
          <p:nvPr/>
        </p:nvCxnSpPr>
        <p:spPr bwMode="auto">
          <a:xfrm flipV="1">
            <a:off x="4572000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12"/>
          <p:cNvCxnSpPr/>
          <p:nvPr/>
        </p:nvCxnSpPr>
        <p:spPr bwMode="auto">
          <a:xfrm>
            <a:off x="4788024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Straight Connector 12"/>
          <p:cNvCxnSpPr/>
          <p:nvPr/>
        </p:nvCxnSpPr>
        <p:spPr bwMode="auto">
          <a:xfrm>
            <a:off x="6012160" y="3284984"/>
            <a:ext cx="0" cy="50405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12"/>
          <p:cNvCxnSpPr/>
          <p:nvPr/>
        </p:nvCxnSpPr>
        <p:spPr bwMode="auto">
          <a:xfrm>
            <a:off x="78843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Rounded Rectangle 15"/>
          <p:cNvSpPr/>
          <p:nvPr/>
        </p:nvSpPr>
        <p:spPr bwMode="auto">
          <a:xfrm>
            <a:off x="1547664" y="3140968"/>
            <a:ext cx="3816424" cy="1656184"/>
          </a:xfrm>
          <a:prstGeom prst="roundRect">
            <a:avLst/>
          </a:prstGeom>
          <a:noFill/>
          <a:ln w="1016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5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Würfel 39"/>
          <p:cNvSpPr/>
          <p:nvPr/>
        </p:nvSpPr>
        <p:spPr bwMode="auto">
          <a:xfrm>
            <a:off x="5580112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" name="Würfel 40"/>
          <p:cNvSpPr/>
          <p:nvPr/>
        </p:nvSpPr>
        <p:spPr bwMode="auto">
          <a:xfrm>
            <a:off x="586814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2" name="Würfel 41"/>
          <p:cNvSpPr/>
          <p:nvPr/>
        </p:nvSpPr>
        <p:spPr bwMode="auto">
          <a:xfrm>
            <a:off x="615617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3059832" y="3501008"/>
            <a:ext cx="822960" cy="822960"/>
          </a:xfrm>
          <a:prstGeom prst="star10">
            <a:avLst/>
          </a:prstGeom>
          <a:solidFill>
            <a:srgbClr val="E79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6942641" y="343491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89616"/>
              </p:ext>
            </p:extLst>
          </p:nvPr>
        </p:nvGraphicFramePr>
        <p:xfrm>
          <a:off x="5364088" y="1412776"/>
          <a:ext cx="140145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82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30288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Multidocument 11"/>
          <p:cNvSpPr/>
          <p:nvPr/>
        </p:nvSpPr>
        <p:spPr bwMode="auto">
          <a:xfrm>
            <a:off x="539552" y="3573016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17" r="95667">
                        <a14:foregroundMark x1="25250" y1="18417" x2="25250" y2="18417"/>
                        <a14:foregroundMark x1="82250" y1="72083" x2="82250" y2="72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2915816" y="2420888"/>
            <a:ext cx="1080120" cy="802871"/>
          </a:xfrm>
          <a:prstGeom prst="rect">
            <a:avLst/>
          </a:prstGeom>
        </p:spPr>
      </p:pic>
      <p:sp>
        <p:nvSpPr>
          <p:cNvPr id="18" name="10-Point Star 17"/>
          <p:cNvSpPr/>
          <p:nvPr/>
        </p:nvSpPr>
        <p:spPr bwMode="auto">
          <a:xfrm>
            <a:off x="7038462" y="3543272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10-Point Star 16"/>
          <p:cNvSpPr/>
          <p:nvPr/>
        </p:nvSpPr>
        <p:spPr bwMode="auto">
          <a:xfrm>
            <a:off x="7164288" y="364502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Flussdiagramm: Dokument 2"/>
          <p:cNvSpPr/>
          <p:nvPr/>
        </p:nvSpPr>
        <p:spPr bwMode="auto">
          <a:xfrm>
            <a:off x="8316416" y="3645024"/>
            <a:ext cx="704088" cy="685800"/>
          </a:xfrm>
          <a:prstGeom prst="flowChart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763688" y="25649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843808" y="42930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Reader/</a:t>
            </a:r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660232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FD </a:t>
            </a:r>
            <a:r>
              <a:rPr lang="de-DE" sz="1200" dirty="0" err="1" smtClean="0">
                <a:solidFill>
                  <a:schemeClr val="tx1"/>
                </a:solidFill>
              </a:rPr>
              <a:t>Computation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Threads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39552" y="43651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8244408" y="43651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Results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35" name="Straight Connector 12"/>
          <p:cNvCxnSpPr/>
          <p:nvPr/>
        </p:nvCxnSpPr>
        <p:spPr bwMode="auto">
          <a:xfrm>
            <a:off x="1331640" y="3933056"/>
            <a:ext cx="165618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Connector 12"/>
          <p:cNvCxnSpPr/>
          <p:nvPr/>
        </p:nvCxnSpPr>
        <p:spPr bwMode="auto">
          <a:xfrm>
            <a:off x="3923928" y="3933056"/>
            <a:ext cx="1656184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Connector 12"/>
          <p:cNvCxnSpPr/>
          <p:nvPr/>
        </p:nvCxnSpPr>
        <p:spPr bwMode="auto">
          <a:xfrm>
            <a:off x="644420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5364088" y="40770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table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Connector 12"/>
          <p:cNvCxnSpPr/>
          <p:nvPr/>
        </p:nvCxnSpPr>
        <p:spPr bwMode="auto">
          <a:xfrm flipV="1">
            <a:off x="3347864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12"/>
          <p:cNvCxnSpPr/>
          <p:nvPr/>
        </p:nvCxnSpPr>
        <p:spPr bwMode="auto">
          <a:xfrm>
            <a:off x="3563888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Straight Connector 12"/>
          <p:cNvCxnSpPr/>
          <p:nvPr/>
        </p:nvCxnSpPr>
        <p:spPr bwMode="auto">
          <a:xfrm>
            <a:off x="6012160" y="3284984"/>
            <a:ext cx="0" cy="50405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12"/>
          <p:cNvCxnSpPr/>
          <p:nvPr/>
        </p:nvCxnSpPr>
        <p:spPr bwMode="auto">
          <a:xfrm>
            <a:off x="78843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4943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Würfel 39"/>
          <p:cNvSpPr/>
          <p:nvPr/>
        </p:nvSpPr>
        <p:spPr bwMode="auto">
          <a:xfrm>
            <a:off x="5580112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" name="Würfel 40"/>
          <p:cNvSpPr/>
          <p:nvPr/>
        </p:nvSpPr>
        <p:spPr bwMode="auto">
          <a:xfrm>
            <a:off x="586814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2" name="Würfel 41"/>
          <p:cNvSpPr/>
          <p:nvPr/>
        </p:nvSpPr>
        <p:spPr bwMode="auto">
          <a:xfrm>
            <a:off x="615617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3059832" y="3501008"/>
            <a:ext cx="822960" cy="822960"/>
          </a:xfrm>
          <a:prstGeom prst="star10">
            <a:avLst/>
          </a:prstGeom>
          <a:solidFill>
            <a:srgbClr val="E79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6942641" y="343491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95018"/>
              </p:ext>
            </p:extLst>
          </p:nvPr>
        </p:nvGraphicFramePr>
        <p:xfrm>
          <a:off x="5364088" y="1412776"/>
          <a:ext cx="140145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82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30288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Multidocument 11"/>
          <p:cNvSpPr/>
          <p:nvPr/>
        </p:nvSpPr>
        <p:spPr bwMode="auto">
          <a:xfrm>
            <a:off x="539552" y="3573016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17" r="95667">
                        <a14:foregroundMark x1="25250" y1="18417" x2="25250" y2="18417"/>
                        <a14:foregroundMark x1="82250" y1="72083" x2="82250" y2="72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2915816" y="2420888"/>
            <a:ext cx="1080120" cy="802871"/>
          </a:xfrm>
          <a:prstGeom prst="rect">
            <a:avLst/>
          </a:prstGeom>
        </p:spPr>
      </p:pic>
      <p:sp>
        <p:nvSpPr>
          <p:cNvPr id="18" name="10-Point Star 17"/>
          <p:cNvSpPr/>
          <p:nvPr/>
        </p:nvSpPr>
        <p:spPr bwMode="auto">
          <a:xfrm>
            <a:off x="7038462" y="3543272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10-Point Star 16"/>
          <p:cNvSpPr/>
          <p:nvPr/>
        </p:nvSpPr>
        <p:spPr bwMode="auto">
          <a:xfrm>
            <a:off x="7164288" y="364502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Flussdiagramm: Dokument 2"/>
          <p:cNvSpPr/>
          <p:nvPr/>
        </p:nvSpPr>
        <p:spPr bwMode="auto">
          <a:xfrm>
            <a:off x="8316416" y="3645024"/>
            <a:ext cx="704088" cy="685800"/>
          </a:xfrm>
          <a:prstGeom prst="flowChart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763688" y="25649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843808" y="42930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Reader/</a:t>
            </a:r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660232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FD </a:t>
            </a:r>
            <a:r>
              <a:rPr lang="de-DE" sz="1200" dirty="0" err="1" smtClean="0">
                <a:solidFill>
                  <a:schemeClr val="tx1"/>
                </a:solidFill>
              </a:rPr>
              <a:t>Computation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Threads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39552" y="43651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8244408" y="43651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Results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35" name="Straight Connector 12"/>
          <p:cNvCxnSpPr/>
          <p:nvPr/>
        </p:nvCxnSpPr>
        <p:spPr bwMode="auto">
          <a:xfrm>
            <a:off x="1331640" y="3933056"/>
            <a:ext cx="165618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Connector 12"/>
          <p:cNvCxnSpPr/>
          <p:nvPr/>
        </p:nvCxnSpPr>
        <p:spPr bwMode="auto">
          <a:xfrm>
            <a:off x="3923928" y="3933056"/>
            <a:ext cx="1656184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Connector 12"/>
          <p:cNvCxnSpPr/>
          <p:nvPr/>
        </p:nvCxnSpPr>
        <p:spPr bwMode="auto">
          <a:xfrm>
            <a:off x="644420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5364088" y="40770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table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Connector 12"/>
          <p:cNvCxnSpPr/>
          <p:nvPr/>
        </p:nvCxnSpPr>
        <p:spPr bwMode="auto">
          <a:xfrm flipV="1">
            <a:off x="3347864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12"/>
          <p:cNvCxnSpPr/>
          <p:nvPr/>
        </p:nvCxnSpPr>
        <p:spPr bwMode="auto">
          <a:xfrm>
            <a:off x="3563888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Straight Connector 12"/>
          <p:cNvCxnSpPr/>
          <p:nvPr/>
        </p:nvCxnSpPr>
        <p:spPr bwMode="auto">
          <a:xfrm>
            <a:off x="6012160" y="3284984"/>
            <a:ext cx="0" cy="50405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12"/>
          <p:cNvCxnSpPr/>
          <p:nvPr/>
        </p:nvCxnSpPr>
        <p:spPr bwMode="auto">
          <a:xfrm>
            <a:off x="78843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Rounded Rectangle 15"/>
          <p:cNvSpPr/>
          <p:nvPr/>
        </p:nvSpPr>
        <p:spPr bwMode="auto">
          <a:xfrm>
            <a:off x="1763688" y="3284984"/>
            <a:ext cx="3456384" cy="1440159"/>
          </a:xfrm>
          <a:prstGeom prst="roundRect">
            <a:avLst/>
          </a:prstGeom>
          <a:noFill/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and preprocessing </a:t>
            </a:r>
            <a:r>
              <a:rPr lang="en-US" dirty="0" err="1" smtClean="0"/>
              <a:t>tsv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6372200" y="260648"/>
            <a:ext cx="822960" cy="822960"/>
          </a:xfrm>
          <a:prstGeom prst="star10">
            <a:avLst/>
          </a:prstGeom>
          <a:solidFill>
            <a:srgbClr val="E7905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611560" y="14847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>
                <a:solidFill>
                  <a:schemeClr val="tx1"/>
                </a:solidFill>
              </a:rPr>
              <a:t>Input: </a:t>
            </a:r>
            <a:r>
              <a:rPr lang="de-DE" dirty="0" err="1">
                <a:solidFill>
                  <a:schemeClr val="tx1"/>
                </a:solidFill>
              </a:rPr>
              <a:t>raw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tsv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memory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72000" y="1484784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Output: </a:t>
            </a:r>
            <a:r>
              <a:rPr lang="de-DE" dirty="0" smtClean="0">
                <a:solidFill>
                  <a:schemeClr val="tx1"/>
                </a:solidFill>
              </a:rPr>
              <a:t>in-memory </a:t>
            </a:r>
            <a:r>
              <a:rPr lang="de-DE" dirty="0" err="1" smtClean="0">
                <a:solidFill>
                  <a:schemeClr val="tx1"/>
                </a:solidFill>
              </a:rPr>
              <a:t>representation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optimized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FD </a:t>
            </a:r>
            <a:r>
              <a:rPr lang="de-DE" dirty="0" err="1" smtClean="0">
                <a:solidFill>
                  <a:schemeClr val="tx1"/>
                </a:solidFill>
              </a:rPr>
              <a:t>computation</a:t>
            </a:r>
            <a:endParaRPr lang="de-DE" dirty="0" smtClean="0">
              <a:solidFill>
                <a:schemeClr val="tx1"/>
              </a:solidFill>
            </a:endParaRPr>
          </a:p>
        </p:txBody>
      </p:sp>
      <p:graphicFrame>
        <p:nvGraphicFramePr>
          <p:cNvPr id="1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21202"/>
              </p:ext>
            </p:extLst>
          </p:nvPr>
        </p:nvGraphicFramePr>
        <p:xfrm>
          <a:off x="611560" y="2420888"/>
          <a:ext cx="3128212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6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TCS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Carl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55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and preprocessing </a:t>
            </a:r>
            <a:r>
              <a:rPr lang="en-US" dirty="0" err="1" smtClean="0"/>
              <a:t>tsv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6372200" y="260648"/>
            <a:ext cx="822960" cy="822960"/>
          </a:xfrm>
          <a:prstGeom prst="star10">
            <a:avLst/>
          </a:prstGeom>
          <a:solidFill>
            <a:srgbClr val="E7905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611560" y="14847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>
                <a:solidFill>
                  <a:schemeClr val="tx1"/>
                </a:solidFill>
              </a:rPr>
              <a:t>Input: </a:t>
            </a:r>
            <a:r>
              <a:rPr lang="de-DE" dirty="0" err="1">
                <a:solidFill>
                  <a:schemeClr val="tx1"/>
                </a:solidFill>
              </a:rPr>
              <a:t>raw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tsv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memory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72000" y="1484784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Output: </a:t>
            </a:r>
            <a:r>
              <a:rPr lang="de-DE" dirty="0" smtClean="0">
                <a:solidFill>
                  <a:schemeClr val="tx1"/>
                </a:solidFill>
              </a:rPr>
              <a:t>in-memory </a:t>
            </a:r>
            <a:r>
              <a:rPr lang="de-DE" dirty="0" err="1" smtClean="0">
                <a:solidFill>
                  <a:schemeClr val="tx1"/>
                </a:solidFill>
              </a:rPr>
              <a:t>representation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optimized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FD </a:t>
            </a:r>
            <a:r>
              <a:rPr lang="de-DE" dirty="0" err="1" smtClean="0">
                <a:solidFill>
                  <a:schemeClr val="tx1"/>
                </a:solidFill>
              </a:rPr>
              <a:t>computation</a:t>
            </a:r>
            <a:endParaRPr lang="de-DE" dirty="0" smtClean="0">
              <a:solidFill>
                <a:schemeClr val="tx1"/>
              </a:solidFill>
            </a:endParaRPr>
          </a:p>
        </p:txBody>
      </p:sp>
      <p:graphicFrame>
        <p:nvGraphicFramePr>
          <p:cNvPr id="21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48313"/>
              </p:ext>
            </p:extLst>
          </p:nvPr>
        </p:nvGraphicFramePr>
        <p:xfrm>
          <a:off x="4067944" y="2420888"/>
          <a:ext cx="3128212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6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7" name="Straight Connector 12"/>
          <p:cNvCxnSpPr/>
          <p:nvPr/>
        </p:nvCxnSpPr>
        <p:spPr bwMode="auto">
          <a:xfrm>
            <a:off x="3707904" y="3429000"/>
            <a:ext cx="414457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23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2987824" y="5085184"/>
            <a:ext cx="1080120" cy="802871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1835696" y="494116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5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29161"/>
              </p:ext>
            </p:extLst>
          </p:nvPr>
        </p:nvGraphicFramePr>
        <p:xfrm>
          <a:off x="4067944" y="4365105"/>
          <a:ext cx="3096344" cy="21088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8172"/>
                <a:gridCol w="1548172"/>
              </a:tblGrid>
              <a:tr h="3320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Ben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DB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Math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Eli 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TCS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Carl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0" name="Textfeld 29"/>
          <p:cNvSpPr txBox="1"/>
          <p:nvPr/>
        </p:nvSpPr>
        <p:spPr>
          <a:xfrm>
            <a:off x="1187624" y="5877272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 smtClean="0">
                <a:solidFill>
                  <a:schemeClr val="tx1"/>
                </a:solidFill>
              </a:rPr>
              <a:t>Maps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actual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values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distinct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integers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69769"/>
              </p:ext>
            </p:extLst>
          </p:nvPr>
        </p:nvGraphicFramePr>
        <p:xfrm>
          <a:off x="611560" y="2420888"/>
          <a:ext cx="3128212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6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TCS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Carl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64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and preprocessing </a:t>
            </a:r>
            <a:r>
              <a:rPr lang="en-US" dirty="0" err="1" smtClean="0"/>
              <a:t>tsv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6372200" y="260648"/>
            <a:ext cx="822960" cy="822960"/>
          </a:xfrm>
          <a:prstGeom prst="star10">
            <a:avLst/>
          </a:prstGeom>
          <a:solidFill>
            <a:srgbClr val="E7905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611560" y="14847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>
                <a:solidFill>
                  <a:schemeClr val="tx1"/>
                </a:solidFill>
              </a:rPr>
              <a:t>Input: </a:t>
            </a:r>
            <a:r>
              <a:rPr lang="de-DE" dirty="0" err="1">
                <a:solidFill>
                  <a:schemeClr val="tx1"/>
                </a:solidFill>
              </a:rPr>
              <a:t>raw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tsv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memory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72000" y="1484784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Output: </a:t>
            </a:r>
            <a:r>
              <a:rPr lang="de-DE" dirty="0" smtClean="0">
                <a:solidFill>
                  <a:schemeClr val="tx1"/>
                </a:solidFill>
              </a:rPr>
              <a:t>in-memory </a:t>
            </a:r>
            <a:r>
              <a:rPr lang="de-DE" dirty="0" err="1" smtClean="0">
                <a:solidFill>
                  <a:schemeClr val="tx1"/>
                </a:solidFill>
              </a:rPr>
              <a:t>representation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optimized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FD </a:t>
            </a:r>
            <a:r>
              <a:rPr lang="de-DE" dirty="0" err="1" smtClean="0">
                <a:solidFill>
                  <a:schemeClr val="tx1"/>
                </a:solidFill>
              </a:rPr>
              <a:t>computation</a:t>
            </a:r>
            <a:endParaRPr lang="de-DE" dirty="0" smtClean="0">
              <a:solidFill>
                <a:schemeClr val="tx1"/>
              </a:solidFill>
            </a:endParaRPr>
          </a:p>
        </p:txBody>
      </p:sp>
      <p:graphicFrame>
        <p:nvGraphicFramePr>
          <p:cNvPr id="21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21902"/>
              </p:ext>
            </p:extLst>
          </p:nvPr>
        </p:nvGraphicFramePr>
        <p:xfrm>
          <a:off x="4067944" y="2420888"/>
          <a:ext cx="3128212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6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7" name="Straight Connector 12"/>
          <p:cNvCxnSpPr/>
          <p:nvPr/>
        </p:nvCxnSpPr>
        <p:spPr bwMode="auto">
          <a:xfrm>
            <a:off x="3707904" y="3429000"/>
            <a:ext cx="414457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23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2987824" y="5085184"/>
            <a:ext cx="1080120" cy="802871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1835696" y="494116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5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47865"/>
              </p:ext>
            </p:extLst>
          </p:nvPr>
        </p:nvGraphicFramePr>
        <p:xfrm>
          <a:off x="4067944" y="4365105"/>
          <a:ext cx="3096344" cy="21088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8172"/>
                <a:gridCol w="1548172"/>
              </a:tblGrid>
              <a:tr h="3320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Ben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DB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Math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Eli 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TCS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Carl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0" name="Textfeld 29"/>
          <p:cNvSpPr txBox="1"/>
          <p:nvPr/>
        </p:nvSpPr>
        <p:spPr>
          <a:xfrm>
            <a:off x="1187624" y="5877272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 smtClean="0">
                <a:solidFill>
                  <a:schemeClr val="tx1"/>
                </a:solidFill>
              </a:rPr>
              <a:t>Maps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actual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values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distinct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integers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93198"/>
              </p:ext>
            </p:extLst>
          </p:nvPr>
        </p:nvGraphicFramePr>
        <p:xfrm>
          <a:off x="611560" y="2420888"/>
          <a:ext cx="3128212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6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TCS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Carl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Multiply 2"/>
          <p:cNvSpPr/>
          <p:nvPr/>
        </p:nvSpPr>
        <p:spPr bwMode="auto">
          <a:xfrm>
            <a:off x="4355976" y="4086924"/>
            <a:ext cx="2520280" cy="273630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8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Würfel 39"/>
          <p:cNvSpPr/>
          <p:nvPr/>
        </p:nvSpPr>
        <p:spPr bwMode="auto">
          <a:xfrm>
            <a:off x="5580112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" name="Würfel 40"/>
          <p:cNvSpPr/>
          <p:nvPr/>
        </p:nvSpPr>
        <p:spPr bwMode="auto">
          <a:xfrm>
            <a:off x="586814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2" name="Würfel 41"/>
          <p:cNvSpPr/>
          <p:nvPr/>
        </p:nvSpPr>
        <p:spPr bwMode="auto">
          <a:xfrm>
            <a:off x="615617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3 | Christoph Oehlke, Markus Hinsche | May 30, 2013 </a:t>
            </a:r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3059832" y="3501008"/>
            <a:ext cx="822960" cy="822960"/>
          </a:xfrm>
          <a:prstGeom prst="star10">
            <a:avLst/>
          </a:prstGeom>
          <a:solidFill>
            <a:srgbClr val="E79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6942641" y="343491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71640"/>
              </p:ext>
            </p:extLst>
          </p:nvPr>
        </p:nvGraphicFramePr>
        <p:xfrm>
          <a:off x="5364088" y="1412776"/>
          <a:ext cx="140145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82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30288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Multidocument 11"/>
          <p:cNvSpPr/>
          <p:nvPr/>
        </p:nvSpPr>
        <p:spPr bwMode="auto">
          <a:xfrm>
            <a:off x="539552" y="3573016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17" r="95667">
                        <a14:foregroundMark x1="25250" y1="18417" x2="25250" y2="18417"/>
                        <a14:foregroundMark x1="82250" y1="72083" x2="82250" y2="72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2915816" y="2420888"/>
            <a:ext cx="1080120" cy="802871"/>
          </a:xfrm>
          <a:prstGeom prst="rect">
            <a:avLst/>
          </a:prstGeom>
        </p:spPr>
      </p:pic>
      <p:sp>
        <p:nvSpPr>
          <p:cNvPr id="18" name="10-Point Star 17"/>
          <p:cNvSpPr/>
          <p:nvPr/>
        </p:nvSpPr>
        <p:spPr bwMode="auto">
          <a:xfrm>
            <a:off x="7038462" y="3543272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10-Point Star 16"/>
          <p:cNvSpPr/>
          <p:nvPr/>
        </p:nvSpPr>
        <p:spPr bwMode="auto">
          <a:xfrm>
            <a:off x="7164288" y="364502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Flussdiagramm: Dokument 2"/>
          <p:cNvSpPr/>
          <p:nvPr/>
        </p:nvSpPr>
        <p:spPr bwMode="auto">
          <a:xfrm>
            <a:off x="8316416" y="3645024"/>
            <a:ext cx="704088" cy="685800"/>
          </a:xfrm>
          <a:prstGeom prst="flowChart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763688" y="25649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843808" y="42930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Reader/</a:t>
            </a:r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660232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FD </a:t>
            </a:r>
            <a:r>
              <a:rPr lang="de-DE" sz="1200" dirty="0" err="1" smtClean="0">
                <a:solidFill>
                  <a:schemeClr val="tx1"/>
                </a:solidFill>
              </a:rPr>
              <a:t>Computation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Threads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39552" y="43651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8244408" y="43651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Results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35" name="Straight Connector 12"/>
          <p:cNvCxnSpPr/>
          <p:nvPr/>
        </p:nvCxnSpPr>
        <p:spPr bwMode="auto">
          <a:xfrm>
            <a:off x="1331640" y="3933056"/>
            <a:ext cx="165618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Connector 12"/>
          <p:cNvCxnSpPr/>
          <p:nvPr/>
        </p:nvCxnSpPr>
        <p:spPr bwMode="auto">
          <a:xfrm>
            <a:off x="3923928" y="3933056"/>
            <a:ext cx="1656184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Connector 12"/>
          <p:cNvCxnSpPr/>
          <p:nvPr/>
        </p:nvCxnSpPr>
        <p:spPr bwMode="auto">
          <a:xfrm>
            <a:off x="644420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5364088" y="40770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table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Connector 12"/>
          <p:cNvCxnSpPr/>
          <p:nvPr/>
        </p:nvCxnSpPr>
        <p:spPr bwMode="auto">
          <a:xfrm flipV="1">
            <a:off x="3347864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12"/>
          <p:cNvCxnSpPr/>
          <p:nvPr/>
        </p:nvCxnSpPr>
        <p:spPr bwMode="auto">
          <a:xfrm>
            <a:off x="3563888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Straight Connector 12"/>
          <p:cNvCxnSpPr/>
          <p:nvPr/>
        </p:nvCxnSpPr>
        <p:spPr bwMode="auto">
          <a:xfrm>
            <a:off x="6012160" y="3284984"/>
            <a:ext cx="0" cy="50405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12"/>
          <p:cNvCxnSpPr/>
          <p:nvPr/>
        </p:nvCxnSpPr>
        <p:spPr bwMode="auto">
          <a:xfrm>
            <a:off x="78843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Rounded Rectangle 15"/>
          <p:cNvSpPr/>
          <p:nvPr/>
        </p:nvSpPr>
        <p:spPr bwMode="auto">
          <a:xfrm>
            <a:off x="1763688" y="3284984"/>
            <a:ext cx="3456384" cy="1440159"/>
          </a:xfrm>
          <a:prstGeom prst="roundRect">
            <a:avLst/>
          </a:prstGeom>
          <a:noFill/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pi_grau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39</TotalTime>
  <Words>810</Words>
  <Application>Microsoft Macintosh PowerPoint</Application>
  <PresentationFormat>On-screen Show (4:3)</PresentationFormat>
  <Paragraphs>331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hpi_grau</vt:lpstr>
      <vt:lpstr>hpi_orange</vt:lpstr>
      <vt:lpstr>Data Profiling and Data Cleansing – Assignment 3  Functional Dependencies</vt:lpstr>
      <vt:lpstr>Pipeline architecture (for finding INDs)</vt:lpstr>
      <vt:lpstr>Pipeline architecture</vt:lpstr>
      <vt:lpstr>Pipeline architecture</vt:lpstr>
      <vt:lpstr>Pipeline architecture</vt:lpstr>
      <vt:lpstr>Parsing and preprocessing tsv data</vt:lpstr>
      <vt:lpstr>Parsing and preprocessing tsv data</vt:lpstr>
      <vt:lpstr>Parsing and preprocessing tsv data</vt:lpstr>
      <vt:lpstr>Pipeline architecture</vt:lpstr>
      <vt:lpstr>Pipeline architecture</vt:lpstr>
      <vt:lpstr>FD computation</vt:lpstr>
      <vt:lpstr>FD computation</vt:lpstr>
      <vt:lpstr>Performance</vt:lpstr>
      <vt:lpstr>Conclusion &amp; Discussion</vt:lpstr>
    </vt:vector>
  </TitlesOfParts>
  <Company>HPI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Unique column combinations</dc:title>
  <dc:creator>Christoph Oehlke</dc:creator>
  <cp:lastModifiedBy>Markus Hinsche</cp:lastModifiedBy>
  <cp:revision>73</cp:revision>
  <dcterms:created xsi:type="dcterms:W3CDTF">2013-04-29T09:17:38Z</dcterms:created>
  <dcterms:modified xsi:type="dcterms:W3CDTF">2013-05-21T15:09:49Z</dcterms:modified>
</cp:coreProperties>
</file>