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62" r:id="rId20"/>
  </p:sldIdLst>
  <p:sldSz cx="9144000" cy="6858000" type="screen4x3"/>
  <p:notesSz cx="7772400" cy="105156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312">
          <p15:clr>
            <a:srgbClr val="A4A3A4"/>
          </p15:clr>
        </p15:guide>
        <p15:guide id="2" pos="24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414"/>
    <a:srgbClr val="CB7C6F"/>
    <a:srgbClr val="CCE4EC"/>
    <a:srgbClr val="7FBCCE"/>
    <a:srgbClr val="D77F99"/>
    <a:srgbClr val="C74C71"/>
    <a:srgbClr val="F8DFCE"/>
    <a:srgbClr val="EEB083"/>
    <a:srgbClr val="E79052"/>
    <a:srgbClr val="FB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-2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-2526" y="-90"/>
      </p:cViewPr>
      <p:guideLst>
        <p:guide orient="horz" pos="3312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8CEC04-CECB-4321-99F0-A11FF9A4B5B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92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88988"/>
            <a:ext cx="5257800" cy="3943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7875" y="4995863"/>
            <a:ext cx="621665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8F3DCA-10DE-494A-957E-84CDB678C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11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0513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0513" y="4868863"/>
            <a:ext cx="6013450" cy="15128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0513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1221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1224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1225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6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2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792288" indent="-263525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790700" indent="-269875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  <a:lvl5pPr marL="1793875" indent="-274638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5113">
              <a:buFont typeface="Arial" pitchFamily="34" charset="0"/>
              <a:buChar char="■"/>
              <a:defRPr/>
            </a:lvl1pPr>
            <a:lvl2pPr marL="898525" indent="-266700">
              <a:buFont typeface="Arial" pitchFamily="34" charset="0"/>
              <a:buChar char="□"/>
              <a:defRPr/>
            </a:lvl2pPr>
            <a:lvl3pPr marL="1338263" indent="-266700">
              <a:buFont typeface="Verdana" pitchFamily="34" charset="0"/>
              <a:buChar char="◊"/>
              <a:defRPr/>
            </a:lvl3pPr>
            <a:lvl4pPr marL="1793875" indent="-266700">
              <a:buFont typeface="Verdana" pitchFamily="34" charset="0"/>
              <a:buChar char="●"/>
              <a:defRPr/>
            </a:lvl4pPr>
            <a:lvl5pPr marL="1793875" indent="-274638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B98B87-CF4F-4033-BFAA-9EA7BD15767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C33EC-149A-4E8A-9632-D8084274299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0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4868863"/>
            <a:ext cx="6013450" cy="15113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0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5317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5318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5320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1325" indent="-260350">
              <a:buFont typeface="Arial" pitchFamily="34" charset="0"/>
              <a:buChar char="■"/>
              <a:defRPr/>
            </a:lvl2pPr>
            <a:lvl3pPr marL="896938" indent="-276225">
              <a:buFont typeface="Arial" pitchFamily="34" charset="0"/>
              <a:buChar char="□"/>
              <a:defRPr/>
            </a:lvl3pPr>
            <a:lvl4pPr marL="1339850" indent="-26352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1790700" indent="-26987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8788"/>
            <a:ext cx="817403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D2E3E63-3635-477D-9E97-C36E7087B489}" type="slidenum">
              <a:rPr lang="de-DE"/>
              <a:pPr/>
              <a:t>‹#›</a:t>
            </a:fld>
            <a:endParaRPr lang="de-DE"/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52225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55" r:id="rId3"/>
    <p:sldLayoutId id="2147483659" r:id="rId4"/>
    <p:sldLayoutId id="2147483660" r:id="rId5"/>
    <p:sldLayoutId id="2147483678" r:id="rId6"/>
    <p:sldLayoutId id="2147483677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8525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38263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3319463" indent="-1762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defRPr>
          <a:solidFill>
            <a:schemeClr val="tx1"/>
          </a:solidFill>
          <a:latin typeface="+mn-lt"/>
        </a:defRPr>
      </a:lvl4pPr>
      <a:lvl5pPr marL="3727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41846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641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5099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56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7200"/>
            <a:ext cx="81740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9550"/>
            <a:ext cx="81740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5607529-4FF3-4FE6-8DAF-F4821142B5DD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4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65" r:id="rId3"/>
    <p:sldLayoutId id="2147483669" r:id="rId4"/>
    <p:sldLayoutId id="2147483670" r:id="rId5"/>
    <p:sldLayoutId id="2147483679" r:id="rId6"/>
    <p:sldLayoutId id="214748368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3763" indent="-260350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41438" indent="-276225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175895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669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41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813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85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57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Profiling</a:t>
            </a:r>
            <a:r>
              <a:rPr lang="fr-FR" dirty="0" smtClean="0"/>
              <a:t> and Data </a:t>
            </a:r>
            <a:r>
              <a:rPr lang="fr-FR" dirty="0" err="1" smtClean="0"/>
              <a:t>Cleansing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fr-FR" dirty="0" err="1" smtClean="0"/>
              <a:t>Assignment</a:t>
            </a:r>
            <a:r>
              <a:rPr lang="fr-FR" dirty="0" smtClean="0"/>
              <a:t> </a:t>
            </a:r>
            <a:r>
              <a:rPr lang="fr-FR" dirty="0" smtClean="0"/>
              <a:t>2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Inclusion </a:t>
            </a:r>
            <a:r>
              <a:rPr lang="fr-FR" dirty="0" err="1" smtClean="0"/>
              <a:t>Dependencies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Group:</a:t>
            </a:r>
            <a:endParaRPr lang="de-DE" dirty="0"/>
          </a:p>
          <a:p>
            <a:r>
              <a:rPr lang="de-DE" dirty="0" smtClean="0"/>
              <a:t>Christoph </a:t>
            </a:r>
            <a:r>
              <a:rPr lang="de-DE" dirty="0" err="1" smtClean="0"/>
              <a:t>Oehlke</a:t>
            </a:r>
            <a:r>
              <a:rPr lang="de-DE" dirty="0" smtClean="0"/>
              <a:t> </a:t>
            </a:r>
            <a:r>
              <a:rPr lang="de-DE" sz="1200" dirty="0" smtClean="0"/>
              <a:t>christoph.oehlke@student.hpi.uni-potsdam.de</a:t>
            </a:r>
          </a:p>
          <a:p>
            <a:r>
              <a:rPr lang="de-DE" dirty="0"/>
              <a:t>Markus Hinsche </a:t>
            </a:r>
            <a:r>
              <a:rPr lang="de-DE" sz="1200" dirty="0" err="1"/>
              <a:t>markus.hinsche@student.hpi.uni-potsdam.de</a:t>
            </a: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0614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core algorithm – case 2 – IND</a:t>
            </a:r>
            <a:endParaRPr lang="en-US" dirty="0"/>
          </a:p>
        </p:txBody>
      </p:sp>
      <p:graphicFrame>
        <p:nvGraphicFramePr>
          <p:cNvPr id="1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54126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92406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3569366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058613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26886" y="2780928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42865" y="2786275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394287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core algorithm – case 2 – IND</a:t>
            </a:r>
            <a:endParaRPr lang="en-US" dirty="0"/>
          </a:p>
        </p:txBody>
      </p:sp>
      <p:graphicFrame>
        <p:nvGraphicFramePr>
          <p:cNvPr id="1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823114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84065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3569366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058613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40254" y="3034928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42865" y="2786275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80861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core algorithm – case 2 – IND</a:t>
            </a:r>
            <a:endParaRPr lang="en-US" dirty="0"/>
          </a:p>
        </p:txBody>
      </p:sp>
      <p:graphicFrame>
        <p:nvGraphicFramePr>
          <p:cNvPr id="1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193227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43452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3569366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058613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40254" y="3034928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42865" y="3013538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113951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core algorithm – case 2 – IND</a:t>
            </a:r>
            <a:endParaRPr lang="en-US" dirty="0"/>
          </a:p>
        </p:txBody>
      </p:sp>
      <p:graphicFrame>
        <p:nvGraphicFramePr>
          <p:cNvPr id="1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196604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14980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3569366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058613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40254" y="3034928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16128" y="3321012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184930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core algorithm – case 2 – IND</a:t>
            </a:r>
            <a:endParaRPr lang="en-US" dirty="0"/>
          </a:p>
        </p:txBody>
      </p:sp>
      <p:graphicFrame>
        <p:nvGraphicFramePr>
          <p:cNvPr id="1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52221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77948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3569366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058613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40254" y="3302296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16128" y="3321012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47363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core algorithm – case 2 – IND</a:t>
            </a:r>
            <a:endParaRPr lang="en-US" dirty="0"/>
          </a:p>
        </p:txBody>
      </p:sp>
      <p:graphicFrame>
        <p:nvGraphicFramePr>
          <p:cNvPr id="1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824568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76995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3569366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058613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40254" y="3302296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02759" y="3601749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82674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core algorithm – case 2 – IND</a:t>
            </a:r>
            <a:endParaRPr lang="en-US" dirty="0"/>
          </a:p>
        </p:txBody>
      </p:sp>
      <p:graphicFrame>
        <p:nvGraphicFramePr>
          <p:cNvPr id="1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8232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492023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3569366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058613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40254" y="3609770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02759" y="3601749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85852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put Pipeline image and annotate with time measures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fld id="{0C6113F6-D982-4F1F-82B4-AFA466AB9AFB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8" name="10-Point Star 7"/>
          <p:cNvSpPr/>
          <p:nvPr/>
        </p:nvSpPr>
        <p:spPr bwMode="auto">
          <a:xfrm>
            <a:off x="4950811" y="4204505"/>
            <a:ext cx="822960" cy="822960"/>
          </a:xfrm>
          <a:prstGeom prst="star10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10-Point Star 8"/>
          <p:cNvSpPr/>
          <p:nvPr/>
        </p:nvSpPr>
        <p:spPr bwMode="auto">
          <a:xfrm>
            <a:off x="1821801" y="4208995"/>
            <a:ext cx="822960" cy="822960"/>
          </a:xfrm>
          <a:prstGeom prst="star10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10-Point Star 9"/>
          <p:cNvSpPr/>
          <p:nvPr/>
        </p:nvSpPr>
        <p:spPr bwMode="auto">
          <a:xfrm>
            <a:off x="7153066" y="2918299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35350"/>
              </p:ext>
            </p:extLst>
          </p:nvPr>
        </p:nvGraphicFramePr>
        <p:xfrm>
          <a:off x="3045153" y="3686731"/>
          <a:ext cx="1401458" cy="1866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9"/>
                <a:gridCol w="700729"/>
              </a:tblGrid>
              <a:tr h="382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Multidocument 11"/>
          <p:cNvSpPr/>
          <p:nvPr/>
        </p:nvSpPr>
        <p:spPr bwMode="auto">
          <a:xfrm>
            <a:off x="571708" y="4203760"/>
            <a:ext cx="822960" cy="82296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10-Point Star 12"/>
          <p:cNvSpPr/>
          <p:nvPr/>
        </p:nvSpPr>
        <p:spPr bwMode="auto">
          <a:xfrm>
            <a:off x="7155257" y="5487561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10-Point Star 13"/>
          <p:cNvSpPr/>
          <p:nvPr/>
        </p:nvSpPr>
        <p:spPr bwMode="auto">
          <a:xfrm>
            <a:off x="7157447" y="4206233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96355" y="4620208"/>
            <a:ext cx="702489" cy="628"/>
          </a:xfrm>
          <a:prstGeom prst="line">
            <a:avLst/>
          </a:prstGeom>
          <a:ln>
            <a:headEnd type="none" w="med" len="med"/>
            <a:tailEnd type="triangle" w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1" idx="1"/>
          </p:cNvCxnSpPr>
          <p:nvPr/>
        </p:nvCxnSpPr>
        <p:spPr bwMode="auto">
          <a:xfrm>
            <a:off x="2539905" y="4615239"/>
            <a:ext cx="505248" cy="4524"/>
          </a:xfrm>
          <a:prstGeom prst="line">
            <a:avLst/>
          </a:prstGeom>
          <a:ln>
            <a:headEnd type="none" w="med" len="med"/>
            <a:tailEnd type="triangle" w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0"/>
          </p:cNvCxnSpPr>
          <p:nvPr/>
        </p:nvCxnSpPr>
        <p:spPr bwMode="auto">
          <a:xfrm flipH="1" flipV="1">
            <a:off x="3721098" y="2512439"/>
            <a:ext cx="24784" cy="1174292"/>
          </a:xfrm>
          <a:prstGeom prst="line">
            <a:avLst/>
          </a:prstGeom>
          <a:ln>
            <a:headEnd type="none" w="med" len="med"/>
            <a:tailEnd type="triangle" w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3952903" y="2446366"/>
            <a:ext cx="20819" cy="1281327"/>
          </a:xfrm>
          <a:prstGeom prst="line">
            <a:avLst/>
          </a:prstGeom>
          <a:ln>
            <a:headEnd type="none" w="med" len="med"/>
            <a:tailEnd type="triangle" w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0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728789"/>
            <a:ext cx="8174037" cy="3050306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Part 1: Read from file + Preprocess: 3min15sec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Part 2: INDs Core Processing: 1min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Result: 4min?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No, we did better by doing part 1 and 2 in parallel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3min21sec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Plus 5"/>
          <p:cNvSpPr/>
          <p:nvPr/>
        </p:nvSpPr>
        <p:spPr bwMode="auto">
          <a:xfrm>
            <a:off x="694617" y="4422217"/>
            <a:ext cx="822960" cy="822960"/>
          </a:xfrm>
          <a:prstGeom prst="mathPlus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Minus 6"/>
          <p:cNvSpPr/>
          <p:nvPr/>
        </p:nvSpPr>
        <p:spPr bwMode="auto">
          <a:xfrm>
            <a:off x="694608" y="5393263"/>
            <a:ext cx="822960" cy="822960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3230" y="4367881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Reading </a:t>
            </a:r>
            <a:r>
              <a:rPr lang="en-US" dirty="0">
                <a:solidFill>
                  <a:schemeClr val="tx1"/>
                </a:solidFill>
              </a:rPr>
              <a:t>small files first</a:t>
            </a:r>
          </a:p>
          <a:p>
            <a:pPr marL="731838" lvl="1" indent="-28575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we get a lot of INDs very fast</a:t>
            </a:r>
          </a:p>
          <a:p>
            <a:pPr marL="731838" lvl="1" indent="-28575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Graph? exponential </a:t>
            </a:r>
            <a:r>
              <a:rPr lang="en-US" dirty="0" smtClean="0">
                <a:solidFill>
                  <a:schemeClr val="tx1"/>
                </a:solidFill>
              </a:rPr>
              <a:t>growth</a:t>
            </a:r>
          </a:p>
          <a:p>
            <a:pPr marL="446088" lvl="1"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Memory </a:t>
            </a:r>
            <a:r>
              <a:rPr lang="en-US" dirty="0">
                <a:solidFill>
                  <a:schemeClr val="tx1"/>
                </a:solidFill>
              </a:rPr>
              <a:t>usage increases linearly with data size (</a:t>
            </a:r>
            <a:r>
              <a:rPr lang="en-US" dirty="0" err="1">
                <a:solidFill>
                  <a:schemeClr val="tx1"/>
                </a:solidFill>
              </a:rPr>
              <a:t>uniques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196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as table of contents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10-Point Star 7"/>
          <p:cNvSpPr/>
          <p:nvPr/>
        </p:nvSpPr>
        <p:spPr bwMode="auto">
          <a:xfrm>
            <a:off x="4950811" y="4204505"/>
            <a:ext cx="822960" cy="822960"/>
          </a:xfrm>
          <a:prstGeom prst="star10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10-Point Star 8"/>
          <p:cNvSpPr/>
          <p:nvPr/>
        </p:nvSpPr>
        <p:spPr bwMode="auto">
          <a:xfrm>
            <a:off x="1821801" y="4208995"/>
            <a:ext cx="822960" cy="822960"/>
          </a:xfrm>
          <a:prstGeom prst="star10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10-Point Star 9"/>
          <p:cNvSpPr/>
          <p:nvPr/>
        </p:nvSpPr>
        <p:spPr bwMode="auto">
          <a:xfrm>
            <a:off x="7153066" y="2918299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87302"/>
              </p:ext>
            </p:extLst>
          </p:nvPr>
        </p:nvGraphicFramePr>
        <p:xfrm>
          <a:off x="3045153" y="3686731"/>
          <a:ext cx="1401458" cy="1866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9"/>
                <a:gridCol w="700729"/>
              </a:tblGrid>
              <a:tr h="382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Multidocument 11"/>
          <p:cNvSpPr/>
          <p:nvPr/>
        </p:nvSpPr>
        <p:spPr bwMode="auto">
          <a:xfrm>
            <a:off x="571708" y="4203760"/>
            <a:ext cx="822960" cy="82296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" name="Picture 14" descr="book-icon-hi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17" r="95667">
                        <a14:foregroundMark x1="25250" y1="18417" x2="25250" y2="18417"/>
                        <a14:foregroundMark x1="82250" y1="72083" x2="82250" y2="72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0" t="10870" r="2752" b="18895"/>
          <a:stretch/>
        </p:blipFill>
        <p:spPr>
          <a:xfrm>
            <a:off x="2949567" y="1365457"/>
            <a:ext cx="1543061" cy="1146982"/>
          </a:xfrm>
          <a:prstGeom prst="rect">
            <a:avLst/>
          </a:prstGeom>
        </p:spPr>
      </p:pic>
      <p:sp>
        <p:nvSpPr>
          <p:cNvPr id="17" name="10-Point Star 16"/>
          <p:cNvSpPr/>
          <p:nvPr/>
        </p:nvSpPr>
        <p:spPr bwMode="auto">
          <a:xfrm>
            <a:off x="7155257" y="5487561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10-Point Star 17"/>
          <p:cNvSpPr/>
          <p:nvPr/>
        </p:nvSpPr>
        <p:spPr bwMode="auto">
          <a:xfrm>
            <a:off x="7157447" y="4206233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1196355" y="4620208"/>
            <a:ext cx="702489" cy="628"/>
          </a:xfrm>
          <a:prstGeom prst="line">
            <a:avLst/>
          </a:prstGeom>
          <a:ln>
            <a:headEnd type="none" w="med" len="med"/>
            <a:tailEnd type="triangle" w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1" idx="1"/>
          </p:cNvCxnSpPr>
          <p:nvPr/>
        </p:nvCxnSpPr>
        <p:spPr bwMode="auto">
          <a:xfrm>
            <a:off x="2539905" y="4615239"/>
            <a:ext cx="505248" cy="4524"/>
          </a:xfrm>
          <a:prstGeom prst="line">
            <a:avLst/>
          </a:prstGeom>
          <a:ln>
            <a:headEnd type="none" w="med" len="med"/>
            <a:tailEnd type="triangle" w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0"/>
            <a:endCxn id="15" idx="2"/>
          </p:cNvCxnSpPr>
          <p:nvPr/>
        </p:nvCxnSpPr>
        <p:spPr bwMode="auto">
          <a:xfrm flipH="1" flipV="1">
            <a:off x="3721098" y="2512439"/>
            <a:ext cx="24784" cy="1174292"/>
          </a:xfrm>
          <a:prstGeom prst="line">
            <a:avLst/>
          </a:prstGeom>
          <a:ln>
            <a:headEnd type="none" w="med" len="med"/>
            <a:tailEnd type="triangle" w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3952903" y="2446366"/>
            <a:ext cx="20819" cy="1281327"/>
          </a:xfrm>
          <a:prstGeom prst="line">
            <a:avLst/>
          </a:prstGeom>
          <a:ln>
            <a:headEnd type="none" w="med" len="med"/>
            <a:tailEnd type="triangle" w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1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Proprocessing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into sorted sets of integers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dictionary = hash map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maps actual value to integer</a:t>
            </a:r>
          </a:p>
          <a:p>
            <a:pPr marL="731838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Example with Iris, Computing… DICT </a:t>
            </a:r>
            <a:r>
              <a:rPr lang="en-US" dirty="0" err="1" smtClean="0"/>
              <a:t>rechts</a:t>
            </a:r>
            <a:r>
              <a:rPr lang="en-US" dirty="0" smtClean="0"/>
              <a:t>, show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4660498" y="342501"/>
            <a:ext cx="822960" cy="822960"/>
          </a:xfrm>
          <a:prstGeom prst="star10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62619"/>
              </p:ext>
            </p:extLst>
          </p:nvPr>
        </p:nvGraphicFramePr>
        <p:xfrm>
          <a:off x="828840" y="4505156"/>
          <a:ext cx="3128212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106"/>
                <a:gridCol w="1564106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Iris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Computing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Susi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Computing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err="1" smtClean="0"/>
                        <a:t>Reuven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Eli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Naomi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 </a:t>
                      </a:r>
                      <a:r>
                        <a:rPr lang="en-US" dirty="0" smtClean="0"/>
                        <a:t>Math 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8884"/>
              </p:ext>
            </p:extLst>
          </p:nvPr>
        </p:nvGraphicFramePr>
        <p:xfrm>
          <a:off x="4104103" y="4505156"/>
          <a:ext cx="3128212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106"/>
                <a:gridCol w="1564106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68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into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threads can take tables and operate on them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4655148" y="337150"/>
            <a:ext cx="822960" cy="822960"/>
          </a:xfrm>
          <a:prstGeom prst="star10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74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INDs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9" y="1728788"/>
            <a:ext cx="3465178" cy="4795837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Each thread takes a table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hecks combinations 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with all other tables and their columns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inside itself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Compares to all tables with smaller ID are taken care of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Whenever it finds an IND, it writes it into the .</a:t>
            </a:r>
            <a:r>
              <a:rPr lang="en-US" dirty="0" err="1" smtClean="0"/>
              <a:t>tsv</a:t>
            </a:r>
            <a:r>
              <a:rPr lang="en-US" dirty="0" smtClean="0"/>
              <a:t>-file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9" name="10-Point Star 8"/>
          <p:cNvSpPr/>
          <p:nvPr/>
        </p:nvSpPr>
        <p:spPr bwMode="auto">
          <a:xfrm>
            <a:off x="7572141" y="754245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6" name="10-Point Star 5"/>
          <p:cNvSpPr/>
          <p:nvPr/>
        </p:nvSpPr>
        <p:spPr bwMode="auto">
          <a:xfrm>
            <a:off x="4919846" y="762266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/>
              <a:t>T0</a:t>
            </a:r>
            <a:endParaRPr lang="en-US" dirty="0"/>
          </a:p>
        </p:txBody>
      </p:sp>
      <p:graphicFrame>
        <p:nvGraphicFramePr>
          <p:cNvPr id="10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06533"/>
              </p:ext>
            </p:extLst>
          </p:nvPr>
        </p:nvGraphicFramePr>
        <p:xfrm>
          <a:off x="6817896" y="1657675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20707"/>
              </p:ext>
            </p:extLst>
          </p:nvPr>
        </p:nvGraphicFramePr>
        <p:xfrm>
          <a:off x="4175205" y="1663022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 bwMode="auto">
          <a:xfrm>
            <a:off x="4197685" y="1390316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1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INDS core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Given two columns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Assumption</a:t>
            </a:r>
            <a:r>
              <a:rPr lang="en-US" dirty="0"/>
              <a:t>: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/>
              <a:t>sorted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/>
              <a:t>unique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integer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using iterators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10-Point Star 5"/>
          <p:cNvSpPr/>
          <p:nvPr/>
        </p:nvSpPr>
        <p:spPr bwMode="auto">
          <a:xfrm>
            <a:off x="4893109" y="481533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79029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337979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core algorithm – case 1 – no IND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19685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208296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123728" y="2780928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85602" y="2772907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424082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3489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24126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core algorithm – case 1 – no IND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19685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208296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123728" y="3021560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85602" y="2772907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380573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18293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86048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core algorithm – case 1 – no IND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19685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208296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123728" y="3021560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98971" y="3026907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530322930"/>
      </p:ext>
    </p:extLst>
  </p:cSld>
  <p:clrMapOvr>
    <a:masterClrMapping/>
  </p:clrMapOvr>
</p:sld>
</file>

<file path=ppt/theme/theme1.xml><?xml version="1.0" encoding="utf-8"?>
<a:theme xmlns:a="http://schemas.openxmlformats.org/drawingml/2006/main" name="hpi_grau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 Master R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HPI Master R7 1">
        <a:dk1>
          <a:srgbClr val="000000"/>
        </a:dk1>
        <a:lt1>
          <a:srgbClr val="FFFFFF"/>
        </a:lt1>
        <a:dk2>
          <a:srgbClr val="60686B"/>
        </a:dk2>
        <a:lt2>
          <a:srgbClr val="8E9496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hpi_folienmaster_2007_01</Template>
  <TotalTime>379</TotalTime>
  <Words>1261</Words>
  <Application>Microsoft Macintosh PowerPoint</Application>
  <PresentationFormat>On-screen Show (4:3)</PresentationFormat>
  <Paragraphs>378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hpi_grau</vt:lpstr>
      <vt:lpstr>hpi_orange</vt:lpstr>
      <vt:lpstr>Data Profiling and Data Cleansing – Assignment 2  Inclusion Dependencies</vt:lpstr>
      <vt:lpstr>Pipeline as table of contents</vt:lpstr>
      <vt:lpstr>Proprocessing data</vt:lpstr>
      <vt:lpstr>write into tables</vt:lpstr>
      <vt:lpstr>INDs Computation</vt:lpstr>
      <vt:lpstr>INDS core algorithm</vt:lpstr>
      <vt:lpstr>INDS core algorithm – case 1 – no IND</vt:lpstr>
      <vt:lpstr>INDS core algorithm – case 1 – no IND</vt:lpstr>
      <vt:lpstr>INDS core algorithm – case 1 – no IND</vt:lpstr>
      <vt:lpstr>INDS core algorithm – case 2 – IND</vt:lpstr>
      <vt:lpstr>INDS core algorithm – case 2 – IND</vt:lpstr>
      <vt:lpstr>INDS core algorithm – case 2 – IND</vt:lpstr>
      <vt:lpstr>INDS core algorithm – case 2 – IND</vt:lpstr>
      <vt:lpstr>INDS core algorithm – case 2 – IND</vt:lpstr>
      <vt:lpstr>INDS core algorithm – case 2 – IND</vt:lpstr>
      <vt:lpstr>INDS core algorithm – case 2 – IND</vt:lpstr>
      <vt:lpstr>Results</vt:lpstr>
      <vt:lpstr>Results</vt:lpstr>
    </vt:vector>
  </TitlesOfParts>
  <Company>HPI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Unique column combinations</dc:title>
  <dc:creator>Christoph Oehlke</dc:creator>
  <cp:lastModifiedBy>Markus Hinsche</cp:lastModifiedBy>
  <cp:revision>43</cp:revision>
  <dcterms:created xsi:type="dcterms:W3CDTF">2013-04-29T09:17:38Z</dcterms:created>
  <dcterms:modified xsi:type="dcterms:W3CDTF">2013-05-14T21:20:19Z</dcterms:modified>
</cp:coreProperties>
</file>