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  <p:sldMasterId id="2147483653" r:id="rId2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7772400" cy="10515600"/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312">
          <p15:clr>
            <a:srgbClr val="A4A3A4"/>
          </p15:clr>
        </p15:guide>
        <p15:guide id="2" pos="244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4414"/>
    <a:srgbClr val="CB7C6F"/>
    <a:srgbClr val="CCE4EC"/>
    <a:srgbClr val="7FBCCE"/>
    <a:srgbClr val="D77F99"/>
    <a:srgbClr val="C74C71"/>
    <a:srgbClr val="F8DFCE"/>
    <a:srgbClr val="EEB083"/>
    <a:srgbClr val="E79052"/>
    <a:srgbClr val="FBDD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77" autoAdjust="0"/>
    <p:restoredTop sz="94684" autoAdjust="0"/>
  </p:normalViewPr>
  <p:slideViewPr>
    <p:cSldViewPr>
      <p:cViewPr varScale="1">
        <p:scale>
          <a:sx n="88" d="100"/>
          <a:sy n="88" d="100"/>
        </p:scale>
        <p:origin x="59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7" d="100"/>
          <a:sy n="47" d="100"/>
        </p:scale>
        <p:origin x="-2526" y="-90"/>
      </p:cViewPr>
      <p:guideLst>
        <p:guide orient="horz" pos="3312"/>
        <p:guide pos="244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367088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>
            <a:lvl1pPr algn="l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402138" y="0"/>
            <a:ext cx="3368675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>
            <a:lvl1pPr algn="r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985375"/>
            <a:ext cx="3367088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b" anchorCtr="0" compatLnSpc="1">
            <a:prstTxWarp prst="textNoShape">
              <a:avLst/>
            </a:prstTxWarp>
          </a:bodyPr>
          <a:lstStyle>
            <a:lvl1pPr algn="l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402138" y="9985375"/>
            <a:ext cx="3368675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b" anchorCtr="0" compatLnSpc="1">
            <a:prstTxWarp prst="textNoShape">
              <a:avLst/>
            </a:prstTxWarp>
          </a:bodyPr>
          <a:lstStyle>
            <a:lvl1pPr algn="r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C68CEC04-CECB-4321-99F0-A11FF9A4B5B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0929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367088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>
            <a:lvl1pPr algn="l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402138" y="0"/>
            <a:ext cx="3368675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>
            <a:lvl1pPr algn="r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88988"/>
            <a:ext cx="5257800" cy="3943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77875" y="4995863"/>
            <a:ext cx="6216650" cy="473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985375"/>
            <a:ext cx="3367088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b" anchorCtr="0" compatLnSpc="1">
            <a:prstTxWarp prst="textNoShape">
              <a:avLst/>
            </a:prstTxWarp>
          </a:bodyPr>
          <a:lstStyle>
            <a:lvl1pPr algn="l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402138" y="9985375"/>
            <a:ext cx="3368675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b" anchorCtr="0" compatLnSpc="1">
            <a:prstTxWarp prst="textNoShape">
              <a:avLst/>
            </a:prstTxWarp>
          </a:bodyPr>
          <a:lstStyle>
            <a:lvl1pPr algn="r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6A8F3DCA-10DE-494A-957E-84CDB678C40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15117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F3DCA-10DE-494A-957E-84CDB678C40F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4669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F3DCA-10DE-494A-957E-84CDB678C40F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0786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30513" y="3429000"/>
            <a:ext cx="6013450" cy="1368425"/>
          </a:xfrm>
        </p:spPr>
        <p:txBody>
          <a:bodyPr anchor="t"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30513" y="4868863"/>
            <a:ext cx="6013450" cy="1512887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2830513" y="6489700"/>
            <a:ext cx="6013450" cy="296863"/>
          </a:xfrm>
        </p:spPr>
        <p:txBody>
          <a:bodyPr anchor="t"/>
          <a:lstStyle>
            <a:lvl1pPr>
              <a:defRPr sz="1800">
                <a:latin typeface="+mn-lt"/>
              </a:defRPr>
            </a:lvl1pPr>
          </a:lstStyle>
          <a:p>
            <a:r>
              <a:rPr lang="de-DE" smtClean="0"/>
              <a:t>DPDC – Assignment 4 | Christoph Oehlke, Markus Hinsche | May 25, 2013</a:t>
            </a:r>
            <a:endParaRPr lang="de-DE"/>
          </a:p>
        </p:txBody>
      </p:sp>
      <p:grpSp>
        <p:nvGrpSpPr>
          <p:cNvPr id="51220" name="Group 20"/>
          <p:cNvGrpSpPr>
            <a:grpSpLocks/>
          </p:cNvGrpSpPr>
          <p:nvPr/>
        </p:nvGrpSpPr>
        <p:grpSpPr bwMode="auto">
          <a:xfrm>
            <a:off x="0" y="0"/>
            <a:ext cx="9180513" cy="6858000"/>
            <a:chOff x="0" y="0"/>
            <a:chExt cx="5783" cy="4320"/>
          </a:xfrm>
        </p:grpSpPr>
        <p:grpSp>
          <p:nvGrpSpPr>
            <p:cNvPr id="51221" name="Group 21"/>
            <p:cNvGrpSpPr>
              <a:grpSpLocks/>
            </p:cNvGrpSpPr>
            <p:nvPr userDrawn="1"/>
          </p:nvGrpSpPr>
          <p:grpSpPr bwMode="auto">
            <a:xfrm>
              <a:off x="1451" y="0"/>
              <a:ext cx="4332" cy="1910"/>
              <a:chOff x="1451" y="0"/>
              <a:chExt cx="4332" cy="1910"/>
            </a:xfrm>
          </p:grpSpPr>
          <p:sp>
            <p:nvSpPr>
              <p:cNvPr id="51222" name="Rectangle 22"/>
              <p:cNvSpPr>
                <a:spLocks noChangeArrowheads="1"/>
              </p:cNvSpPr>
              <p:nvPr/>
            </p:nvSpPr>
            <p:spPr bwMode="auto">
              <a:xfrm>
                <a:off x="1451" y="0"/>
                <a:ext cx="136" cy="1774"/>
              </a:xfrm>
              <a:prstGeom prst="rect">
                <a:avLst/>
              </a:prstGeom>
              <a:solidFill>
                <a:srgbClr val="60686B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1223" name="Rectangle 23"/>
              <p:cNvSpPr>
                <a:spLocks noChangeArrowheads="1"/>
              </p:cNvSpPr>
              <p:nvPr/>
            </p:nvSpPr>
            <p:spPr bwMode="auto">
              <a:xfrm>
                <a:off x="1451" y="1774"/>
                <a:ext cx="4332" cy="136"/>
              </a:xfrm>
              <a:prstGeom prst="rect">
                <a:avLst/>
              </a:prstGeom>
              <a:solidFill>
                <a:srgbClr val="60686B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51224" name="Group 24"/>
            <p:cNvGrpSpPr>
              <a:grpSpLocks/>
            </p:cNvGrpSpPr>
            <p:nvPr userDrawn="1"/>
          </p:nvGrpSpPr>
          <p:grpSpPr bwMode="auto">
            <a:xfrm>
              <a:off x="0" y="1842"/>
              <a:ext cx="1519" cy="2478"/>
              <a:chOff x="0" y="1842"/>
              <a:chExt cx="1519" cy="2478"/>
            </a:xfrm>
          </p:grpSpPr>
          <p:sp>
            <p:nvSpPr>
              <p:cNvPr id="51225" name="Rectangle 25"/>
              <p:cNvSpPr>
                <a:spLocks noChangeArrowheads="1"/>
              </p:cNvSpPr>
              <p:nvPr/>
            </p:nvSpPr>
            <p:spPr bwMode="auto">
              <a:xfrm>
                <a:off x="1451" y="1842"/>
                <a:ext cx="68" cy="2478"/>
              </a:xfrm>
              <a:prstGeom prst="rect">
                <a:avLst/>
              </a:prstGeom>
              <a:solidFill>
                <a:srgbClr val="60686B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1226" name="Rectangle 26"/>
              <p:cNvSpPr>
                <a:spLocks noChangeArrowheads="1"/>
              </p:cNvSpPr>
              <p:nvPr/>
            </p:nvSpPr>
            <p:spPr bwMode="auto">
              <a:xfrm>
                <a:off x="0" y="1843"/>
                <a:ext cx="1451" cy="68"/>
              </a:xfrm>
              <a:prstGeom prst="rect">
                <a:avLst/>
              </a:prstGeom>
              <a:solidFill>
                <a:srgbClr val="60686B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pic>
        <p:nvPicPr>
          <p:cNvPr id="2" name="Picture 20" descr="hpi_logo_v2_cmyk_sl1_mast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90000" y="295200"/>
            <a:ext cx="3931200" cy="2231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1792288" indent="-263525">
              <a:buClr>
                <a:schemeClr val="accent1"/>
              </a:buClr>
              <a:buFont typeface="Verdana" pitchFamily="34" charset="0"/>
              <a:buChar char="●"/>
              <a:defRPr/>
            </a:lvl4pPr>
            <a:lvl5pPr marL="1790700" indent="-269875">
              <a:buClr>
                <a:schemeClr val="accent1"/>
              </a:buClr>
              <a:buFont typeface="Verdana" pitchFamily="34" charset="0"/>
              <a:buNone/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4 | Christoph Oehlke, Markus Hinsche | May 25, 2013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0DCB26-31A7-407B-913D-2205DF993093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4 | Christoph Oehlke, Markus Hinsche | May 25, 2013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B5FACA-E808-4B0B-9CE5-2D4613DC80C8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4 | Christoph Oehlke, Markus Hinsche | May 25, 2013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7FF3B25-51B2-40FD-A0A9-AD78C5B18266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palten-Folie - Liste ab Ebe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4 | Christoph Oehlke, Markus Hinsche | May 25, 2013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B5FACA-E808-4B0B-9CE5-2D4613DC80C8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728000"/>
            <a:ext cx="3960000" cy="4795200"/>
          </a:xfrm>
        </p:spPr>
        <p:txBody>
          <a:bodyPr/>
          <a:lstStyle>
            <a:lvl1pPr marL="0" indent="0"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906800" y="1728000"/>
            <a:ext cx="3960000" cy="4795200"/>
          </a:xfrm>
        </p:spPr>
        <p:txBody>
          <a:bodyPr/>
          <a:lstStyle>
            <a:lvl1pPr marL="0" indent="0"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palten-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4 | Christoph Oehlke, Markus Hinsche | May 25, 2013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B5FACA-E808-4B0B-9CE5-2D4613DC80C8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728000"/>
            <a:ext cx="3960000" cy="4795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905987" y="1728000"/>
            <a:ext cx="3960000" cy="4795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folie - Liste ab Ebe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Arial" pitchFamily="34" charset="0"/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  <a:lvl5pPr marL="1793875" indent="-274638">
              <a:spcBef>
                <a:spcPts val="540"/>
              </a:spcBef>
              <a:buClr>
                <a:schemeClr val="accent1"/>
              </a:buClr>
              <a:buFont typeface="Verdana" pitchFamily="34" charset="0"/>
              <a:buChar char="●"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4 | Christoph Oehlke, Markus Hinsche | May 25, 2013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6113F6-D982-4F1F-82B4-AFA466AB9AFB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44500" indent="-265113">
              <a:buFont typeface="Arial" pitchFamily="34" charset="0"/>
              <a:buChar char="■"/>
              <a:defRPr/>
            </a:lvl1pPr>
            <a:lvl2pPr marL="898525" indent="-266700">
              <a:buFont typeface="Arial" pitchFamily="34" charset="0"/>
              <a:buChar char="□"/>
              <a:defRPr/>
            </a:lvl2pPr>
            <a:lvl3pPr marL="1338263" indent="-266700">
              <a:buFont typeface="Verdana" pitchFamily="34" charset="0"/>
              <a:buChar char="◊"/>
              <a:defRPr/>
            </a:lvl3pPr>
            <a:lvl4pPr marL="1793875" indent="-266700">
              <a:buFont typeface="Verdana" pitchFamily="34" charset="0"/>
              <a:buChar char="●"/>
              <a:defRPr/>
            </a:lvl4pPr>
            <a:lvl5pPr marL="1793875" indent="-274638">
              <a:buClr>
                <a:schemeClr val="accent1"/>
              </a:buClr>
              <a:buFont typeface="Verdana" pitchFamily="34" charset="0"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4 | Christoph Oehlke, Markus Hinsche | May 25, 2013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6113F6-D982-4F1F-82B4-AFA466AB9AFB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4 | Christoph Oehlke, Markus Hinsche | May 25, 2013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FB98B87-CF4F-4033-BFAA-9EA7BD15767A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4 | Christoph Oehlke, Markus Hinsche | May 25, 2013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0C33EC-149A-4E8A-9632-D8084274299B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palten-Folie - Liste ab Ebe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4 | Christoph Oehlke, Markus Hinsche | May 25, 2013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2E3E63-3635-477D-9E97-C36E7087B48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728000"/>
            <a:ext cx="3960000" cy="4795200"/>
          </a:xfrm>
        </p:spPr>
        <p:txBody>
          <a:bodyPr/>
          <a:lstStyle>
            <a:lvl1pPr marL="0" indent="0"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906800" y="1728000"/>
            <a:ext cx="3960000" cy="4795200"/>
          </a:xfrm>
        </p:spPr>
        <p:txBody>
          <a:bodyPr/>
          <a:lstStyle>
            <a:lvl1pPr marL="0" indent="0"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palten-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4 | Christoph Oehlke, Markus Hinsche | May 25, 2013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2E3E63-3635-477D-9E97-C36E7087B48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728000"/>
            <a:ext cx="3960000" cy="4795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905987" y="1728000"/>
            <a:ext cx="3960000" cy="4795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32100" y="3429000"/>
            <a:ext cx="6013450" cy="1368425"/>
          </a:xfrm>
        </p:spPr>
        <p:txBody>
          <a:bodyPr anchor="t"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32100" y="4868863"/>
            <a:ext cx="6013450" cy="15113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2832100" y="6489700"/>
            <a:ext cx="6013450" cy="296863"/>
          </a:xfrm>
        </p:spPr>
        <p:txBody>
          <a:bodyPr anchor="t"/>
          <a:lstStyle>
            <a:lvl1pPr>
              <a:defRPr sz="1800">
                <a:latin typeface="+mn-lt"/>
              </a:defRPr>
            </a:lvl1pPr>
          </a:lstStyle>
          <a:p>
            <a:r>
              <a:rPr lang="de-DE" smtClean="0"/>
              <a:t>DPDC – Assignment 4 | Christoph Oehlke, Markus Hinsche | May 25, 2013</a:t>
            </a:r>
            <a:endParaRPr lang="de-DE"/>
          </a:p>
        </p:txBody>
      </p:sp>
      <p:grpSp>
        <p:nvGrpSpPr>
          <p:cNvPr id="55316" name="Group 20"/>
          <p:cNvGrpSpPr>
            <a:grpSpLocks/>
          </p:cNvGrpSpPr>
          <p:nvPr/>
        </p:nvGrpSpPr>
        <p:grpSpPr bwMode="auto">
          <a:xfrm>
            <a:off x="0" y="0"/>
            <a:ext cx="9180513" cy="6858000"/>
            <a:chOff x="0" y="0"/>
            <a:chExt cx="5783" cy="4320"/>
          </a:xfrm>
        </p:grpSpPr>
        <p:grpSp>
          <p:nvGrpSpPr>
            <p:cNvPr id="55317" name="Group 21"/>
            <p:cNvGrpSpPr>
              <a:grpSpLocks/>
            </p:cNvGrpSpPr>
            <p:nvPr userDrawn="1"/>
          </p:nvGrpSpPr>
          <p:grpSpPr bwMode="auto">
            <a:xfrm>
              <a:off x="1451" y="0"/>
              <a:ext cx="4332" cy="1910"/>
              <a:chOff x="1451" y="0"/>
              <a:chExt cx="4332" cy="1910"/>
            </a:xfrm>
          </p:grpSpPr>
          <p:sp>
            <p:nvSpPr>
              <p:cNvPr id="55318" name="Rectangle 22"/>
              <p:cNvSpPr>
                <a:spLocks noChangeArrowheads="1"/>
              </p:cNvSpPr>
              <p:nvPr/>
            </p:nvSpPr>
            <p:spPr bwMode="auto">
              <a:xfrm>
                <a:off x="1451" y="0"/>
                <a:ext cx="136" cy="1774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5319" name="Rectangle 23"/>
              <p:cNvSpPr>
                <a:spLocks noChangeArrowheads="1"/>
              </p:cNvSpPr>
              <p:nvPr/>
            </p:nvSpPr>
            <p:spPr bwMode="auto">
              <a:xfrm>
                <a:off x="1451" y="1774"/>
                <a:ext cx="4332" cy="136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55320" name="Group 24"/>
            <p:cNvGrpSpPr>
              <a:grpSpLocks/>
            </p:cNvGrpSpPr>
            <p:nvPr userDrawn="1"/>
          </p:nvGrpSpPr>
          <p:grpSpPr bwMode="auto">
            <a:xfrm>
              <a:off x="0" y="1842"/>
              <a:ext cx="1519" cy="2478"/>
              <a:chOff x="0" y="1842"/>
              <a:chExt cx="1519" cy="2478"/>
            </a:xfrm>
          </p:grpSpPr>
          <p:sp>
            <p:nvSpPr>
              <p:cNvPr id="55321" name="Rectangle 25"/>
              <p:cNvSpPr>
                <a:spLocks noChangeArrowheads="1"/>
              </p:cNvSpPr>
              <p:nvPr/>
            </p:nvSpPr>
            <p:spPr bwMode="auto">
              <a:xfrm>
                <a:off x="1451" y="1842"/>
                <a:ext cx="68" cy="2478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5322" name="Rectangle 26"/>
              <p:cNvSpPr>
                <a:spLocks noChangeArrowheads="1"/>
              </p:cNvSpPr>
              <p:nvPr/>
            </p:nvSpPr>
            <p:spPr bwMode="auto">
              <a:xfrm>
                <a:off x="0" y="1843"/>
                <a:ext cx="1451" cy="68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pic>
        <p:nvPicPr>
          <p:cNvPr id="13" name="Picture 20" descr="hpi_logo_v2_cmyk_sl1_mast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90000" y="295200"/>
            <a:ext cx="3931200" cy="223165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folie - Liste ab Ebe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41325" indent="-260350">
              <a:buFont typeface="Arial" pitchFamily="34" charset="0"/>
              <a:buChar char="■"/>
              <a:defRPr/>
            </a:lvl2pPr>
            <a:lvl3pPr marL="896938" indent="-276225">
              <a:buFont typeface="Arial" pitchFamily="34" charset="0"/>
              <a:buChar char="□"/>
              <a:defRPr/>
            </a:lvl3pPr>
            <a:lvl4pPr marL="1339850" indent="-263525">
              <a:spcBef>
                <a:spcPts val="540"/>
              </a:spcBef>
              <a:buClr>
                <a:schemeClr val="accent1"/>
              </a:buClr>
              <a:buFont typeface="Verdana" pitchFamily="34" charset="0"/>
              <a:buChar char="◊"/>
              <a:defRPr/>
            </a:lvl4pPr>
            <a:lvl5pPr marL="1790700" indent="-269875">
              <a:spcBef>
                <a:spcPts val="540"/>
              </a:spcBef>
              <a:buClr>
                <a:schemeClr val="accent1"/>
              </a:buClr>
              <a:buFont typeface="Verdana" pitchFamily="34" charset="0"/>
              <a:buChar char="●"/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4 | Christoph Oehlke, Markus Hinsche | May 25, 2013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0DCB26-31A7-407B-913D-2205DF993093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728788"/>
            <a:ext cx="8174037" cy="479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87400" y="0"/>
            <a:ext cx="6243638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8" y="6561138"/>
            <a:ext cx="817245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de-DE" smtClean="0"/>
              <a:t>DPDC – Assignment 4 | Christoph Oehlke, Markus Hinsche | May 25, 2013</a:t>
            </a:r>
            <a:endParaRPr lang="de-DE" dirty="0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66688" y="1439863"/>
            <a:ext cx="5476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BD2E3E63-3635-477D-9E97-C36E7087B489}" type="slidenum">
              <a:rPr lang="de-DE"/>
              <a:pPr/>
              <a:t>‹Nr.›</a:t>
            </a:fld>
            <a:endParaRPr lang="de-DE"/>
          </a:p>
        </p:txBody>
      </p:sp>
      <p:grpSp>
        <p:nvGrpSpPr>
          <p:cNvPr id="16" name="Gruppieren 15"/>
          <p:cNvGrpSpPr/>
          <p:nvPr userDrawn="1"/>
        </p:nvGrpSpPr>
        <p:grpSpPr>
          <a:xfrm>
            <a:off x="0" y="0"/>
            <a:ext cx="9145588" cy="6858001"/>
            <a:chOff x="0" y="0"/>
            <a:chExt cx="9145588" cy="6858001"/>
          </a:xfrm>
        </p:grpSpPr>
        <p:grpSp>
          <p:nvGrpSpPr>
            <p:cNvPr id="15" name="Gruppieren 14"/>
            <p:cNvGrpSpPr/>
            <p:nvPr userDrawn="1"/>
          </p:nvGrpSpPr>
          <p:grpSpPr>
            <a:xfrm>
              <a:off x="433388" y="0"/>
              <a:ext cx="8712200" cy="1341438"/>
              <a:chOff x="433388" y="0"/>
              <a:chExt cx="8712200" cy="1341438"/>
            </a:xfrm>
          </p:grpSpPr>
          <p:sp>
            <p:nvSpPr>
              <p:cNvPr id="50196" name="Rectangle 20"/>
              <p:cNvSpPr>
                <a:spLocks noChangeArrowheads="1"/>
              </p:cNvSpPr>
              <p:nvPr/>
            </p:nvSpPr>
            <p:spPr bwMode="auto">
              <a:xfrm>
                <a:off x="433388" y="0"/>
                <a:ext cx="144463" cy="1196975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0197" name="Rectangle 21"/>
              <p:cNvSpPr>
                <a:spLocks noChangeArrowheads="1"/>
              </p:cNvSpPr>
              <p:nvPr/>
            </p:nvSpPr>
            <p:spPr bwMode="auto">
              <a:xfrm>
                <a:off x="433388" y="1196975"/>
                <a:ext cx="8712200" cy="144463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14" name="Gruppieren 13"/>
            <p:cNvGrpSpPr/>
            <p:nvPr userDrawn="1"/>
          </p:nvGrpSpPr>
          <p:grpSpPr>
            <a:xfrm>
              <a:off x="0" y="1270000"/>
              <a:ext cx="504826" cy="5588001"/>
              <a:chOff x="0" y="1270000"/>
              <a:chExt cx="504826" cy="5588001"/>
            </a:xfrm>
          </p:grpSpPr>
          <p:sp>
            <p:nvSpPr>
              <p:cNvPr id="50198" name="Rectangle 22"/>
              <p:cNvSpPr>
                <a:spLocks noChangeArrowheads="1"/>
              </p:cNvSpPr>
              <p:nvPr/>
            </p:nvSpPr>
            <p:spPr bwMode="auto">
              <a:xfrm>
                <a:off x="433388" y="1341438"/>
                <a:ext cx="71438" cy="5516563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0199" name="Rectangle 23"/>
              <p:cNvSpPr>
                <a:spLocks noChangeArrowheads="1"/>
              </p:cNvSpPr>
              <p:nvPr/>
            </p:nvSpPr>
            <p:spPr bwMode="auto">
              <a:xfrm>
                <a:off x="0" y="1270000"/>
                <a:ext cx="503238" cy="71438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pic>
        <p:nvPicPr>
          <p:cNvPr id="52225" name="Picture 1" descr="hpi_logo_v2_cmyk_sl1_master"/>
          <p:cNvPicPr>
            <a:picLocks noChangeAspect="1" noChangeArrowheads="1"/>
          </p:cNvPicPr>
          <p:nvPr userDrawn="1"/>
        </p:nvPicPr>
        <p:blipFill>
          <a:blip r:embed="rId9"/>
          <a:srcRect b="14703"/>
          <a:stretch>
            <a:fillRect/>
          </a:stretch>
        </p:blipFill>
        <p:spPr bwMode="auto">
          <a:xfrm>
            <a:off x="7592400" y="319088"/>
            <a:ext cx="1190625" cy="5778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75" r:id="rId2"/>
    <p:sldLayoutId id="2147483655" r:id="rId3"/>
    <p:sldLayoutId id="2147483659" r:id="rId4"/>
    <p:sldLayoutId id="2147483660" r:id="rId5"/>
    <p:sldLayoutId id="2147483678" r:id="rId6"/>
    <p:sldLayoutId id="2147483677" r:id="rId7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444500" indent="-265113" algn="l" rtl="0" eaLnBrk="1" fontAlgn="base" hangingPunct="1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Arial" pitchFamily="34" charset="0"/>
        <a:buChar char="■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898525" indent="-266700" algn="l" rtl="0" eaLnBrk="1" fontAlgn="base" hangingPunct="1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Arial" pitchFamily="34" charset="0"/>
        <a:buChar char="□"/>
        <a:defRPr>
          <a:solidFill>
            <a:schemeClr val="tx1"/>
          </a:solidFill>
          <a:latin typeface="+mn-lt"/>
        </a:defRPr>
      </a:lvl2pPr>
      <a:lvl3pPr marL="1338263" indent="-266700" algn="l" rtl="0" eaLnBrk="1" fontAlgn="base" hangingPunct="1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Verdana" pitchFamily="34" charset="0"/>
        <a:buChar char="◊"/>
        <a:defRPr>
          <a:solidFill>
            <a:schemeClr val="tx1"/>
          </a:solidFill>
          <a:latin typeface="+mn-lt"/>
        </a:defRPr>
      </a:lvl3pPr>
      <a:lvl4pPr marL="3319463" indent="-1762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defRPr>
          <a:solidFill>
            <a:schemeClr val="tx1"/>
          </a:solidFill>
          <a:latin typeface="+mn-lt"/>
        </a:defRPr>
      </a:lvl4pPr>
      <a:lvl5pPr marL="37274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41846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46418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50990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55562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727200"/>
            <a:ext cx="8174037" cy="479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87400" y="0"/>
            <a:ext cx="6243638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8" y="6559550"/>
            <a:ext cx="817403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de-DE" smtClean="0"/>
              <a:t>DPDC – Assignment 4 | Christoph Oehlke, Markus Hinsche | May 25, 2013</a:t>
            </a:r>
            <a:endParaRPr lang="de-DE"/>
          </a:p>
        </p:txBody>
      </p:sp>
      <p:grpSp>
        <p:nvGrpSpPr>
          <p:cNvPr id="17" name="Gruppieren 16"/>
          <p:cNvGrpSpPr/>
          <p:nvPr userDrawn="1"/>
        </p:nvGrpSpPr>
        <p:grpSpPr>
          <a:xfrm>
            <a:off x="0" y="0"/>
            <a:ext cx="9145588" cy="6858001"/>
            <a:chOff x="0" y="0"/>
            <a:chExt cx="9145588" cy="6858001"/>
          </a:xfrm>
        </p:grpSpPr>
        <p:grpSp>
          <p:nvGrpSpPr>
            <p:cNvPr id="16" name="Gruppieren 15"/>
            <p:cNvGrpSpPr/>
            <p:nvPr userDrawn="1"/>
          </p:nvGrpSpPr>
          <p:grpSpPr>
            <a:xfrm>
              <a:off x="433388" y="0"/>
              <a:ext cx="8712200" cy="1341438"/>
              <a:chOff x="433388" y="0"/>
              <a:chExt cx="8712200" cy="1341438"/>
            </a:xfrm>
          </p:grpSpPr>
          <p:sp>
            <p:nvSpPr>
              <p:cNvPr id="54297" name="Rectangle 25"/>
              <p:cNvSpPr>
                <a:spLocks noChangeArrowheads="1"/>
              </p:cNvSpPr>
              <p:nvPr/>
            </p:nvSpPr>
            <p:spPr bwMode="auto">
              <a:xfrm>
                <a:off x="433388" y="0"/>
                <a:ext cx="144463" cy="1196975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4298" name="Rectangle 26"/>
              <p:cNvSpPr>
                <a:spLocks noChangeArrowheads="1"/>
              </p:cNvSpPr>
              <p:nvPr/>
            </p:nvSpPr>
            <p:spPr bwMode="auto">
              <a:xfrm>
                <a:off x="433388" y="1196975"/>
                <a:ext cx="8712200" cy="144463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15" name="Gruppieren 14"/>
            <p:cNvGrpSpPr/>
            <p:nvPr userDrawn="1"/>
          </p:nvGrpSpPr>
          <p:grpSpPr>
            <a:xfrm>
              <a:off x="0" y="1270000"/>
              <a:ext cx="504826" cy="5588001"/>
              <a:chOff x="0" y="1270000"/>
              <a:chExt cx="504826" cy="5588001"/>
            </a:xfrm>
          </p:grpSpPr>
          <p:sp>
            <p:nvSpPr>
              <p:cNvPr id="54300" name="Rectangle 28"/>
              <p:cNvSpPr>
                <a:spLocks noChangeArrowheads="1"/>
              </p:cNvSpPr>
              <p:nvPr/>
            </p:nvSpPr>
            <p:spPr bwMode="auto">
              <a:xfrm>
                <a:off x="433388" y="1341438"/>
                <a:ext cx="71438" cy="5516563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4301" name="Rectangle 29"/>
              <p:cNvSpPr>
                <a:spLocks noChangeArrowheads="1"/>
              </p:cNvSpPr>
              <p:nvPr/>
            </p:nvSpPr>
            <p:spPr bwMode="auto">
              <a:xfrm>
                <a:off x="0" y="1270000"/>
                <a:ext cx="503238" cy="71438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sp>
        <p:nvSpPr>
          <p:cNvPr id="54310" name="Rectangle 38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-166688" y="1439863"/>
            <a:ext cx="5476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15607529-4FF3-4FE6-8DAF-F4821142B5DD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14" name="Picture 1" descr="hpi_logo_v2_cmyk_sl1_master"/>
          <p:cNvPicPr>
            <a:picLocks noChangeAspect="1" noChangeArrowheads="1"/>
          </p:cNvPicPr>
          <p:nvPr userDrawn="1"/>
        </p:nvPicPr>
        <p:blipFill>
          <a:blip r:embed="rId9"/>
          <a:srcRect b="14703"/>
          <a:stretch>
            <a:fillRect/>
          </a:stretch>
        </p:blipFill>
        <p:spPr bwMode="auto">
          <a:xfrm>
            <a:off x="7592400" y="319088"/>
            <a:ext cx="1190625" cy="5778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6" r:id="rId2"/>
    <p:sldLayoutId id="2147483665" r:id="rId3"/>
    <p:sldLayoutId id="2147483669" r:id="rId4"/>
    <p:sldLayoutId id="2147483670" r:id="rId5"/>
    <p:sldLayoutId id="2147483679" r:id="rId6"/>
    <p:sldLayoutId id="2147483680" r:id="rId7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444500" indent="-265113" algn="l" rtl="0" fontAlgn="base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Arial" pitchFamily="34" charset="0"/>
        <a:buChar char="■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893763" indent="-260350" algn="l" rtl="0" fontAlgn="base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Arial" pitchFamily="34" charset="0"/>
        <a:buChar char="□"/>
        <a:defRPr>
          <a:solidFill>
            <a:schemeClr val="tx1"/>
          </a:solidFill>
          <a:latin typeface="+mn-lt"/>
        </a:defRPr>
      </a:lvl2pPr>
      <a:lvl3pPr marL="1341438" indent="-276225" algn="l" rtl="0" fontAlgn="base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Verdana" pitchFamily="34" charset="0"/>
        <a:buChar char="◊"/>
        <a:defRPr>
          <a:solidFill>
            <a:schemeClr val="tx1"/>
          </a:solidFill>
          <a:latin typeface="+mn-lt"/>
        </a:defRPr>
      </a:lvl3pPr>
      <a:lvl4pPr marL="175895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1669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6241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30813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5385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9957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Data </a:t>
            </a:r>
            <a:r>
              <a:rPr lang="fr-FR" dirty="0" err="1" smtClean="0"/>
              <a:t>Profiling</a:t>
            </a:r>
            <a:r>
              <a:rPr lang="fr-FR" dirty="0" smtClean="0"/>
              <a:t> and Data </a:t>
            </a:r>
            <a:r>
              <a:rPr lang="fr-FR" dirty="0" err="1" smtClean="0"/>
              <a:t>Cleansing</a:t>
            </a:r>
            <a:r>
              <a:rPr lang="fr-FR" dirty="0" smtClean="0"/>
              <a:t> – </a:t>
            </a:r>
            <a:r>
              <a:rPr lang="fr-FR" dirty="0" err="1" smtClean="0"/>
              <a:t>Assignment</a:t>
            </a:r>
            <a:r>
              <a:rPr lang="fr-FR" dirty="0" smtClean="0"/>
              <a:t> </a:t>
            </a:r>
            <a:r>
              <a:rPr lang="fr-FR" dirty="0" smtClean="0"/>
              <a:t>4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Duplicate </a:t>
            </a:r>
            <a:r>
              <a:rPr lang="fr-FR" dirty="0" err="1" smtClean="0"/>
              <a:t>Detection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Group 1:</a:t>
            </a:r>
            <a:endParaRPr lang="de-DE" dirty="0"/>
          </a:p>
          <a:p>
            <a:r>
              <a:rPr lang="de-DE" dirty="0" smtClean="0"/>
              <a:t>Christoph </a:t>
            </a:r>
            <a:r>
              <a:rPr lang="de-DE" dirty="0" err="1" smtClean="0"/>
              <a:t>Oehlke</a:t>
            </a:r>
            <a:r>
              <a:rPr lang="de-DE" dirty="0" smtClean="0"/>
              <a:t> </a:t>
            </a:r>
            <a:r>
              <a:rPr lang="de-DE" sz="1200" dirty="0" smtClean="0"/>
              <a:t>christoph.oehlke@student.hpi.uni-potsdam.de</a:t>
            </a:r>
          </a:p>
          <a:p>
            <a:r>
              <a:rPr lang="de-DE" dirty="0"/>
              <a:t>Markus Hinsche </a:t>
            </a:r>
            <a:r>
              <a:rPr lang="de-DE" sz="1200" dirty="0" err="1"/>
              <a:t>markus.hinsche@student.hpi.uni-potsdam.de</a:t>
            </a:r>
            <a:endParaRPr lang="de-DE" sz="1200" dirty="0"/>
          </a:p>
          <a:p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80614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Main </a:t>
            </a:r>
            <a:r>
              <a:rPr lang="de-DE" dirty="0" err="1" smtClean="0"/>
              <a:t>Idea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560" y="3861048"/>
            <a:ext cx="2448272" cy="360040"/>
          </a:xfrm>
        </p:spPr>
        <p:txBody>
          <a:bodyPr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de-DE" b="1" dirty="0" err="1" smtClean="0"/>
              <a:t>group</a:t>
            </a:r>
            <a:r>
              <a:rPr lang="de-DE" b="1" dirty="0" smtClean="0"/>
              <a:t> </a:t>
            </a:r>
            <a:r>
              <a:rPr lang="de-DE" b="1" dirty="0" err="1" smtClean="0"/>
              <a:t>by</a:t>
            </a:r>
            <a:r>
              <a:rPr lang="de-DE" b="1" dirty="0" smtClean="0"/>
              <a:t> </a:t>
            </a:r>
            <a:r>
              <a:rPr lang="de-DE" b="1" dirty="0" err="1" smtClean="0"/>
              <a:t>culture</a:t>
            </a:r>
            <a:endParaRPr lang="en-US" b="1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4 | Christoph Oehlke, Markus Hinsche | May 25, 2013</a:t>
            </a:r>
            <a:endParaRPr lang="de-DE" dirty="0"/>
          </a:p>
        </p:txBody>
      </p:sp>
      <p:sp>
        <p:nvSpPr>
          <p:cNvPr id="7" name="Pfeil nach rechts 6"/>
          <p:cNvSpPr/>
          <p:nvPr/>
        </p:nvSpPr>
        <p:spPr bwMode="auto">
          <a:xfrm>
            <a:off x="1628987" y="2376215"/>
            <a:ext cx="563284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Verdana" pitchFamily="34" charset="0"/>
            </a:endParaRPr>
          </a:p>
        </p:txBody>
      </p:sp>
      <p:sp>
        <p:nvSpPr>
          <p:cNvPr id="9" name="Zylinder 8"/>
          <p:cNvSpPr/>
          <p:nvPr/>
        </p:nvSpPr>
        <p:spPr bwMode="auto">
          <a:xfrm>
            <a:off x="558698" y="1942710"/>
            <a:ext cx="1007412" cy="1172377"/>
          </a:xfrm>
          <a:prstGeom prst="can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b="1" dirty="0" err="1" smtClean="0">
                <a:solidFill>
                  <a:schemeClr val="tx1"/>
                </a:solidFill>
              </a:rPr>
              <a:t>ground</a:t>
            </a:r>
            <a:endParaRPr lang="de-DE" b="1" dirty="0" smtClean="0">
              <a:solidFill>
                <a:schemeClr val="tx1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truth</a:t>
            </a:r>
            <a:endParaRPr lang="de-DE" b="1" dirty="0">
              <a:solidFill>
                <a:schemeClr val="tx1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data</a:t>
            </a:r>
            <a:endParaRPr kumimoji="0" lang="de-DE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Zylinder 9"/>
          <p:cNvSpPr/>
          <p:nvPr/>
        </p:nvSpPr>
        <p:spPr bwMode="auto">
          <a:xfrm>
            <a:off x="2264460" y="1594587"/>
            <a:ext cx="648072" cy="454385"/>
          </a:xfrm>
          <a:prstGeom prst="can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abo</a:t>
            </a: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1" name="Zylinder 10"/>
          <p:cNvSpPr/>
          <p:nvPr/>
        </p:nvSpPr>
        <p:spPr bwMode="auto">
          <a:xfrm>
            <a:off x="2264460" y="2091765"/>
            <a:ext cx="648072" cy="454385"/>
          </a:xfrm>
          <a:prstGeom prst="can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solidFill>
                  <a:schemeClr val="tx1"/>
                </a:solidFill>
              </a:rPr>
              <a:t>afg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Zylinder 12"/>
          <p:cNvSpPr/>
          <p:nvPr/>
        </p:nvSpPr>
        <p:spPr bwMode="auto">
          <a:xfrm>
            <a:off x="2264460" y="2996952"/>
            <a:ext cx="648072" cy="454385"/>
          </a:xfrm>
          <a:prstGeom prst="can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wel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 rot="16200000">
            <a:off x="2255438" y="2552598"/>
            <a:ext cx="488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chemeClr val="tx1"/>
                </a:solidFill>
              </a:rPr>
              <a:t>...</a:t>
            </a:r>
            <a:endParaRPr lang="en-US" sz="2000" b="1" dirty="0" smtClean="0">
              <a:solidFill>
                <a:schemeClr val="tx1"/>
              </a:solidFill>
            </a:endParaRPr>
          </a:p>
        </p:txBody>
      </p:sp>
      <p:sp>
        <p:nvSpPr>
          <p:cNvPr id="15" name="Geschweifte Klammer links 14"/>
          <p:cNvSpPr/>
          <p:nvPr/>
        </p:nvSpPr>
        <p:spPr bwMode="auto">
          <a:xfrm rot="16200000">
            <a:off x="1735346" y="2536560"/>
            <a:ext cx="236272" cy="2268686"/>
          </a:xfrm>
          <a:prstGeom prst="leftBrac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6" name="Pfeil nach rechts 15"/>
          <p:cNvSpPr/>
          <p:nvPr/>
        </p:nvSpPr>
        <p:spPr bwMode="auto">
          <a:xfrm>
            <a:off x="2987825" y="1641759"/>
            <a:ext cx="720080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Verdana" pitchFamily="34" charset="0"/>
            </a:endParaRPr>
          </a:p>
        </p:txBody>
      </p:sp>
      <p:sp>
        <p:nvSpPr>
          <p:cNvPr id="17" name="Pfeil nach rechts 16"/>
          <p:cNvSpPr/>
          <p:nvPr/>
        </p:nvSpPr>
        <p:spPr bwMode="auto">
          <a:xfrm>
            <a:off x="2987825" y="2138937"/>
            <a:ext cx="720080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Verdana" pitchFamily="34" charset="0"/>
            </a:endParaRPr>
          </a:p>
        </p:txBody>
      </p:sp>
      <p:sp>
        <p:nvSpPr>
          <p:cNvPr id="18" name="Pfeil nach rechts 17"/>
          <p:cNvSpPr/>
          <p:nvPr/>
        </p:nvSpPr>
        <p:spPr bwMode="auto">
          <a:xfrm>
            <a:off x="2987825" y="3040689"/>
            <a:ext cx="720080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Verdana" pitchFamily="34" charset="0"/>
            </a:endParaRPr>
          </a:p>
        </p:txBody>
      </p:sp>
      <p:sp>
        <p:nvSpPr>
          <p:cNvPr id="19" name="Zylinder 18"/>
          <p:cNvSpPr/>
          <p:nvPr/>
        </p:nvSpPr>
        <p:spPr bwMode="auto">
          <a:xfrm>
            <a:off x="3783198" y="1594587"/>
            <a:ext cx="1292858" cy="454385"/>
          </a:xfrm>
          <a:prstGeom prst="can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abo_train</a:t>
            </a: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0" name="Zylinder 19"/>
          <p:cNvSpPr/>
          <p:nvPr/>
        </p:nvSpPr>
        <p:spPr bwMode="auto">
          <a:xfrm>
            <a:off x="3776990" y="2091764"/>
            <a:ext cx="1292858" cy="454385"/>
          </a:xfrm>
          <a:prstGeom prst="can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afg_train</a:t>
            </a: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1" name="Zylinder 20"/>
          <p:cNvSpPr/>
          <p:nvPr/>
        </p:nvSpPr>
        <p:spPr bwMode="auto">
          <a:xfrm>
            <a:off x="3776990" y="3000400"/>
            <a:ext cx="1292858" cy="454385"/>
          </a:xfrm>
          <a:prstGeom prst="can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wel_train</a:t>
            </a: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2" name="Geschweifte Klammer links 21"/>
          <p:cNvSpPr/>
          <p:nvPr/>
        </p:nvSpPr>
        <p:spPr bwMode="auto">
          <a:xfrm rot="16200000">
            <a:off x="3591573" y="3012426"/>
            <a:ext cx="173182" cy="2877577"/>
          </a:xfrm>
          <a:prstGeom prst="leftBrac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23" name="Inhaltsplatzhalter 2"/>
          <p:cNvSpPr txBox="1">
            <a:spLocks/>
          </p:cNvSpPr>
          <p:nvPr/>
        </p:nvSpPr>
        <p:spPr bwMode="auto">
          <a:xfrm>
            <a:off x="2051720" y="4628088"/>
            <a:ext cx="3168351" cy="1825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15000"/>
              </a:lnSpc>
              <a:spcBef>
                <a:spcPts val="54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6088" indent="-266700" algn="l" rtl="0" eaLnBrk="1" fontAlgn="base" hangingPunct="1">
              <a:lnSpc>
                <a:spcPct val="115000"/>
              </a:lnSpc>
              <a:spcBef>
                <a:spcPts val="54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■"/>
              <a:defRPr>
                <a:solidFill>
                  <a:schemeClr val="tx1"/>
                </a:solidFill>
                <a:latin typeface="+mn-lt"/>
              </a:defRPr>
            </a:lvl2pPr>
            <a:lvl3pPr marL="893763" indent="-266700" algn="l" rtl="0" eaLnBrk="1" fontAlgn="base" hangingPunct="1">
              <a:lnSpc>
                <a:spcPct val="115000"/>
              </a:lnSpc>
              <a:spcBef>
                <a:spcPts val="54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□"/>
              <a:defRPr>
                <a:solidFill>
                  <a:schemeClr val="tx1"/>
                </a:solidFill>
                <a:latin typeface="+mn-lt"/>
              </a:defRPr>
            </a:lvl3pPr>
            <a:lvl4pPr marL="1341438" indent="-266700" algn="l" rtl="0" eaLnBrk="1" fontAlgn="base" hangingPunct="1">
              <a:spcBef>
                <a:spcPts val="54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◊"/>
              <a:defRPr>
                <a:solidFill>
                  <a:schemeClr val="tx1"/>
                </a:solidFill>
                <a:latin typeface="+mn-lt"/>
              </a:defRPr>
            </a:lvl4pPr>
            <a:lvl5pPr marL="1793875" indent="-274638" algn="l" rtl="0" eaLnBrk="1" fontAlgn="base" hangingPunct="1">
              <a:spcBef>
                <a:spcPts val="54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●"/>
              <a:defRPr>
                <a:solidFill>
                  <a:schemeClr val="tx1"/>
                </a:solidFill>
                <a:latin typeface="+mn-lt"/>
              </a:defRPr>
            </a:lvl5pPr>
            <a:lvl6pPr marL="41846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46418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50990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55562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kern="0" dirty="0" err="1" smtClean="0"/>
              <a:t>for</a:t>
            </a:r>
            <a:r>
              <a:rPr lang="de-DE" b="1" kern="0" dirty="0" smtClean="0"/>
              <a:t> </a:t>
            </a:r>
            <a:r>
              <a:rPr lang="de-DE" b="1" kern="0" dirty="0" err="1" smtClean="0"/>
              <a:t>each</a:t>
            </a:r>
            <a:r>
              <a:rPr lang="de-DE" b="1" kern="0" dirty="0" smtClean="0"/>
              <a:t> pair in </a:t>
            </a:r>
            <a:r>
              <a:rPr lang="de-DE" b="1" kern="0" dirty="0" err="1" smtClean="0"/>
              <a:t>the</a:t>
            </a:r>
            <a:r>
              <a:rPr lang="de-DE" b="1" kern="0" dirty="0" smtClean="0"/>
              <a:t> same </a:t>
            </a:r>
            <a:r>
              <a:rPr lang="de-DE" b="1" kern="0" dirty="0" err="1" smtClean="0"/>
              <a:t>cluster</a:t>
            </a:r>
            <a:r>
              <a:rPr lang="de-DE" b="1" kern="0" dirty="0" smtClean="0"/>
              <a:t>, </a:t>
            </a:r>
            <a:r>
              <a:rPr lang="de-DE" b="1" kern="0" dirty="0" err="1" smtClean="0"/>
              <a:t>compute</a:t>
            </a:r>
            <a:r>
              <a:rPr lang="de-DE" b="1" kern="0" dirty="0" smtClean="0"/>
              <a:t> </a:t>
            </a:r>
            <a:r>
              <a:rPr lang="de-DE" b="1" kern="0" dirty="0" err="1" smtClean="0"/>
              <a:t>its</a:t>
            </a:r>
            <a:r>
              <a:rPr lang="de-DE" b="1" kern="0" dirty="0" smtClean="0"/>
              <a:t> </a:t>
            </a:r>
            <a:r>
              <a:rPr lang="de-DE" b="1" kern="0" dirty="0" err="1" smtClean="0"/>
              <a:t>similarity</a:t>
            </a:r>
            <a:r>
              <a:rPr lang="de-DE" b="1" kern="0" dirty="0" smtClean="0"/>
              <a:t> </a:t>
            </a:r>
            <a:r>
              <a:rPr lang="de-DE" b="1" kern="0" dirty="0" err="1" smtClean="0"/>
              <a:t>based</a:t>
            </a:r>
            <a:r>
              <a:rPr lang="de-DE" b="1" kern="0" dirty="0" smtClean="0"/>
              <a:t> on different </a:t>
            </a:r>
            <a:r>
              <a:rPr lang="de-DE" b="1" kern="0" dirty="0" err="1" smtClean="0"/>
              <a:t>measures</a:t>
            </a:r>
            <a:endParaRPr lang="de-DE" b="1" kern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kern="0" dirty="0" err="1" smtClean="0"/>
              <a:t>add</a:t>
            </a:r>
            <a:r>
              <a:rPr lang="de-DE" b="1" kern="0" dirty="0" smtClean="0"/>
              <a:t> </a:t>
            </a:r>
            <a:r>
              <a:rPr lang="de-DE" b="1" kern="0" dirty="0" err="1" smtClean="0"/>
              <a:t>the</a:t>
            </a:r>
            <a:r>
              <a:rPr lang="de-DE" b="1" kern="0" dirty="0" smtClean="0"/>
              <a:t> </a:t>
            </a:r>
            <a:r>
              <a:rPr lang="de-DE" b="1" kern="0" dirty="0" err="1" smtClean="0"/>
              <a:t>correct</a:t>
            </a:r>
            <a:r>
              <a:rPr lang="de-DE" b="1" kern="0" dirty="0" smtClean="0"/>
              <a:t> </a:t>
            </a:r>
            <a:r>
              <a:rPr lang="de-DE" b="1" kern="0" dirty="0" err="1" smtClean="0"/>
              <a:t>class</a:t>
            </a:r>
            <a:r>
              <a:rPr lang="de-DE" b="1" kern="0" dirty="0" smtClean="0"/>
              <a:t> </a:t>
            </a:r>
            <a:endParaRPr lang="en-US" b="1" kern="0" dirty="0"/>
          </a:p>
        </p:txBody>
      </p:sp>
      <p:sp>
        <p:nvSpPr>
          <p:cNvPr id="24" name="Geschweifte Klammer links 23"/>
          <p:cNvSpPr/>
          <p:nvPr/>
        </p:nvSpPr>
        <p:spPr bwMode="auto">
          <a:xfrm rot="16200000">
            <a:off x="5133480" y="2232114"/>
            <a:ext cx="173182" cy="2877577"/>
          </a:xfrm>
          <a:prstGeom prst="leftBrac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25" name="Inhaltsplatzhalter 2"/>
          <p:cNvSpPr txBox="1">
            <a:spLocks/>
          </p:cNvSpPr>
          <p:nvPr/>
        </p:nvSpPr>
        <p:spPr bwMode="auto">
          <a:xfrm>
            <a:off x="3776990" y="3832751"/>
            <a:ext cx="288187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15000"/>
              </a:lnSpc>
              <a:spcBef>
                <a:spcPts val="54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6088" indent="-266700" algn="l" rtl="0" eaLnBrk="1" fontAlgn="base" hangingPunct="1">
              <a:lnSpc>
                <a:spcPct val="115000"/>
              </a:lnSpc>
              <a:spcBef>
                <a:spcPts val="54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■"/>
              <a:defRPr>
                <a:solidFill>
                  <a:schemeClr val="tx1"/>
                </a:solidFill>
                <a:latin typeface="+mn-lt"/>
              </a:defRPr>
            </a:lvl2pPr>
            <a:lvl3pPr marL="893763" indent="-266700" algn="l" rtl="0" eaLnBrk="1" fontAlgn="base" hangingPunct="1">
              <a:lnSpc>
                <a:spcPct val="115000"/>
              </a:lnSpc>
              <a:spcBef>
                <a:spcPts val="54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□"/>
              <a:defRPr>
                <a:solidFill>
                  <a:schemeClr val="tx1"/>
                </a:solidFill>
                <a:latin typeface="+mn-lt"/>
              </a:defRPr>
            </a:lvl3pPr>
            <a:lvl4pPr marL="1341438" indent="-266700" algn="l" rtl="0" eaLnBrk="1" fontAlgn="base" hangingPunct="1">
              <a:spcBef>
                <a:spcPts val="54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◊"/>
              <a:defRPr>
                <a:solidFill>
                  <a:schemeClr val="tx1"/>
                </a:solidFill>
                <a:latin typeface="+mn-lt"/>
              </a:defRPr>
            </a:lvl4pPr>
            <a:lvl5pPr marL="1793875" indent="-274638" algn="l" rtl="0" eaLnBrk="1" fontAlgn="base" hangingPunct="1">
              <a:spcBef>
                <a:spcPts val="54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●"/>
              <a:defRPr>
                <a:solidFill>
                  <a:schemeClr val="tx1"/>
                </a:solidFill>
                <a:latin typeface="+mn-lt"/>
              </a:defRPr>
            </a:lvl5pPr>
            <a:lvl6pPr marL="41846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46418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50990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55562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 algn="ctr">
              <a:buFont typeface="Arial" pitchFamily="34" charset="0"/>
              <a:buChar char="•"/>
            </a:pPr>
            <a:r>
              <a:rPr lang="de-DE" b="1" kern="0" dirty="0" err="1" smtClean="0"/>
              <a:t>merge</a:t>
            </a:r>
            <a:r>
              <a:rPr lang="de-DE" b="1" kern="0" dirty="0" smtClean="0"/>
              <a:t> </a:t>
            </a:r>
            <a:r>
              <a:rPr lang="de-DE" b="1" kern="0" dirty="0" err="1" smtClean="0"/>
              <a:t>tables</a:t>
            </a:r>
            <a:endParaRPr lang="en-US" b="1" kern="0" dirty="0"/>
          </a:p>
        </p:txBody>
      </p:sp>
      <p:sp>
        <p:nvSpPr>
          <p:cNvPr id="27" name="Pfeil nach rechts 26"/>
          <p:cNvSpPr/>
          <p:nvPr/>
        </p:nvSpPr>
        <p:spPr bwMode="auto">
          <a:xfrm>
            <a:off x="5138933" y="1641759"/>
            <a:ext cx="720080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Verdana" pitchFamily="34" charset="0"/>
            </a:endParaRPr>
          </a:p>
        </p:txBody>
      </p:sp>
      <p:sp>
        <p:nvSpPr>
          <p:cNvPr id="28" name="Pfeil nach rechts 27"/>
          <p:cNvSpPr/>
          <p:nvPr/>
        </p:nvSpPr>
        <p:spPr bwMode="auto">
          <a:xfrm>
            <a:off x="5138933" y="2138937"/>
            <a:ext cx="720080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Verdana" pitchFamily="34" charset="0"/>
            </a:endParaRPr>
          </a:p>
        </p:txBody>
      </p:sp>
      <p:sp>
        <p:nvSpPr>
          <p:cNvPr id="29" name="Pfeil nach rechts 28"/>
          <p:cNvSpPr/>
          <p:nvPr/>
        </p:nvSpPr>
        <p:spPr bwMode="auto">
          <a:xfrm>
            <a:off x="5138933" y="3040689"/>
            <a:ext cx="720080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Verdana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 rot="16200000">
            <a:off x="4124906" y="2573144"/>
            <a:ext cx="488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chemeClr val="tx1"/>
                </a:solidFill>
              </a:rPr>
              <a:t>...</a:t>
            </a:r>
            <a:endParaRPr lang="en-US" sz="2000" b="1" dirty="0" smtClean="0">
              <a:solidFill>
                <a:schemeClr val="tx1"/>
              </a:solidFill>
            </a:endParaRPr>
          </a:p>
        </p:txBody>
      </p:sp>
      <p:sp>
        <p:nvSpPr>
          <p:cNvPr id="31" name="Zylinder 30"/>
          <p:cNvSpPr/>
          <p:nvPr/>
        </p:nvSpPr>
        <p:spPr bwMode="auto">
          <a:xfrm>
            <a:off x="5928098" y="1772816"/>
            <a:ext cx="1102940" cy="1512167"/>
          </a:xfrm>
          <a:prstGeom prst="can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training</a:t>
            </a:r>
            <a:endParaRPr lang="de-DE" b="1" dirty="0">
              <a:solidFill>
                <a:schemeClr val="tx1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data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2" name="Pfeil nach rechts 31"/>
          <p:cNvSpPr/>
          <p:nvPr/>
        </p:nvSpPr>
        <p:spPr bwMode="auto">
          <a:xfrm>
            <a:off x="7100123" y="2413159"/>
            <a:ext cx="484703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Verdana" pitchFamily="34" charset="0"/>
            </a:endParaRPr>
          </a:p>
        </p:txBody>
      </p:sp>
      <p:sp>
        <p:nvSpPr>
          <p:cNvPr id="33" name="Wolke 32"/>
          <p:cNvSpPr/>
          <p:nvPr/>
        </p:nvSpPr>
        <p:spPr bwMode="auto">
          <a:xfrm>
            <a:off x="7653911" y="2083033"/>
            <a:ext cx="1443445" cy="1008112"/>
          </a:xfrm>
          <a:prstGeom prst="cloud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b="1" dirty="0" smtClean="0">
                <a:solidFill>
                  <a:schemeClr val="tx1"/>
                </a:solidFill>
              </a:rPr>
              <a:t>  </a:t>
            </a:r>
            <a:r>
              <a:rPr lang="de-DE" b="1" dirty="0" err="1" smtClean="0">
                <a:solidFill>
                  <a:schemeClr val="tx1"/>
                </a:solidFill>
              </a:rPr>
              <a:t>similarity</a:t>
            </a:r>
            <a:endParaRPr lang="de-DE" b="1" dirty="0" smtClean="0">
              <a:solidFill>
                <a:schemeClr val="tx1"/>
              </a:solidFill>
            </a:endParaRPr>
          </a:p>
          <a:p>
            <a:r>
              <a:rPr lang="de-DE" b="1" dirty="0" err="1" smtClean="0">
                <a:solidFill>
                  <a:schemeClr val="tx1"/>
                </a:solidFill>
              </a:rPr>
              <a:t>model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4" name="Geschweifte Klammer links 33"/>
          <p:cNvSpPr/>
          <p:nvPr/>
        </p:nvSpPr>
        <p:spPr bwMode="auto">
          <a:xfrm rot="16200000">
            <a:off x="7399118" y="2839567"/>
            <a:ext cx="155241" cy="3241239"/>
          </a:xfrm>
          <a:prstGeom prst="leftBrac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35" name="Inhaltsplatzhalter 2"/>
          <p:cNvSpPr txBox="1">
            <a:spLocks/>
          </p:cNvSpPr>
          <p:nvPr/>
        </p:nvSpPr>
        <p:spPr bwMode="auto">
          <a:xfrm>
            <a:off x="5853550" y="4578790"/>
            <a:ext cx="3168351" cy="1825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15000"/>
              </a:lnSpc>
              <a:spcBef>
                <a:spcPts val="54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6088" indent="-266700" algn="l" rtl="0" eaLnBrk="1" fontAlgn="base" hangingPunct="1">
              <a:lnSpc>
                <a:spcPct val="115000"/>
              </a:lnSpc>
              <a:spcBef>
                <a:spcPts val="54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■"/>
              <a:defRPr>
                <a:solidFill>
                  <a:schemeClr val="tx1"/>
                </a:solidFill>
                <a:latin typeface="+mn-lt"/>
              </a:defRPr>
            </a:lvl2pPr>
            <a:lvl3pPr marL="893763" indent="-266700" algn="l" rtl="0" eaLnBrk="1" fontAlgn="base" hangingPunct="1">
              <a:lnSpc>
                <a:spcPct val="115000"/>
              </a:lnSpc>
              <a:spcBef>
                <a:spcPts val="54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□"/>
              <a:defRPr>
                <a:solidFill>
                  <a:schemeClr val="tx1"/>
                </a:solidFill>
                <a:latin typeface="+mn-lt"/>
              </a:defRPr>
            </a:lvl3pPr>
            <a:lvl4pPr marL="1341438" indent="-266700" algn="l" rtl="0" eaLnBrk="1" fontAlgn="base" hangingPunct="1">
              <a:spcBef>
                <a:spcPts val="54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◊"/>
              <a:defRPr>
                <a:solidFill>
                  <a:schemeClr val="tx1"/>
                </a:solidFill>
                <a:latin typeface="+mn-lt"/>
              </a:defRPr>
            </a:lvl4pPr>
            <a:lvl5pPr marL="1793875" indent="-274638" algn="l" rtl="0" eaLnBrk="1" fontAlgn="base" hangingPunct="1">
              <a:spcBef>
                <a:spcPts val="54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●"/>
              <a:defRPr>
                <a:solidFill>
                  <a:schemeClr val="tx1"/>
                </a:solidFill>
                <a:latin typeface="+mn-lt"/>
              </a:defRPr>
            </a:lvl5pPr>
            <a:lvl6pPr marL="41846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46418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50990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55562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kern="0" dirty="0" err="1" smtClean="0"/>
              <a:t>train</a:t>
            </a:r>
            <a:r>
              <a:rPr lang="de-DE" b="1" kern="0" dirty="0" smtClean="0"/>
              <a:t> </a:t>
            </a:r>
            <a:r>
              <a:rPr lang="de-DE" b="1" kern="0" dirty="0" err="1" smtClean="0"/>
              <a:t>the</a:t>
            </a:r>
            <a:r>
              <a:rPr lang="de-DE" b="1" kern="0" dirty="0" smtClean="0"/>
              <a:t> </a:t>
            </a:r>
            <a:r>
              <a:rPr lang="de-DE" b="1" kern="0" dirty="0" err="1" smtClean="0"/>
              <a:t>relation</a:t>
            </a:r>
            <a:r>
              <a:rPr lang="de-DE" b="1" kern="0" dirty="0" smtClean="0"/>
              <a:t> </a:t>
            </a:r>
            <a:r>
              <a:rPr lang="de-DE" b="1" kern="0" dirty="0" err="1" smtClean="0"/>
              <a:t>between</a:t>
            </a:r>
            <a:r>
              <a:rPr lang="de-DE" b="1" kern="0" dirty="0" smtClean="0"/>
              <a:t> </a:t>
            </a:r>
            <a:r>
              <a:rPr lang="de-DE" b="1" kern="0" dirty="0" err="1" smtClean="0"/>
              <a:t>similarity</a:t>
            </a:r>
            <a:r>
              <a:rPr lang="de-DE" b="1" kern="0" dirty="0" smtClean="0"/>
              <a:t> </a:t>
            </a:r>
            <a:r>
              <a:rPr lang="de-DE" b="1" kern="0" dirty="0" err="1" smtClean="0"/>
              <a:t>values</a:t>
            </a:r>
            <a:r>
              <a:rPr lang="de-DE" b="1" kern="0" dirty="0" smtClean="0"/>
              <a:t> </a:t>
            </a:r>
            <a:r>
              <a:rPr lang="de-DE" b="1" kern="0" dirty="0" err="1" smtClean="0"/>
              <a:t>and</a:t>
            </a:r>
            <a:r>
              <a:rPr lang="de-DE" b="1" kern="0" dirty="0" smtClean="0"/>
              <a:t> </a:t>
            </a:r>
            <a:r>
              <a:rPr lang="de-DE" b="1" kern="0" dirty="0" err="1" smtClean="0"/>
              <a:t>actual</a:t>
            </a:r>
            <a:r>
              <a:rPr lang="de-DE" b="1" kern="0" dirty="0" smtClean="0"/>
              <a:t> </a:t>
            </a:r>
            <a:r>
              <a:rPr lang="de-DE" b="1" kern="0" dirty="0" err="1" smtClean="0"/>
              <a:t>class</a:t>
            </a:r>
            <a:r>
              <a:rPr lang="de-DE" b="1" kern="0" dirty="0" smtClean="0"/>
              <a:t> </a:t>
            </a:r>
            <a:r>
              <a:rPr lang="de-DE" b="1" kern="0" dirty="0" err="1" smtClean="0"/>
              <a:t>with</a:t>
            </a:r>
            <a:r>
              <a:rPr lang="de-DE" b="1" kern="0" dirty="0" smtClean="0"/>
              <a:t> a </a:t>
            </a:r>
            <a:r>
              <a:rPr lang="de-DE" b="1" kern="0" dirty="0" err="1" smtClean="0"/>
              <a:t>machine</a:t>
            </a:r>
            <a:r>
              <a:rPr lang="de-DE" b="1" kern="0" dirty="0" smtClean="0"/>
              <a:t> </a:t>
            </a:r>
            <a:r>
              <a:rPr lang="de-DE" b="1" kern="0" dirty="0" err="1" smtClean="0"/>
              <a:t>learning</a:t>
            </a:r>
            <a:r>
              <a:rPr lang="de-DE" b="1" kern="0" dirty="0" smtClean="0"/>
              <a:t> </a:t>
            </a:r>
            <a:r>
              <a:rPr lang="de-DE" b="1" kern="0" dirty="0" err="1" smtClean="0"/>
              <a:t>algorithm</a:t>
            </a:r>
            <a:endParaRPr lang="en-US" b="1" kern="0" dirty="0"/>
          </a:p>
        </p:txBody>
      </p:sp>
    </p:spTree>
    <p:extLst>
      <p:ext uri="{BB962C8B-B14F-4D97-AF65-F5344CB8AC3E}">
        <p14:creationId xmlns:p14="http://schemas.microsoft.com/office/powerpoint/2010/main" val="222845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Preparing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training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solidFill>
            <a:srgbClr val="FF0000"/>
          </a:solidFill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 smtClean="0"/>
              <a:t>show</a:t>
            </a:r>
            <a:r>
              <a:rPr lang="de-DE" dirty="0" smtClean="0"/>
              <a:t> an </a:t>
            </a:r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table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Weka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de-DE" dirty="0" err="1" smtClean="0"/>
              <a:t>mention</a:t>
            </a:r>
            <a:r>
              <a:rPr lang="de-DE" dirty="0" smtClean="0"/>
              <a:t> </a:t>
            </a:r>
            <a:r>
              <a:rPr lang="de-DE" dirty="0" err="1" smtClean="0"/>
              <a:t>occured</a:t>
            </a:r>
            <a:r>
              <a:rPr lang="de-DE" dirty="0" smtClean="0"/>
              <a:t> </a:t>
            </a:r>
            <a:r>
              <a:rPr lang="de-DE" dirty="0" err="1" smtClean="0"/>
              <a:t>problems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forced</a:t>
            </a:r>
            <a:r>
              <a:rPr lang="de-DE" dirty="0" smtClean="0"/>
              <a:t> </a:t>
            </a:r>
            <a:r>
              <a:rPr lang="de-DE" dirty="0" err="1" smtClean="0"/>
              <a:t>us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perform</a:t>
            </a:r>
            <a:r>
              <a:rPr lang="de-DE" dirty="0" smtClean="0"/>
              <a:t> </a:t>
            </a:r>
            <a:r>
              <a:rPr lang="de-DE" dirty="0" err="1" smtClean="0"/>
              <a:t>training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on a </a:t>
            </a:r>
            <a:r>
              <a:rPr lang="de-DE" dirty="0" err="1" smtClean="0"/>
              <a:t>subset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provided</a:t>
            </a:r>
            <a:r>
              <a:rPr lang="de-DE" dirty="0" smtClean="0"/>
              <a:t> </a:t>
            </a:r>
            <a:r>
              <a:rPr lang="de-DE" dirty="0" err="1" smtClean="0"/>
              <a:t>ground</a:t>
            </a:r>
            <a:r>
              <a:rPr lang="de-DE" dirty="0" smtClean="0"/>
              <a:t> </a:t>
            </a:r>
            <a:r>
              <a:rPr lang="de-DE" dirty="0" err="1" smtClean="0"/>
              <a:t>truth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4 | Christoph Oehlke, Markus Hinsche | May 25, 2013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954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Evaluation on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4 | Christoph Oehlke, Markus Hinsche | May 25, 2013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558698" y="4221088"/>
            <a:ext cx="8174037" cy="2274029"/>
          </a:xfr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r>
              <a:rPr lang="de-DE" dirty="0" err="1"/>
              <a:t>present</a:t>
            </a:r>
            <a:r>
              <a:rPr lang="de-DE" dirty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/>
              <a:t>results</a:t>
            </a:r>
            <a:r>
              <a:rPr lang="de-DE" dirty="0"/>
              <a:t> (F-</a:t>
            </a:r>
            <a:r>
              <a:rPr lang="de-DE" dirty="0" err="1"/>
              <a:t>Measure</a:t>
            </a:r>
            <a:r>
              <a:rPr lang="de-DE" dirty="0"/>
              <a:t>)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unused</a:t>
            </a:r>
            <a:r>
              <a:rPr lang="de-DE" dirty="0"/>
              <a:t> </a:t>
            </a:r>
            <a:r>
              <a:rPr lang="de-DE" dirty="0" err="1"/>
              <a:t>ground-truth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en-US" dirty="0"/>
          </a:p>
        </p:txBody>
      </p:sp>
      <p:sp>
        <p:nvSpPr>
          <p:cNvPr id="36" name="Zylinder 35"/>
          <p:cNvSpPr/>
          <p:nvPr/>
        </p:nvSpPr>
        <p:spPr bwMode="auto">
          <a:xfrm>
            <a:off x="558698" y="1556792"/>
            <a:ext cx="1421014" cy="2448272"/>
          </a:xfrm>
          <a:prstGeom prst="can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b="1" dirty="0" err="1" smtClean="0">
                <a:solidFill>
                  <a:schemeClr val="tx1"/>
                </a:solidFill>
              </a:rPr>
              <a:t>ground</a:t>
            </a:r>
            <a:endParaRPr lang="de-DE" b="1" dirty="0" smtClean="0">
              <a:solidFill>
                <a:schemeClr val="tx1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truth</a:t>
            </a:r>
            <a:endParaRPr lang="de-DE" b="1" dirty="0">
              <a:solidFill>
                <a:schemeClr val="tx1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data</a:t>
            </a:r>
            <a:endParaRPr kumimoji="0" lang="de-DE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9" name="Zylinder 38"/>
          <p:cNvSpPr/>
          <p:nvPr/>
        </p:nvSpPr>
        <p:spPr bwMode="auto">
          <a:xfrm>
            <a:off x="2843808" y="2060848"/>
            <a:ext cx="1421014" cy="1944216"/>
          </a:xfrm>
          <a:prstGeom prst="can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test</a:t>
            </a:r>
            <a:endParaRPr kumimoji="0" lang="de-DE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b="1" dirty="0" err="1" smtClean="0">
                <a:solidFill>
                  <a:schemeClr val="tx1"/>
                </a:solidFill>
              </a:rPr>
              <a:t>data</a:t>
            </a:r>
            <a:endParaRPr kumimoji="0" lang="de-DE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8" name="Zylinder 37"/>
          <p:cNvSpPr/>
          <p:nvPr/>
        </p:nvSpPr>
        <p:spPr bwMode="auto">
          <a:xfrm>
            <a:off x="2843808" y="1556792"/>
            <a:ext cx="1421014" cy="864096"/>
          </a:xfrm>
          <a:prstGeom prst="can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b="1" dirty="0" err="1" smtClean="0">
                <a:solidFill>
                  <a:schemeClr val="tx1"/>
                </a:solidFill>
              </a:rPr>
              <a:t>training</a:t>
            </a:r>
            <a:endParaRPr lang="de-DE" b="1" dirty="0">
              <a:solidFill>
                <a:schemeClr val="tx1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b="1" dirty="0" err="1" smtClean="0">
                <a:solidFill>
                  <a:schemeClr val="tx1"/>
                </a:solidFill>
              </a:rPr>
              <a:t>data</a:t>
            </a:r>
            <a:endParaRPr kumimoji="0" lang="de-DE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0" name="Pfeil nach rechts 39"/>
          <p:cNvSpPr/>
          <p:nvPr/>
        </p:nvSpPr>
        <p:spPr bwMode="auto">
          <a:xfrm>
            <a:off x="2051720" y="1808820"/>
            <a:ext cx="720080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Verdana" pitchFamily="34" charset="0"/>
            </a:endParaRPr>
          </a:p>
        </p:txBody>
      </p:sp>
      <p:sp>
        <p:nvSpPr>
          <p:cNvPr id="41" name="Pfeil nach rechts 40"/>
          <p:cNvSpPr/>
          <p:nvPr/>
        </p:nvSpPr>
        <p:spPr bwMode="auto">
          <a:xfrm>
            <a:off x="2051720" y="2852936"/>
            <a:ext cx="720080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Verdana" pitchFamily="34" charset="0"/>
            </a:endParaRPr>
          </a:p>
        </p:txBody>
      </p:sp>
      <p:sp>
        <p:nvSpPr>
          <p:cNvPr id="6" name="Geschweifte Klammer rechts 5"/>
          <p:cNvSpPr/>
          <p:nvPr/>
        </p:nvSpPr>
        <p:spPr bwMode="auto">
          <a:xfrm>
            <a:off x="4427984" y="2348880"/>
            <a:ext cx="288032" cy="1656184"/>
          </a:xfrm>
          <a:prstGeom prst="rightBrac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Inhaltsplatzhalter 2"/>
          <p:cNvSpPr txBox="1">
            <a:spLocks/>
          </p:cNvSpPr>
          <p:nvPr/>
        </p:nvSpPr>
        <p:spPr bwMode="auto">
          <a:xfrm>
            <a:off x="4895811" y="2348880"/>
            <a:ext cx="3564621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15000"/>
              </a:lnSpc>
              <a:spcBef>
                <a:spcPts val="54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6088" indent="-266700" algn="l" rtl="0" eaLnBrk="1" fontAlgn="base" hangingPunct="1">
              <a:lnSpc>
                <a:spcPct val="115000"/>
              </a:lnSpc>
              <a:spcBef>
                <a:spcPts val="54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■"/>
              <a:defRPr>
                <a:solidFill>
                  <a:schemeClr val="tx1"/>
                </a:solidFill>
                <a:latin typeface="+mn-lt"/>
              </a:defRPr>
            </a:lvl2pPr>
            <a:lvl3pPr marL="893763" indent="-266700" algn="l" rtl="0" eaLnBrk="1" fontAlgn="base" hangingPunct="1">
              <a:lnSpc>
                <a:spcPct val="115000"/>
              </a:lnSpc>
              <a:spcBef>
                <a:spcPts val="54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□"/>
              <a:defRPr>
                <a:solidFill>
                  <a:schemeClr val="tx1"/>
                </a:solidFill>
                <a:latin typeface="+mn-lt"/>
              </a:defRPr>
            </a:lvl3pPr>
            <a:lvl4pPr marL="1341438" indent="-266700" algn="l" rtl="0" eaLnBrk="1" fontAlgn="base" hangingPunct="1">
              <a:spcBef>
                <a:spcPts val="54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◊"/>
              <a:defRPr>
                <a:solidFill>
                  <a:schemeClr val="tx1"/>
                </a:solidFill>
                <a:latin typeface="+mn-lt"/>
              </a:defRPr>
            </a:lvl4pPr>
            <a:lvl5pPr marL="1793875" indent="-274638" algn="l" rtl="0" eaLnBrk="1" fontAlgn="base" hangingPunct="1">
              <a:spcBef>
                <a:spcPts val="54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●"/>
              <a:defRPr>
                <a:solidFill>
                  <a:schemeClr val="tx1"/>
                </a:solidFill>
                <a:latin typeface="+mn-lt"/>
              </a:defRPr>
            </a:lvl5pPr>
            <a:lvl6pPr marL="41846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46418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50990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55562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smtClean="0"/>
              <a:t>... </a:t>
            </a:r>
            <a:r>
              <a:rPr lang="de-DE" kern="0" dirty="0" err="1" smtClean="0"/>
              <a:t>is</a:t>
            </a:r>
            <a:r>
              <a:rPr lang="de-DE" kern="0" dirty="0" smtClean="0"/>
              <a:t> </a:t>
            </a:r>
            <a:r>
              <a:rPr lang="de-DE" kern="0" dirty="0" err="1" smtClean="0"/>
              <a:t>used</a:t>
            </a:r>
            <a:r>
              <a:rPr lang="de-DE" kern="0" dirty="0" smtClean="0"/>
              <a:t> </a:t>
            </a:r>
            <a:r>
              <a:rPr lang="de-DE" kern="0" dirty="0" err="1" smtClean="0"/>
              <a:t>to</a:t>
            </a:r>
            <a:r>
              <a:rPr lang="de-DE" kern="0" dirty="0" smtClean="0"/>
              <a:t> </a:t>
            </a:r>
            <a:r>
              <a:rPr lang="de-DE" kern="0" dirty="0" err="1" smtClean="0"/>
              <a:t>evaluate</a:t>
            </a:r>
            <a:r>
              <a:rPr lang="de-DE" kern="0" dirty="0" smtClean="0"/>
              <a:t> </a:t>
            </a:r>
            <a:r>
              <a:rPr lang="de-DE" kern="0" dirty="0" err="1" smtClean="0"/>
              <a:t>our</a:t>
            </a:r>
            <a:r>
              <a:rPr lang="de-DE" kern="0" dirty="0" smtClean="0"/>
              <a:t> </a:t>
            </a:r>
            <a:r>
              <a:rPr lang="de-DE" kern="0" dirty="0" err="1" smtClean="0"/>
              <a:t>choice</a:t>
            </a:r>
            <a:r>
              <a:rPr lang="de-DE" kern="0" dirty="0" smtClean="0"/>
              <a:t> </a:t>
            </a:r>
            <a:r>
              <a:rPr lang="de-DE" kern="0" dirty="0" err="1" smtClean="0"/>
              <a:t>of</a:t>
            </a:r>
            <a:r>
              <a:rPr lang="de-DE" kern="0" dirty="0" smtClean="0"/>
              <a:t> </a:t>
            </a:r>
            <a:r>
              <a:rPr lang="de-DE" kern="0" dirty="0" err="1" smtClean="0"/>
              <a:t>similarity</a:t>
            </a:r>
            <a:r>
              <a:rPr lang="de-DE" kern="0" dirty="0" smtClean="0"/>
              <a:t> </a:t>
            </a:r>
            <a:r>
              <a:rPr lang="de-DE" kern="0" dirty="0" err="1" smtClean="0"/>
              <a:t>measures</a:t>
            </a:r>
            <a:r>
              <a:rPr lang="de-DE" kern="0" dirty="0" smtClean="0"/>
              <a:t>. Can </a:t>
            </a:r>
            <a:r>
              <a:rPr lang="de-DE" kern="0" dirty="0" err="1" smtClean="0"/>
              <a:t>the</a:t>
            </a:r>
            <a:r>
              <a:rPr lang="de-DE" kern="0" dirty="0" smtClean="0"/>
              <a:t> </a:t>
            </a:r>
            <a:r>
              <a:rPr lang="de-DE" kern="0" dirty="0" err="1" smtClean="0"/>
              <a:t>chosen</a:t>
            </a:r>
            <a:r>
              <a:rPr lang="de-DE" kern="0" dirty="0" smtClean="0"/>
              <a:t> </a:t>
            </a:r>
            <a:r>
              <a:rPr lang="de-DE" kern="0" dirty="0" err="1" smtClean="0"/>
              <a:t>similarity</a:t>
            </a:r>
            <a:r>
              <a:rPr lang="de-DE" kern="0" dirty="0" smtClean="0"/>
              <a:t> </a:t>
            </a:r>
            <a:r>
              <a:rPr lang="de-DE" kern="0" dirty="0" err="1" smtClean="0"/>
              <a:t>values</a:t>
            </a:r>
            <a:r>
              <a:rPr lang="de-DE" kern="0" dirty="0" smtClean="0"/>
              <a:t> </a:t>
            </a:r>
            <a:r>
              <a:rPr lang="de-DE" kern="0" dirty="0" err="1" smtClean="0"/>
              <a:t>be</a:t>
            </a:r>
            <a:r>
              <a:rPr lang="de-DE" kern="0" dirty="0" smtClean="0"/>
              <a:t> </a:t>
            </a:r>
            <a:r>
              <a:rPr lang="de-DE" kern="0" dirty="0" err="1" smtClean="0"/>
              <a:t>used</a:t>
            </a:r>
            <a:r>
              <a:rPr lang="de-DE" kern="0" dirty="0" smtClean="0"/>
              <a:t> </a:t>
            </a:r>
            <a:r>
              <a:rPr lang="de-DE" kern="0" dirty="0" err="1" smtClean="0"/>
              <a:t>to</a:t>
            </a:r>
            <a:r>
              <a:rPr lang="de-DE" kern="0" dirty="0" smtClean="0"/>
              <a:t> </a:t>
            </a:r>
            <a:r>
              <a:rPr lang="de-DE" kern="0" dirty="0" err="1" smtClean="0"/>
              <a:t>predict</a:t>
            </a:r>
            <a:r>
              <a:rPr lang="de-DE" kern="0" dirty="0" smtClean="0"/>
              <a:t> </a:t>
            </a:r>
            <a:r>
              <a:rPr lang="de-DE" kern="0" dirty="0" err="1" smtClean="0"/>
              <a:t>the</a:t>
            </a:r>
            <a:r>
              <a:rPr lang="de-DE" kern="0" dirty="0" smtClean="0"/>
              <a:t> </a:t>
            </a:r>
            <a:r>
              <a:rPr lang="de-DE" kern="0" dirty="0" err="1" smtClean="0"/>
              <a:t>class</a:t>
            </a:r>
            <a:r>
              <a:rPr lang="de-DE" kern="0" dirty="0" smtClean="0"/>
              <a:t> </a:t>
            </a:r>
            <a:r>
              <a:rPr lang="de-DE" kern="0" dirty="0" err="1" smtClean="0"/>
              <a:t>attribute</a:t>
            </a:r>
            <a:r>
              <a:rPr lang="de-DE" kern="0" dirty="0" smtClean="0"/>
              <a:t>?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402958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Actual</a:t>
            </a:r>
            <a:r>
              <a:rPr lang="de-DE" dirty="0" smtClean="0"/>
              <a:t> </a:t>
            </a:r>
            <a:r>
              <a:rPr lang="de-DE" dirty="0" err="1" smtClean="0"/>
              <a:t>duplicate</a:t>
            </a:r>
            <a:r>
              <a:rPr lang="de-DE" dirty="0" smtClean="0"/>
              <a:t> </a:t>
            </a:r>
            <a:r>
              <a:rPr lang="de-DE" dirty="0" err="1" smtClean="0"/>
              <a:t>detection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4 | Christoph Oehlke, Markus Hinsche | May 25, 2013</a:t>
            </a:r>
            <a:endParaRPr lang="de-DE"/>
          </a:p>
        </p:txBody>
      </p:sp>
      <p:sp>
        <p:nvSpPr>
          <p:cNvPr id="6" name="Inhaltsplatzhalter 2"/>
          <p:cNvSpPr txBox="1">
            <a:spLocks/>
          </p:cNvSpPr>
          <p:nvPr/>
        </p:nvSpPr>
        <p:spPr bwMode="auto">
          <a:xfrm>
            <a:off x="725056" y="1454767"/>
            <a:ext cx="8095416" cy="678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15000"/>
              </a:lnSpc>
              <a:spcBef>
                <a:spcPts val="54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6088" indent="-266700" algn="l" rtl="0" eaLnBrk="1" fontAlgn="base" hangingPunct="1">
              <a:lnSpc>
                <a:spcPct val="115000"/>
              </a:lnSpc>
              <a:spcBef>
                <a:spcPts val="54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■"/>
              <a:defRPr>
                <a:solidFill>
                  <a:schemeClr val="tx1"/>
                </a:solidFill>
                <a:latin typeface="+mn-lt"/>
              </a:defRPr>
            </a:lvl2pPr>
            <a:lvl3pPr marL="893763" indent="-266700" algn="l" rtl="0" eaLnBrk="1" fontAlgn="base" hangingPunct="1">
              <a:lnSpc>
                <a:spcPct val="115000"/>
              </a:lnSpc>
              <a:spcBef>
                <a:spcPts val="54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□"/>
              <a:defRPr>
                <a:solidFill>
                  <a:schemeClr val="tx1"/>
                </a:solidFill>
                <a:latin typeface="+mn-lt"/>
              </a:defRPr>
            </a:lvl3pPr>
            <a:lvl4pPr marL="1341438" indent="-266700" algn="l" rtl="0" eaLnBrk="1" fontAlgn="base" hangingPunct="1">
              <a:spcBef>
                <a:spcPts val="54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◊"/>
              <a:defRPr>
                <a:solidFill>
                  <a:schemeClr val="tx1"/>
                </a:solidFill>
                <a:latin typeface="+mn-lt"/>
              </a:defRPr>
            </a:lvl4pPr>
            <a:lvl5pPr marL="1793875" indent="-274638" algn="l" rtl="0" eaLnBrk="1" fontAlgn="base" hangingPunct="1">
              <a:spcBef>
                <a:spcPts val="54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●"/>
              <a:defRPr>
                <a:solidFill>
                  <a:schemeClr val="tx1"/>
                </a:solidFill>
                <a:latin typeface="+mn-lt"/>
              </a:defRPr>
            </a:lvl5pPr>
            <a:lvl6pPr marL="41846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46418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50990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55562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smtClean="0"/>
              <a:t>Final </a:t>
            </a:r>
            <a:r>
              <a:rPr lang="de-DE" kern="0" dirty="0" err="1" smtClean="0"/>
              <a:t>step</a:t>
            </a:r>
            <a:r>
              <a:rPr lang="de-DE" kern="0" dirty="0" smtClean="0"/>
              <a:t>: </a:t>
            </a:r>
            <a:r>
              <a:rPr lang="de-DE" kern="0" dirty="0" err="1" smtClean="0"/>
              <a:t>Apply</a:t>
            </a:r>
            <a:r>
              <a:rPr lang="de-DE" kern="0" dirty="0" smtClean="0"/>
              <a:t> </a:t>
            </a:r>
            <a:r>
              <a:rPr lang="de-DE" kern="0" dirty="0" err="1" smtClean="0"/>
              <a:t>similarity</a:t>
            </a:r>
            <a:r>
              <a:rPr lang="de-DE" kern="0" dirty="0" smtClean="0"/>
              <a:t> </a:t>
            </a:r>
            <a:r>
              <a:rPr lang="de-DE" kern="0" dirty="0" err="1" smtClean="0"/>
              <a:t>model</a:t>
            </a:r>
            <a:r>
              <a:rPr lang="de-DE" kern="0" dirty="0" smtClean="0"/>
              <a:t> </a:t>
            </a:r>
            <a:r>
              <a:rPr lang="de-DE" kern="0" dirty="0" err="1" smtClean="0"/>
              <a:t>to</a:t>
            </a:r>
            <a:r>
              <a:rPr lang="de-DE" kern="0" dirty="0" smtClean="0"/>
              <a:t> </a:t>
            </a:r>
            <a:r>
              <a:rPr lang="de-DE" kern="0" dirty="0" err="1" smtClean="0"/>
              <a:t>predict</a:t>
            </a:r>
            <a:r>
              <a:rPr lang="de-DE" kern="0" dirty="0" smtClean="0"/>
              <a:t> </a:t>
            </a:r>
            <a:r>
              <a:rPr lang="de-DE" kern="0" dirty="0" err="1" smtClean="0"/>
              <a:t>class</a:t>
            </a:r>
            <a:r>
              <a:rPr lang="de-DE" kern="0" dirty="0" smtClean="0"/>
              <a:t> (</a:t>
            </a:r>
            <a:r>
              <a:rPr lang="de-DE" kern="0" dirty="0" err="1" smtClean="0"/>
              <a:t>duplicate</a:t>
            </a:r>
            <a:r>
              <a:rPr lang="de-DE" kern="0" dirty="0" smtClean="0"/>
              <a:t> </a:t>
            </a:r>
            <a:r>
              <a:rPr lang="de-DE" kern="0" dirty="0" err="1" smtClean="0"/>
              <a:t>or</a:t>
            </a:r>
            <a:r>
              <a:rPr lang="de-DE" kern="0" dirty="0" smtClean="0"/>
              <a:t> non-</a:t>
            </a:r>
            <a:r>
              <a:rPr lang="de-DE" kern="0" dirty="0" err="1" smtClean="0"/>
              <a:t>duplicate</a:t>
            </a:r>
            <a:r>
              <a:rPr lang="de-DE" kern="0" dirty="0" smtClean="0"/>
              <a:t>) </a:t>
            </a:r>
            <a:r>
              <a:rPr lang="de-DE" kern="0" dirty="0" err="1" smtClean="0"/>
              <a:t>for</a:t>
            </a:r>
            <a:r>
              <a:rPr lang="de-DE" kern="0" dirty="0" smtClean="0"/>
              <a:t> all </a:t>
            </a:r>
            <a:r>
              <a:rPr lang="de-DE" kern="0" dirty="0" err="1" smtClean="0"/>
              <a:t>pairs</a:t>
            </a:r>
            <a:r>
              <a:rPr lang="de-DE" kern="0" dirty="0" smtClean="0"/>
              <a:t> in </a:t>
            </a:r>
            <a:r>
              <a:rPr lang="de-DE" kern="0" dirty="0" err="1" smtClean="0"/>
              <a:t>the</a:t>
            </a:r>
            <a:r>
              <a:rPr lang="de-DE" kern="0" dirty="0" smtClean="0"/>
              <a:t> same </a:t>
            </a:r>
            <a:r>
              <a:rPr lang="de-DE" kern="0" dirty="0" err="1" smtClean="0"/>
              <a:t>cluster</a:t>
            </a:r>
            <a:endParaRPr lang="en-US" kern="0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611560" y="4471325"/>
            <a:ext cx="2448272" cy="360040"/>
          </a:xfrm>
        </p:spPr>
        <p:txBody>
          <a:bodyPr/>
          <a:lstStyle/>
          <a:p>
            <a:pPr algn="ctr"/>
            <a:r>
              <a:rPr lang="de-DE" b="1" dirty="0" err="1" smtClean="0"/>
              <a:t>group</a:t>
            </a:r>
            <a:r>
              <a:rPr lang="de-DE" b="1" dirty="0" smtClean="0"/>
              <a:t> </a:t>
            </a:r>
            <a:r>
              <a:rPr lang="de-DE" b="1" dirty="0" err="1" smtClean="0"/>
              <a:t>by</a:t>
            </a:r>
            <a:r>
              <a:rPr lang="de-DE" b="1" dirty="0" smtClean="0"/>
              <a:t> </a:t>
            </a:r>
            <a:r>
              <a:rPr lang="de-DE" b="1" dirty="0" err="1" smtClean="0"/>
              <a:t>culture</a:t>
            </a:r>
            <a:endParaRPr lang="en-US" b="1" dirty="0"/>
          </a:p>
        </p:txBody>
      </p:sp>
      <p:sp>
        <p:nvSpPr>
          <p:cNvPr id="9" name="Pfeil nach rechts 8"/>
          <p:cNvSpPr/>
          <p:nvPr/>
        </p:nvSpPr>
        <p:spPr bwMode="auto">
          <a:xfrm>
            <a:off x="1628987" y="2986492"/>
            <a:ext cx="563284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Verdana" pitchFamily="34" charset="0"/>
            </a:endParaRPr>
          </a:p>
        </p:txBody>
      </p:sp>
      <p:sp>
        <p:nvSpPr>
          <p:cNvPr id="10" name="Zylinder 9"/>
          <p:cNvSpPr/>
          <p:nvPr/>
        </p:nvSpPr>
        <p:spPr bwMode="auto">
          <a:xfrm>
            <a:off x="558698" y="2552987"/>
            <a:ext cx="1007412" cy="1172377"/>
          </a:xfrm>
          <a:prstGeom prst="can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b="1" dirty="0" err="1" smtClean="0">
                <a:solidFill>
                  <a:schemeClr val="tx1"/>
                </a:solidFill>
              </a:rPr>
              <a:t>whole</a:t>
            </a:r>
            <a:endParaRPr lang="de-DE" b="1" dirty="0" smtClean="0">
              <a:solidFill>
                <a:schemeClr val="tx1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dataset</a:t>
            </a:r>
            <a:endParaRPr kumimoji="0" lang="de-DE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1" name="Zylinder 10"/>
          <p:cNvSpPr/>
          <p:nvPr/>
        </p:nvSpPr>
        <p:spPr bwMode="auto">
          <a:xfrm>
            <a:off x="2264460" y="2204864"/>
            <a:ext cx="648072" cy="454385"/>
          </a:xfrm>
          <a:prstGeom prst="can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abo</a:t>
            </a: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2" name="Zylinder 11"/>
          <p:cNvSpPr/>
          <p:nvPr/>
        </p:nvSpPr>
        <p:spPr bwMode="auto">
          <a:xfrm>
            <a:off x="2264460" y="2702042"/>
            <a:ext cx="648072" cy="454385"/>
          </a:xfrm>
          <a:prstGeom prst="can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solidFill>
                  <a:schemeClr val="tx1"/>
                </a:solidFill>
              </a:rPr>
              <a:t>afg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Zylinder 12"/>
          <p:cNvSpPr/>
          <p:nvPr/>
        </p:nvSpPr>
        <p:spPr bwMode="auto">
          <a:xfrm>
            <a:off x="2264460" y="3607229"/>
            <a:ext cx="648072" cy="454385"/>
          </a:xfrm>
          <a:prstGeom prst="can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wel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 rot="16200000">
            <a:off x="2255438" y="3162875"/>
            <a:ext cx="488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chemeClr val="tx1"/>
                </a:solidFill>
              </a:rPr>
              <a:t>...</a:t>
            </a:r>
            <a:endParaRPr lang="en-US" sz="2000" b="1" dirty="0" smtClean="0">
              <a:solidFill>
                <a:schemeClr val="tx1"/>
              </a:solidFill>
            </a:endParaRPr>
          </a:p>
        </p:txBody>
      </p:sp>
      <p:sp>
        <p:nvSpPr>
          <p:cNvPr id="15" name="Geschweifte Klammer links 14"/>
          <p:cNvSpPr/>
          <p:nvPr/>
        </p:nvSpPr>
        <p:spPr bwMode="auto">
          <a:xfrm rot="16200000">
            <a:off x="1735346" y="3146837"/>
            <a:ext cx="236272" cy="2268686"/>
          </a:xfrm>
          <a:prstGeom prst="leftBrac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6" name="Pfeil nach rechts 15"/>
          <p:cNvSpPr/>
          <p:nvPr/>
        </p:nvSpPr>
        <p:spPr bwMode="auto">
          <a:xfrm>
            <a:off x="2987825" y="2252036"/>
            <a:ext cx="669802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Verdana" pitchFamily="34" charset="0"/>
            </a:endParaRPr>
          </a:p>
        </p:txBody>
      </p:sp>
      <p:sp>
        <p:nvSpPr>
          <p:cNvPr id="17" name="Pfeil nach rechts 16"/>
          <p:cNvSpPr/>
          <p:nvPr/>
        </p:nvSpPr>
        <p:spPr bwMode="auto">
          <a:xfrm>
            <a:off x="2987825" y="2749214"/>
            <a:ext cx="669802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Verdana" pitchFamily="34" charset="0"/>
            </a:endParaRPr>
          </a:p>
        </p:txBody>
      </p:sp>
      <p:sp>
        <p:nvSpPr>
          <p:cNvPr id="18" name="Pfeil nach rechts 17"/>
          <p:cNvSpPr/>
          <p:nvPr/>
        </p:nvSpPr>
        <p:spPr bwMode="auto">
          <a:xfrm>
            <a:off x="2987825" y="3650966"/>
            <a:ext cx="669802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Verdana" pitchFamily="34" charset="0"/>
            </a:endParaRPr>
          </a:p>
        </p:txBody>
      </p:sp>
      <p:sp>
        <p:nvSpPr>
          <p:cNvPr id="19" name="Zylinder 18"/>
          <p:cNvSpPr/>
          <p:nvPr/>
        </p:nvSpPr>
        <p:spPr bwMode="auto">
          <a:xfrm>
            <a:off x="3714112" y="2204864"/>
            <a:ext cx="1292858" cy="454385"/>
          </a:xfrm>
          <a:prstGeom prst="can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abo_pairs</a:t>
            </a: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0" name="Zylinder 19"/>
          <p:cNvSpPr/>
          <p:nvPr/>
        </p:nvSpPr>
        <p:spPr bwMode="auto">
          <a:xfrm>
            <a:off x="3707904" y="2702041"/>
            <a:ext cx="1292858" cy="454385"/>
          </a:xfrm>
          <a:prstGeom prst="can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afg_pairs</a:t>
            </a: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1" name="Zylinder 20"/>
          <p:cNvSpPr/>
          <p:nvPr/>
        </p:nvSpPr>
        <p:spPr bwMode="auto">
          <a:xfrm>
            <a:off x="3707904" y="3610677"/>
            <a:ext cx="1292858" cy="454385"/>
          </a:xfrm>
          <a:prstGeom prst="can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wel_pairs</a:t>
            </a: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2" name="Geschweifte Klammer links 21"/>
          <p:cNvSpPr/>
          <p:nvPr/>
        </p:nvSpPr>
        <p:spPr bwMode="auto">
          <a:xfrm rot="16200000">
            <a:off x="3591573" y="3622703"/>
            <a:ext cx="173182" cy="2877577"/>
          </a:xfrm>
          <a:prstGeom prst="leftBrac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23" name="Inhaltsplatzhalter 2"/>
          <p:cNvSpPr txBox="1">
            <a:spLocks/>
          </p:cNvSpPr>
          <p:nvPr/>
        </p:nvSpPr>
        <p:spPr bwMode="auto">
          <a:xfrm>
            <a:off x="2051720" y="5238365"/>
            <a:ext cx="3168351" cy="995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15000"/>
              </a:lnSpc>
              <a:spcBef>
                <a:spcPts val="54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6088" indent="-266700" algn="l" rtl="0" eaLnBrk="1" fontAlgn="base" hangingPunct="1">
              <a:lnSpc>
                <a:spcPct val="115000"/>
              </a:lnSpc>
              <a:spcBef>
                <a:spcPts val="54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■"/>
              <a:defRPr>
                <a:solidFill>
                  <a:schemeClr val="tx1"/>
                </a:solidFill>
                <a:latin typeface="+mn-lt"/>
              </a:defRPr>
            </a:lvl2pPr>
            <a:lvl3pPr marL="893763" indent="-266700" algn="l" rtl="0" eaLnBrk="1" fontAlgn="base" hangingPunct="1">
              <a:lnSpc>
                <a:spcPct val="115000"/>
              </a:lnSpc>
              <a:spcBef>
                <a:spcPts val="54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□"/>
              <a:defRPr>
                <a:solidFill>
                  <a:schemeClr val="tx1"/>
                </a:solidFill>
                <a:latin typeface="+mn-lt"/>
              </a:defRPr>
            </a:lvl3pPr>
            <a:lvl4pPr marL="1341438" indent="-266700" algn="l" rtl="0" eaLnBrk="1" fontAlgn="base" hangingPunct="1">
              <a:spcBef>
                <a:spcPts val="54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◊"/>
              <a:defRPr>
                <a:solidFill>
                  <a:schemeClr val="tx1"/>
                </a:solidFill>
                <a:latin typeface="+mn-lt"/>
              </a:defRPr>
            </a:lvl4pPr>
            <a:lvl5pPr marL="1793875" indent="-274638" algn="l" rtl="0" eaLnBrk="1" fontAlgn="base" hangingPunct="1">
              <a:spcBef>
                <a:spcPts val="54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●"/>
              <a:defRPr>
                <a:solidFill>
                  <a:schemeClr val="tx1"/>
                </a:solidFill>
                <a:latin typeface="+mn-lt"/>
              </a:defRPr>
            </a:lvl5pPr>
            <a:lvl6pPr marL="41846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46418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50990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55562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de-DE" b="1" kern="0" dirty="0" err="1" smtClean="0"/>
              <a:t>for</a:t>
            </a:r>
            <a:r>
              <a:rPr lang="de-DE" b="1" kern="0" dirty="0" smtClean="0"/>
              <a:t> </a:t>
            </a:r>
            <a:r>
              <a:rPr lang="de-DE" b="1" kern="0" dirty="0" err="1" smtClean="0"/>
              <a:t>each</a:t>
            </a:r>
            <a:r>
              <a:rPr lang="de-DE" b="1" kern="0" dirty="0" smtClean="0"/>
              <a:t> pair in </a:t>
            </a:r>
            <a:r>
              <a:rPr lang="de-DE" b="1" kern="0" dirty="0" err="1" smtClean="0"/>
              <a:t>the</a:t>
            </a:r>
            <a:r>
              <a:rPr lang="de-DE" b="1" kern="0" dirty="0" smtClean="0"/>
              <a:t> same </a:t>
            </a:r>
            <a:r>
              <a:rPr lang="de-DE" b="1" kern="0" dirty="0" err="1" smtClean="0"/>
              <a:t>cluster</a:t>
            </a:r>
            <a:r>
              <a:rPr lang="de-DE" b="1" kern="0" dirty="0" smtClean="0"/>
              <a:t>, </a:t>
            </a:r>
            <a:r>
              <a:rPr lang="de-DE" b="1" kern="0" dirty="0" err="1" smtClean="0"/>
              <a:t>compute</a:t>
            </a:r>
            <a:r>
              <a:rPr lang="de-DE" b="1" kern="0" dirty="0" smtClean="0"/>
              <a:t> </a:t>
            </a:r>
            <a:r>
              <a:rPr lang="de-DE" b="1" kern="0" dirty="0" err="1" smtClean="0"/>
              <a:t>its</a:t>
            </a:r>
            <a:r>
              <a:rPr lang="de-DE" b="1" kern="0" dirty="0" smtClean="0"/>
              <a:t> </a:t>
            </a:r>
            <a:r>
              <a:rPr lang="de-DE" b="1" kern="0" dirty="0" err="1" smtClean="0"/>
              <a:t>similarity</a:t>
            </a:r>
            <a:endParaRPr lang="de-DE" b="1" kern="0" dirty="0" smtClean="0"/>
          </a:p>
        </p:txBody>
      </p:sp>
      <p:sp>
        <p:nvSpPr>
          <p:cNvPr id="24" name="Geschweifte Klammer links 23"/>
          <p:cNvSpPr/>
          <p:nvPr/>
        </p:nvSpPr>
        <p:spPr bwMode="auto">
          <a:xfrm rot="16200000">
            <a:off x="6228441" y="1632838"/>
            <a:ext cx="222730" cy="5255215"/>
          </a:xfrm>
          <a:prstGeom prst="leftBrac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25" name="Inhaltsplatzhalter 2"/>
          <p:cNvSpPr txBox="1">
            <a:spLocks/>
          </p:cNvSpPr>
          <p:nvPr/>
        </p:nvSpPr>
        <p:spPr bwMode="auto">
          <a:xfrm>
            <a:off x="3707904" y="4443028"/>
            <a:ext cx="525951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15000"/>
              </a:lnSpc>
              <a:spcBef>
                <a:spcPts val="54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6088" indent="-266700" algn="l" rtl="0" eaLnBrk="1" fontAlgn="base" hangingPunct="1">
              <a:lnSpc>
                <a:spcPct val="115000"/>
              </a:lnSpc>
              <a:spcBef>
                <a:spcPts val="54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■"/>
              <a:defRPr>
                <a:solidFill>
                  <a:schemeClr val="tx1"/>
                </a:solidFill>
                <a:latin typeface="+mn-lt"/>
              </a:defRPr>
            </a:lvl2pPr>
            <a:lvl3pPr marL="893763" indent="-266700" algn="l" rtl="0" eaLnBrk="1" fontAlgn="base" hangingPunct="1">
              <a:lnSpc>
                <a:spcPct val="115000"/>
              </a:lnSpc>
              <a:spcBef>
                <a:spcPts val="54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□"/>
              <a:defRPr>
                <a:solidFill>
                  <a:schemeClr val="tx1"/>
                </a:solidFill>
                <a:latin typeface="+mn-lt"/>
              </a:defRPr>
            </a:lvl3pPr>
            <a:lvl4pPr marL="1341438" indent="-266700" algn="l" rtl="0" eaLnBrk="1" fontAlgn="base" hangingPunct="1">
              <a:spcBef>
                <a:spcPts val="54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◊"/>
              <a:defRPr>
                <a:solidFill>
                  <a:schemeClr val="tx1"/>
                </a:solidFill>
                <a:latin typeface="+mn-lt"/>
              </a:defRPr>
            </a:lvl4pPr>
            <a:lvl5pPr marL="1793875" indent="-274638" algn="l" rtl="0" eaLnBrk="1" fontAlgn="base" hangingPunct="1">
              <a:spcBef>
                <a:spcPts val="54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●"/>
              <a:defRPr>
                <a:solidFill>
                  <a:schemeClr val="tx1"/>
                </a:solidFill>
                <a:latin typeface="+mn-lt"/>
              </a:defRPr>
            </a:lvl5pPr>
            <a:lvl6pPr marL="41846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46418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50990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55562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de-DE" b="1" kern="0" dirty="0" err="1" smtClean="0"/>
              <a:t>let</a:t>
            </a:r>
            <a:r>
              <a:rPr lang="de-DE" b="1" kern="0" dirty="0" smtClean="0"/>
              <a:t> </a:t>
            </a:r>
            <a:r>
              <a:rPr lang="de-DE" b="1" kern="0" dirty="0" err="1" smtClean="0"/>
              <a:t>similarity</a:t>
            </a:r>
            <a:r>
              <a:rPr lang="de-DE" b="1" kern="0" dirty="0" smtClean="0"/>
              <a:t> </a:t>
            </a:r>
            <a:r>
              <a:rPr lang="de-DE" b="1" kern="0" dirty="0" err="1" smtClean="0"/>
              <a:t>model</a:t>
            </a:r>
            <a:r>
              <a:rPr lang="de-DE" b="1" kern="0" dirty="0" smtClean="0"/>
              <a:t> </a:t>
            </a:r>
            <a:r>
              <a:rPr lang="de-DE" b="1" kern="0" dirty="0" err="1" smtClean="0"/>
              <a:t>determine</a:t>
            </a:r>
            <a:r>
              <a:rPr lang="de-DE" b="1" kern="0" dirty="0" smtClean="0"/>
              <a:t> </a:t>
            </a:r>
            <a:r>
              <a:rPr lang="de-DE" b="1" kern="0" dirty="0" err="1" smtClean="0"/>
              <a:t>the</a:t>
            </a:r>
            <a:r>
              <a:rPr lang="de-DE" b="1" kern="0" dirty="0" smtClean="0"/>
              <a:t> </a:t>
            </a:r>
            <a:r>
              <a:rPr lang="de-DE" b="1" kern="0" dirty="0" err="1" smtClean="0"/>
              <a:t>class</a:t>
            </a:r>
            <a:endParaRPr lang="en-US" b="1" kern="0" dirty="0"/>
          </a:p>
        </p:txBody>
      </p:sp>
      <p:sp>
        <p:nvSpPr>
          <p:cNvPr id="26" name="Pfeil nach rechts 25"/>
          <p:cNvSpPr/>
          <p:nvPr/>
        </p:nvSpPr>
        <p:spPr bwMode="auto">
          <a:xfrm>
            <a:off x="5069847" y="2252036"/>
            <a:ext cx="519033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Verdana" pitchFamily="34" charset="0"/>
            </a:endParaRPr>
          </a:p>
        </p:txBody>
      </p:sp>
      <p:sp>
        <p:nvSpPr>
          <p:cNvPr id="27" name="Pfeil nach rechts 26"/>
          <p:cNvSpPr/>
          <p:nvPr/>
        </p:nvSpPr>
        <p:spPr bwMode="auto">
          <a:xfrm>
            <a:off x="5069847" y="2749214"/>
            <a:ext cx="512825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Verdana" pitchFamily="34" charset="0"/>
            </a:endParaRPr>
          </a:p>
        </p:txBody>
      </p:sp>
      <p:sp>
        <p:nvSpPr>
          <p:cNvPr id="28" name="Pfeil nach rechts 27"/>
          <p:cNvSpPr/>
          <p:nvPr/>
        </p:nvSpPr>
        <p:spPr bwMode="auto">
          <a:xfrm>
            <a:off x="5069847" y="3650966"/>
            <a:ext cx="512825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Verdana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 rot="16200000">
            <a:off x="4055820" y="3183421"/>
            <a:ext cx="488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chemeClr val="tx1"/>
                </a:solidFill>
              </a:rPr>
              <a:t>...</a:t>
            </a:r>
            <a:endParaRPr lang="en-US" sz="2000" b="1" dirty="0" smtClean="0">
              <a:solidFill>
                <a:schemeClr val="tx1"/>
              </a:solidFill>
            </a:endParaRPr>
          </a:p>
        </p:txBody>
      </p:sp>
      <p:sp>
        <p:nvSpPr>
          <p:cNvPr id="32" name="Wolke 31"/>
          <p:cNvSpPr/>
          <p:nvPr/>
        </p:nvSpPr>
        <p:spPr bwMode="auto">
          <a:xfrm>
            <a:off x="5655042" y="2611322"/>
            <a:ext cx="1443445" cy="1008112"/>
          </a:xfrm>
          <a:prstGeom prst="cloud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b="1" dirty="0">
                <a:solidFill>
                  <a:schemeClr val="tx1"/>
                </a:solidFill>
              </a:rPr>
              <a:t>  </a:t>
            </a:r>
            <a:r>
              <a:rPr lang="de-DE" b="1" dirty="0" err="1">
                <a:solidFill>
                  <a:schemeClr val="tx1"/>
                </a:solidFill>
              </a:rPr>
              <a:t>similarity</a:t>
            </a:r>
            <a:endParaRPr lang="de-DE" b="1" dirty="0">
              <a:solidFill>
                <a:schemeClr val="tx1"/>
              </a:solidFill>
            </a:endParaRPr>
          </a:p>
          <a:p>
            <a:r>
              <a:rPr lang="de-DE" b="1" dirty="0" err="1">
                <a:solidFill>
                  <a:schemeClr val="tx1"/>
                </a:solidFill>
              </a:rPr>
              <a:t>model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6" name="Pfeil nach rechts 35"/>
          <p:cNvSpPr/>
          <p:nvPr/>
        </p:nvSpPr>
        <p:spPr bwMode="auto">
          <a:xfrm>
            <a:off x="7179988" y="2867911"/>
            <a:ext cx="418908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Verdana" pitchFamily="34" charset="0"/>
            </a:endParaRPr>
          </a:p>
        </p:txBody>
      </p:sp>
      <p:sp>
        <p:nvSpPr>
          <p:cNvPr id="39" name="Zylinder 38"/>
          <p:cNvSpPr/>
          <p:nvPr/>
        </p:nvSpPr>
        <p:spPr bwMode="auto">
          <a:xfrm>
            <a:off x="7680396" y="2939126"/>
            <a:ext cx="1409298" cy="1096973"/>
          </a:xfrm>
          <a:prstGeom prst="can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non-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duplicates</a:t>
            </a: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8" name="Zylinder 37"/>
          <p:cNvSpPr/>
          <p:nvPr/>
        </p:nvSpPr>
        <p:spPr bwMode="auto">
          <a:xfrm>
            <a:off x="7680397" y="2172743"/>
            <a:ext cx="1409297" cy="695167"/>
          </a:xfrm>
          <a:prstGeom prst="can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duplicates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49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Final </a:t>
            </a:r>
            <a:r>
              <a:rPr lang="de-DE" dirty="0" err="1" smtClean="0"/>
              <a:t>result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4 | Christoph Oehlke, Markus Hinsche | May 25, 2013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19138" y="1728789"/>
            <a:ext cx="8174037" cy="404068"/>
          </a:xfrm>
        </p:spPr>
        <p:txBody>
          <a:bodyPr/>
          <a:lstStyle/>
          <a:p>
            <a:pPr algn="ctr"/>
            <a:r>
              <a:rPr lang="de-DE" dirty="0" err="1" smtClean="0"/>
              <a:t>According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approach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given</a:t>
            </a:r>
            <a:r>
              <a:rPr lang="de-DE" dirty="0" smtClean="0"/>
              <a:t> </a:t>
            </a:r>
            <a:r>
              <a:rPr lang="de-DE" dirty="0" err="1" smtClean="0"/>
              <a:t>dataset</a:t>
            </a:r>
            <a:r>
              <a:rPr lang="de-DE" dirty="0" smtClean="0"/>
              <a:t> </a:t>
            </a:r>
            <a:r>
              <a:rPr lang="de-DE" dirty="0" err="1" smtClean="0"/>
              <a:t>contains</a:t>
            </a:r>
            <a:endParaRPr lang="en-US" dirty="0"/>
          </a:p>
        </p:txBody>
      </p:sp>
      <p:sp>
        <p:nvSpPr>
          <p:cNvPr id="33" name="Inhaltsplatzhalter 2"/>
          <p:cNvSpPr txBox="1">
            <a:spLocks/>
          </p:cNvSpPr>
          <p:nvPr/>
        </p:nvSpPr>
        <p:spPr bwMode="auto">
          <a:xfrm>
            <a:off x="720761" y="3740895"/>
            <a:ext cx="8174037" cy="404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15000"/>
              </a:lnSpc>
              <a:spcBef>
                <a:spcPts val="54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6088" indent="-266700" algn="l" rtl="0" eaLnBrk="1" fontAlgn="base" hangingPunct="1">
              <a:lnSpc>
                <a:spcPct val="115000"/>
              </a:lnSpc>
              <a:spcBef>
                <a:spcPts val="54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■"/>
              <a:defRPr>
                <a:solidFill>
                  <a:schemeClr val="tx1"/>
                </a:solidFill>
                <a:latin typeface="+mn-lt"/>
              </a:defRPr>
            </a:lvl2pPr>
            <a:lvl3pPr marL="893763" indent="-266700" algn="l" rtl="0" eaLnBrk="1" fontAlgn="base" hangingPunct="1">
              <a:lnSpc>
                <a:spcPct val="115000"/>
              </a:lnSpc>
              <a:spcBef>
                <a:spcPts val="54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□"/>
              <a:defRPr>
                <a:solidFill>
                  <a:schemeClr val="tx1"/>
                </a:solidFill>
                <a:latin typeface="+mn-lt"/>
              </a:defRPr>
            </a:lvl3pPr>
            <a:lvl4pPr marL="1341438" indent="-266700" algn="l" rtl="0" eaLnBrk="1" fontAlgn="base" hangingPunct="1">
              <a:spcBef>
                <a:spcPts val="54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◊"/>
              <a:defRPr>
                <a:solidFill>
                  <a:schemeClr val="tx1"/>
                </a:solidFill>
                <a:latin typeface="+mn-lt"/>
              </a:defRPr>
            </a:lvl4pPr>
            <a:lvl5pPr marL="1793875" indent="-274638" algn="l" rtl="0" eaLnBrk="1" fontAlgn="base" hangingPunct="1">
              <a:spcBef>
                <a:spcPts val="54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●"/>
              <a:defRPr>
                <a:solidFill>
                  <a:schemeClr val="tx1"/>
                </a:solidFill>
                <a:latin typeface="+mn-lt"/>
              </a:defRPr>
            </a:lvl5pPr>
            <a:lvl6pPr marL="41846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46418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50990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55562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de-DE" kern="0" dirty="0" err="1" smtClean="0"/>
              <a:t>duplicate</a:t>
            </a:r>
            <a:r>
              <a:rPr lang="de-DE" kern="0" dirty="0" smtClean="0"/>
              <a:t> </a:t>
            </a:r>
            <a:r>
              <a:rPr lang="de-DE" kern="0" dirty="0" err="1" smtClean="0"/>
              <a:t>entries</a:t>
            </a:r>
            <a:r>
              <a:rPr lang="de-DE" kern="0" dirty="0" smtClean="0"/>
              <a:t>.</a:t>
            </a:r>
            <a:endParaRPr lang="en-US" kern="0" dirty="0"/>
          </a:p>
        </p:txBody>
      </p:sp>
      <p:sp>
        <p:nvSpPr>
          <p:cNvPr id="34" name="Inhaltsplatzhalter 2"/>
          <p:cNvSpPr txBox="1">
            <a:spLocks/>
          </p:cNvSpPr>
          <p:nvPr/>
        </p:nvSpPr>
        <p:spPr bwMode="auto">
          <a:xfrm>
            <a:off x="683136" y="2276872"/>
            <a:ext cx="8174037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15000"/>
              </a:lnSpc>
              <a:spcBef>
                <a:spcPts val="54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6088" indent="-266700" algn="l" rtl="0" eaLnBrk="1" fontAlgn="base" hangingPunct="1">
              <a:lnSpc>
                <a:spcPct val="115000"/>
              </a:lnSpc>
              <a:spcBef>
                <a:spcPts val="54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■"/>
              <a:defRPr>
                <a:solidFill>
                  <a:schemeClr val="tx1"/>
                </a:solidFill>
                <a:latin typeface="+mn-lt"/>
              </a:defRPr>
            </a:lvl2pPr>
            <a:lvl3pPr marL="893763" indent="-266700" algn="l" rtl="0" eaLnBrk="1" fontAlgn="base" hangingPunct="1">
              <a:lnSpc>
                <a:spcPct val="115000"/>
              </a:lnSpc>
              <a:spcBef>
                <a:spcPts val="54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□"/>
              <a:defRPr>
                <a:solidFill>
                  <a:schemeClr val="tx1"/>
                </a:solidFill>
                <a:latin typeface="+mn-lt"/>
              </a:defRPr>
            </a:lvl3pPr>
            <a:lvl4pPr marL="1341438" indent="-266700" algn="l" rtl="0" eaLnBrk="1" fontAlgn="base" hangingPunct="1">
              <a:spcBef>
                <a:spcPts val="54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◊"/>
              <a:defRPr>
                <a:solidFill>
                  <a:schemeClr val="tx1"/>
                </a:solidFill>
                <a:latin typeface="+mn-lt"/>
              </a:defRPr>
            </a:lvl4pPr>
            <a:lvl5pPr marL="1793875" indent="-274638" algn="l" rtl="0" eaLnBrk="1" fontAlgn="base" hangingPunct="1">
              <a:spcBef>
                <a:spcPts val="54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●"/>
              <a:defRPr>
                <a:solidFill>
                  <a:schemeClr val="tx1"/>
                </a:solidFill>
                <a:latin typeface="+mn-lt"/>
              </a:defRPr>
            </a:lvl5pPr>
            <a:lvl6pPr marL="41846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46418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50990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55562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de-DE" sz="8000" b="1" kern="0" dirty="0" smtClean="0">
                <a:solidFill>
                  <a:srgbClr val="FF0000"/>
                </a:solidFill>
              </a:rPr>
              <a:t>7400</a:t>
            </a:r>
            <a:endParaRPr lang="en-US" sz="8000" b="1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10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pi_grau">
  <a:themeElements>
    <a:clrScheme name="HPI">
      <a:dk1>
        <a:srgbClr val="000000"/>
      </a:dk1>
      <a:lt1>
        <a:srgbClr val="FFFFFF"/>
      </a:lt1>
      <a:dk2>
        <a:srgbClr val="60676A"/>
      </a:dk2>
      <a:lt2>
        <a:srgbClr val="8E9496"/>
      </a:lt2>
      <a:accent1>
        <a:srgbClr val="AF0034"/>
      </a:accent1>
      <a:accent2>
        <a:srgbClr val="F8A800"/>
      </a:accent2>
      <a:accent3>
        <a:srgbClr val="FAC24C"/>
      </a:accent3>
      <a:accent4>
        <a:srgbClr val="DD6108"/>
      </a:accent4>
      <a:accent5>
        <a:srgbClr val="007A9E"/>
      </a:accent5>
      <a:accent6>
        <a:srgbClr val="4CA2BB"/>
      </a:accent6>
      <a:hlink>
        <a:srgbClr val="007A9E"/>
      </a:hlink>
      <a:folHlink>
        <a:srgbClr val="AEB3B4"/>
      </a:folHlink>
    </a:clrScheme>
    <a:fontScheme name="HPI Master R7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mtClean="0">
            <a:solidFill>
              <a:schemeClr val="tx1"/>
            </a:solidFill>
          </a:defRPr>
        </a:defPPr>
      </a:lstStyle>
    </a:txDef>
  </a:objectDefaults>
  <a:extraClrSchemeLst>
    <a:extraClrScheme>
      <a:clrScheme name="HPI Master R7 1">
        <a:dk1>
          <a:srgbClr val="000000"/>
        </a:dk1>
        <a:lt1>
          <a:srgbClr val="FFFFFF"/>
        </a:lt1>
        <a:dk2>
          <a:srgbClr val="60686B"/>
        </a:dk2>
        <a:lt2>
          <a:srgbClr val="8E9496"/>
        </a:lt2>
        <a:accent1>
          <a:srgbClr val="AF0034"/>
        </a:accent1>
        <a:accent2>
          <a:srgbClr val="F6A800"/>
        </a:accent2>
        <a:accent3>
          <a:srgbClr val="FFFFFF"/>
        </a:accent3>
        <a:accent4>
          <a:srgbClr val="000000"/>
        </a:accent4>
        <a:accent5>
          <a:srgbClr val="D4AAAE"/>
        </a:accent5>
        <a:accent6>
          <a:srgbClr val="DF9800"/>
        </a:accent6>
        <a:hlink>
          <a:srgbClr val="007A9E"/>
        </a:hlink>
        <a:folHlink>
          <a:srgbClr val="AEB3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hpi_orange">
  <a:themeElements>
    <a:clrScheme name="HPI">
      <a:dk1>
        <a:srgbClr val="000000"/>
      </a:dk1>
      <a:lt1>
        <a:srgbClr val="FFFFFF"/>
      </a:lt1>
      <a:dk2>
        <a:srgbClr val="60676A"/>
      </a:dk2>
      <a:lt2>
        <a:srgbClr val="8E9496"/>
      </a:lt2>
      <a:accent1>
        <a:srgbClr val="AF0034"/>
      </a:accent1>
      <a:accent2>
        <a:srgbClr val="F8A800"/>
      </a:accent2>
      <a:accent3>
        <a:srgbClr val="FAC24C"/>
      </a:accent3>
      <a:accent4>
        <a:srgbClr val="DD6108"/>
      </a:accent4>
      <a:accent5>
        <a:srgbClr val="007A9E"/>
      </a:accent5>
      <a:accent6>
        <a:srgbClr val="4CA2BB"/>
      </a:accent6>
      <a:hlink>
        <a:srgbClr val="007A9E"/>
      </a:hlink>
      <a:folHlink>
        <a:srgbClr val="AEB3B4"/>
      </a:folHlink>
    </a:clrScheme>
    <a:fontScheme name="hpi_orang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hpi_orange 1">
        <a:dk1>
          <a:srgbClr val="000000"/>
        </a:dk1>
        <a:lt1>
          <a:srgbClr val="FFFFFF"/>
        </a:lt1>
        <a:dk2>
          <a:srgbClr val="60686B"/>
        </a:dk2>
        <a:lt2>
          <a:srgbClr val="868D91"/>
        </a:lt2>
        <a:accent1>
          <a:srgbClr val="AF0034"/>
        </a:accent1>
        <a:accent2>
          <a:srgbClr val="F6A800"/>
        </a:accent2>
        <a:accent3>
          <a:srgbClr val="FFFFFF"/>
        </a:accent3>
        <a:accent4>
          <a:srgbClr val="000000"/>
        </a:accent4>
        <a:accent5>
          <a:srgbClr val="D4AAAE"/>
        </a:accent5>
        <a:accent6>
          <a:srgbClr val="DF9800"/>
        </a:accent6>
        <a:hlink>
          <a:srgbClr val="007A9E"/>
        </a:hlink>
        <a:folHlink>
          <a:srgbClr val="AEB3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hpi_folienmaster_2007_01</Template>
  <TotalTime>0</TotalTime>
  <Words>309</Words>
  <Application>Microsoft Office PowerPoint</Application>
  <PresentationFormat>Bildschirmpräsentation (4:3)</PresentationFormat>
  <Paragraphs>70</Paragraphs>
  <Slides>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Verdana</vt:lpstr>
      <vt:lpstr>hpi_grau</vt:lpstr>
      <vt:lpstr>hpi_orange</vt:lpstr>
      <vt:lpstr>Data Profiling and Data Cleansing – Assignment 4  Duplicate Detection</vt:lpstr>
      <vt:lpstr>Main Idea</vt:lpstr>
      <vt:lpstr>Preparing the training data</vt:lpstr>
      <vt:lpstr>Evaluation on test data</vt:lpstr>
      <vt:lpstr>Actual duplicate detection</vt:lpstr>
      <vt:lpstr>Final result</vt:lpstr>
    </vt:vector>
  </TitlesOfParts>
  <Company>HPI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  Unique column combinations</dc:title>
  <dc:creator>Christoph Oehlke</dc:creator>
  <cp:lastModifiedBy>Christoph Oehlke</cp:lastModifiedBy>
  <cp:revision>85</cp:revision>
  <dcterms:created xsi:type="dcterms:W3CDTF">2013-04-29T09:17:38Z</dcterms:created>
  <dcterms:modified xsi:type="dcterms:W3CDTF">2013-06-19T12:27:51Z</dcterms:modified>
</cp:coreProperties>
</file>