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53" r:id="rId2"/>
  </p:sldMasterIdLst>
  <p:notesMasterIdLst>
    <p:notesMasterId r:id="rId31"/>
  </p:notesMasterIdLst>
  <p:handoutMasterIdLst>
    <p:handoutMasterId r:id="rId32"/>
  </p:handoutMasterIdLst>
  <p:sldIdLst>
    <p:sldId id="256" r:id="rId3"/>
    <p:sldId id="257" r:id="rId4"/>
    <p:sldId id="275" r:id="rId5"/>
    <p:sldId id="258" r:id="rId6"/>
    <p:sldId id="280" r:id="rId7"/>
    <p:sldId id="281" r:id="rId8"/>
    <p:sldId id="282" r:id="rId9"/>
    <p:sldId id="276" r:id="rId10"/>
    <p:sldId id="277" r:id="rId11"/>
    <p:sldId id="274" r:id="rId12"/>
    <p:sldId id="283" r:id="rId13"/>
    <p:sldId id="284" r:id="rId14"/>
    <p:sldId id="278" r:id="rId15"/>
    <p:sldId id="279" r:id="rId16"/>
    <p:sldId id="260" r:id="rId17"/>
    <p:sldId id="261" r:id="rId18"/>
    <p:sldId id="263" r:id="rId19"/>
    <p:sldId id="265" r:id="rId20"/>
    <p:sldId id="266" r:id="rId21"/>
    <p:sldId id="264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62" r:id="rId30"/>
  </p:sldIdLst>
  <p:sldSz cx="9144000" cy="6858000" type="screen4x3"/>
  <p:notesSz cx="7772400" cy="10515600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312">
          <p15:clr>
            <a:srgbClr val="A4A3A4"/>
          </p15:clr>
        </p15:guide>
        <p15:guide id="2" pos="24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4414"/>
    <a:srgbClr val="CB7C6F"/>
    <a:srgbClr val="CCE4EC"/>
    <a:srgbClr val="7FBCCE"/>
    <a:srgbClr val="D77F99"/>
    <a:srgbClr val="C74C71"/>
    <a:srgbClr val="F8DFCE"/>
    <a:srgbClr val="EEB083"/>
    <a:srgbClr val="E79052"/>
    <a:srgbClr val="FBDD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3" autoAdjust="0"/>
    <p:restoredTop sz="94660"/>
  </p:normalViewPr>
  <p:slideViewPr>
    <p:cSldViewPr>
      <p:cViewPr varScale="1">
        <p:scale>
          <a:sx n="105" d="100"/>
          <a:sy n="105" d="100"/>
        </p:scale>
        <p:origin x="31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7" d="100"/>
          <a:sy n="47" d="100"/>
        </p:scale>
        <p:origin x="-2526" y="-90"/>
      </p:cViewPr>
      <p:guideLst>
        <p:guide orient="horz" pos="3312"/>
        <p:guide pos="24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6708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402138" y="0"/>
            <a:ext cx="3368675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985375"/>
            <a:ext cx="3367088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402138" y="9985375"/>
            <a:ext cx="3368675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C68CEC04-CECB-4321-99F0-A11FF9A4B5B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0929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6708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402138" y="0"/>
            <a:ext cx="3368675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88988"/>
            <a:ext cx="5257800" cy="3943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77875" y="4995863"/>
            <a:ext cx="6216650" cy="473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985375"/>
            <a:ext cx="3367088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402138" y="9985375"/>
            <a:ext cx="3368675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6A8F3DCA-10DE-494A-957E-84CDB678C40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511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F3DCA-10DE-494A-957E-84CDB678C40F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466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30513" y="3429000"/>
            <a:ext cx="6013450" cy="1368425"/>
          </a:xfrm>
        </p:spPr>
        <p:txBody>
          <a:bodyPr anchor="t"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30513" y="4868863"/>
            <a:ext cx="6013450" cy="151288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830513" y="6489700"/>
            <a:ext cx="6013450" cy="296863"/>
          </a:xfrm>
        </p:spPr>
        <p:txBody>
          <a:bodyPr anchor="t"/>
          <a:lstStyle>
            <a:lvl1pPr>
              <a:defRPr sz="1800">
                <a:latin typeface="+mn-lt"/>
              </a:defRPr>
            </a:lvl1pPr>
          </a:lstStyle>
          <a:p>
            <a:r>
              <a:rPr lang="de-DE" smtClean="0"/>
              <a:t>DPDC – Assignment 2 | Christoph Oehlke, Markus Hinsche | May 16, 2013 </a:t>
            </a:r>
            <a:endParaRPr lang="de-DE"/>
          </a:p>
        </p:txBody>
      </p:sp>
      <p:grpSp>
        <p:nvGrpSpPr>
          <p:cNvPr id="51220" name="Group 20"/>
          <p:cNvGrpSpPr>
            <a:grpSpLocks/>
          </p:cNvGrpSpPr>
          <p:nvPr/>
        </p:nvGrpSpPr>
        <p:grpSpPr bwMode="auto">
          <a:xfrm>
            <a:off x="0" y="0"/>
            <a:ext cx="9180513" cy="6858000"/>
            <a:chOff x="0" y="0"/>
            <a:chExt cx="5783" cy="4320"/>
          </a:xfrm>
        </p:grpSpPr>
        <p:grpSp>
          <p:nvGrpSpPr>
            <p:cNvPr id="51221" name="Group 21"/>
            <p:cNvGrpSpPr>
              <a:grpSpLocks/>
            </p:cNvGrpSpPr>
            <p:nvPr userDrawn="1"/>
          </p:nvGrpSpPr>
          <p:grpSpPr bwMode="auto">
            <a:xfrm>
              <a:off x="1451" y="0"/>
              <a:ext cx="4332" cy="1910"/>
              <a:chOff x="1451" y="0"/>
              <a:chExt cx="4332" cy="1910"/>
            </a:xfrm>
          </p:grpSpPr>
          <p:sp>
            <p:nvSpPr>
              <p:cNvPr id="51222" name="Rectangle 22"/>
              <p:cNvSpPr>
                <a:spLocks noChangeArrowheads="1"/>
              </p:cNvSpPr>
              <p:nvPr/>
            </p:nvSpPr>
            <p:spPr bwMode="auto">
              <a:xfrm>
                <a:off x="1451" y="0"/>
                <a:ext cx="136" cy="1774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1223" name="Rectangle 23"/>
              <p:cNvSpPr>
                <a:spLocks noChangeArrowheads="1"/>
              </p:cNvSpPr>
              <p:nvPr/>
            </p:nvSpPr>
            <p:spPr bwMode="auto">
              <a:xfrm>
                <a:off x="1451" y="1774"/>
                <a:ext cx="4332" cy="136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51224" name="Group 24"/>
            <p:cNvGrpSpPr>
              <a:grpSpLocks/>
            </p:cNvGrpSpPr>
            <p:nvPr userDrawn="1"/>
          </p:nvGrpSpPr>
          <p:grpSpPr bwMode="auto">
            <a:xfrm>
              <a:off x="0" y="1842"/>
              <a:ext cx="1519" cy="2478"/>
              <a:chOff x="0" y="1842"/>
              <a:chExt cx="1519" cy="2478"/>
            </a:xfrm>
          </p:grpSpPr>
          <p:sp>
            <p:nvSpPr>
              <p:cNvPr id="51225" name="Rectangle 25"/>
              <p:cNvSpPr>
                <a:spLocks noChangeArrowheads="1"/>
              </p:cNvSpPr>
              <p:nvPr/>
            </p:nvSpPr>
            <p:spPr bwMode="auto">
              <a:xfrm>
                <a:off x="1451" y="1842"/>
                <a:ext cx="68" cy="2478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1226" name="Rectangle 26"/>
              <p:cNvSpPr>
                <a:spLocks noChangeArrowheads="1"/>
              </p:cNvSpPr>
              <p:nvPr/>
            </p:nvSpPr>
            <p:spPr bwMode="auto">
              <a:xfrm>
                <a:off x="0" y="1843"/>
                <a:ext cx="1451" cy="68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pic>
        <p:nvPicPr>
          <p:cNvPr id="2" name="Picture 20" descr="hpi_logo_v2_cmyk_sl1_mast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90000" y="295200"/>
            <a:ext cx="3931200" cy="2231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792288" indent="-263525">
              <a:buClr>
                <a:schemeClr val="accent1"/>
              </a:buClr>
              <a:buFont typeface="Verdana" pitchFamily="34" charset="0"/>
              <a:buChar char="●"/>
              <a:defRPr/>
            </a:lvl4pPr>
            <a:lvl5pPr marL="1790700" indent="-269875">
              <a:buClr>
                <a:schemeClr val="accent1"/>
              </a:buClr>
              <a:buFont typeface="Verdana" pitchFamily="34" charset="0"/>
              <a:buNone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2 | Christoph Oehlke, Markus Hinsche | May 16,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0DCB26-31A7-407B-913D-2205DF993093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2 | Christoph Oehlke, Markus Hinsche | May 16, 2013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2 | Christoph Oehlke, Markus Hinsche | May 16, 2013 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FF3B25-51B2-40FD-A0A9-AD78C5B18266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2 | Christoph Oehlke, Markus Hinsche | May 16, 2013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68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2 | Christoph Oehlke, Markus Hinsche | May 16, 2013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87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itchFamily="34" charset="0"/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  <a:lvl5pPr marL="1793875" indent="-274638">
              <a:spcBef>
                <a:spcPts val="540"/>
              </a:spcBef>
              <a:buClr>
                <a:schemeClr val="accent1"/>
              </a:buClr>
              <a:buFont typeface="Verdana" pitchFamily="34" charset="0"/>
              <a:buChar char="●"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2 | Christoph Oehlke, Markus Hinsche | May 16,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6113F6-D982-4F1F-82B4-AFA466AB9AFB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44500" indent="-265113">
              <a:buFont typeface="Arial" pitchFamily="34" charset="0"/>
              <a:buChar char="■"/>
              <a:defRPr/>
            </a:lvl1pPr>
            <a:lvl2pPr marL="898525" indent="-266700">
              <a:buFont typeface="Arial" pitchFamily="34" charset="0"/>
              <a:buChar char="□"/>
              <a:defRPr/>
            </a:lvl2pPr>
            <a:lvl3pPr marL="1338263" indent="-266700">
              <a:buFont typeface="Verdana" pitchFamily="34" charset="0"/>
              <a:buChar char="◊"/>
              <a:defRPr/>
            </a:lvl3pPr>
            <a:lvl4pPr marL="1793875" indent="-266700">
              <a:buFont typeface="Verdana" pitchFamily="34" charset="0"/>
              <a:buChar char="●"/>
              <a:defRPr/>
            </a:lvl4pPr>
            <a:lvl5pPr marL="1793875" indent="-274638">
              <a:buClr>
                <a:schemeClr val="accent1"/>
              </a:buClr>
              <a:buFont typeface="Verdana" pitchFamily="34" charset="0"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2 | Christoph Oehlke, Markus Hinsche | May 16,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6113F6-D982-4F1F-82B4-AFA466AB9AFB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2 | Christoph Oehlke, Markus Hinsche | May 16, 2013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B98B87-CF4F-4033-BFAA-9EA7BD15767A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2 | Christoph Oehlke, Markus Hinsche | May 16, 2013 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0C33EC-149A-4E8A-9632-D8084274299B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2 | Christoph Oehlke, Markus Hinsche | May 16, 2013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2E3E63-3635-477D-9E97-C36E7087B48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68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2 | Christoph Oehlke, Markus Hinsche | May 16, 2013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2E3E63-3635-477D-9E97-C36E7087B48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87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32100" y="3429000"/>
            <a:ext cx="6013450" cy="1368425"/>
          </a:xfrm>
        </p:spPr>
        <p:txBody>
          <a:bodyPr anchor="t"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32100" y="4868863"/>
            <a:ext cx="6013450" cy="15113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832100" y="6489700"/>
            <a:ext cx="6013450" cy="296863"/>
          </a:xfrm>
        </p:spPr>
        <p:txBody>
          <a:bodyPr anchor="t"/>
          <a:lstStyle>
            <a:lvl1pPr>
              <a:defRPr sz="1800">
                <a:latin typeface="+mn-lt"/>
              </a:defRPr>
            </a:lvl1pPr>
          </a:lstStyle>
          <a:p>
            <a:r>
              <a:rPr lang="de-DE" smtClean="0"/>
              <a:t>DPDC – Assignment 2 | Christoph Oehlke, Markus Hinsche | May 16, 2013 </a:t>
            </a:r>
            <a:endParaRPr lang="de-DE"/>
          </a:p>
        </p:txBody>
      </p:sp>
      <p:grpSp>
        <p:nvGrpSpPr>
          <p:cNvPr id="55316" name="Group 20"/>
          <p:cNvGrpSpPr>
            <a:grpSpLocks/>
          </p:cNvGrpSpPr>
          <p:nvPr/>
        </p:nvGrpSpPr>
        <p:grpSpPr bwMode="auto">
          <a:xfrm>
            <a:off x="0" y="0"/>
            <a:ext cx="9180513" cy="6858000"/>
            <a:chOff x="0" y="0"/>
            <a:chExt cx="5783" cy="4320"/>
          </a:xfrm>
        </p:grpSpPr>
        <p:grpSp>
          <p:nvGrpSpPr>
            <p:cNvPr id="55317" name="Group 21"/>
            <p:cNvGrpSpPr>
              <a:grpSpLocks/>
            </p:cNvGrpSpPr>
            <p:nvPr userDrawn="1"/>
          </p:nvGrpSpPr>
          <p:grpSpPr bwMode="auto">
            <a:xfrm>
              <a:off x="1451" y="0"/>
              <a:ext cx="4332" cy="1910"/>
              <a:chOff x="1451" y="0"/>
              <a:chExt cx="4332" cy="1910"/>
            </a:xfrm>
          </p:grpSpPr>
          <p:sp>
            <p:nvSpPr>
              <p:cNvPr id="55318" name="Rectangle 22"/>
              <p:cNvSpPr>
                <a:spLocks noChangeArrowheads="1"/>
              </p:cNvSpPr>
              <p:nvPr/>
            </p:nvSpPr>
            <p:spPr bwMode="auto">
              <a:xfrm>
                <a:off x="1451" y="0"/>
                <a:ext cx="136" cy="1774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5319" name="Rectangle 23"/>
              <p:cNvSpPr>
                <a:spLocks noChangeArrowheads="1"/>
              </p:cNvSpPr>
              <p:nvPr/>
            </p:nvSpPr>
            <p:spPr bwMode="auto">
              <a:xfrm>
                <a:off x="1451" y="1774"/>
                <a:ext cx="4332" cy="136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55320" name="Group 24"/>
            <p:cNvGrpSpPr>
              <a:grpSpLocks/>
            </p:cNvGrpSpPr>
            <p:nvPr userDrawn="1"/>
          </p:nvGrpSpPr>
          <p:grpSpPr bwMode="auto">
            <a:xfrm>
              <a:off x="0" y="1842"/>
              <a:ext cx="1519" cy="2478"/>
              <a:chOff x="0" y="1842"/>
              <a:chExt cx="1519" cy="2478"/>
            </a:xfrm>
          </p:grpSpPr>
          <p:sp>
            <p:nvSpPr>
              <p:cNvPr id="55321" name="Rectangle 25"/>
              <p:cNvSpPr>
                <a:spLocks noChangeArrowheads="1"/>
              </p:cNvSpPr>
              <p:nvPr/>
            </p:nvSpPr>
            <p:spPr bwMode="auto">
              <a:xfrm>
                <a:off x="1451" y="1842"/>
                <a:ext cx="68" cy="2478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5322" name="Rectangle 26"/>
              <p:cNvSpPr>
                <a:spLocks noChangeArrowheads="1"/>
              </p:cNvSpPr>
              <p:nvPr/>
            </p:nvSpPr>
            <p:spPr bwMode="auto">
              <a:xfrm>
                <a:off x="0" y="1843"/>
                <a:ext cx="1451" cy="68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pic>
        <p:nvPicPr>
          <p:cNvPr id="13" name="Picture 20" descr="hpi_logo_v2_cmyk_sl1_mast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90000" y="295200"/>
            <a:ext cx="3931200" cy="223165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41325" indent="-260350">
              <a:buFont typeface="Arial" pitchFamily="34" charset="0"/>
              <a:buChar char="■"/>
              <a:defRPr/>
            </a:lvl2pPr>
            <a:lvl3pPr marL="896938" indent="-276225">
              <a:buFont typeface="Arial" pitchFamily="34" charset="0"/>
              <a:buChar char="□"/>
              <a:defRPr/>
            </a:lvl3pPr>
            <a:lvl4pPr marL="1339850" indent="-263525">
              <a:spcBef>
                <a:spcPts val="540"/>
              </a:spcBef>
              <a:buClr>
                <a:schemeClr val="accent1"/>
              </a:buClr>
              <a:buFont typeface="Verdana" pitchFamily="34" charset="0"/>
              <a:buChar char="◊"/>
              <a:defRPr/>
            </a:lvl4pPr>
            <a:lvl5pPr marL="1790700" indent="-269875">
              <a:spcBef>
                <a:spcPts val="540"/>
              </a:spcBef>
              <a:buClr>
                <a:schemeClr val="accent1"/>
              </a:buClr>
              <a:buFont typeface="Verdana" pitchFamily="34" charset="0"/>
              <a:buChar char="●"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2 | Christoph Oehlke, Markus Hinsche | May 16,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0DCB26-31A7-407B-913D-2205DF993093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728788"/>
            <a:ext cx="8174037" cy="479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0"/>
            <a:ext cx="6243638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8" y="6561138"/>
            <a:ext cx="817245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de-DE" smtClean="0"/>
              <a:t>DPDC – Assignment 2 | Christoph Oehlke, Markus Hinsche | May 16, 2013 </a:t>
            </a:r>
            <a:endParaRPr lang="de-DE" dirty="0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66688" y="1439863"/>
            <a:ext cx="5476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BD2E3E63-3635-477D-9E97-C36E7087B489}" type="slidenum">
              <a:rPr lang="de-DE"/>
              <a:pPr/>
              <a:t>‹Nr.›</a:t>
            </a:fld>
            <a:endParaRPr lang="de-DE"/>
          </a:p>
        </p:txBody>
      </p:sp>
      <p:grpSp>
        <p:nvGrpSpPr>
          <p:cNvPr id="16" name="Gruppieren 15"/>
          <p:cNvGrpSpPr/>
          <p:nvPr userDrawn="1"/>
        </p:nvGrpSpPr>
        <p:grpSpPr>
          <a:xfrm>
            <a:off x="0" y="0"/>
            <a:ext cx="9145588" cy="6858001"/>
            <a:chOff x="0" y="0"/>
            <a:chExt cx="9145588" cy="6858001"/>
          </a:xfrm>
        </p:grpSpPr>
        <p:grpSp>
          <p:nvGrpSpPr>
            <p:cNvPr id="15" name="Gruppieren 14"/>
            <p:cNvGrpSpPr/>
            <p:nvPr userDrawn="1"/>
          </p:nvGrpSpPr>
          <p:grpSpPr>
            <a:xfrm>
              <a:off x="433388" y="0"/>
              <a:ext cx="8712200" cy="1341438"/>
              <a:chOff x="433388" y="0"/>
              <a:chExt cx="8712200" cy="1341438"/>
            </a:xfrm>
          </p:grpSpPr>
          <p:sp>
            <p:nvSpPr>
              <p:cNvPr id="50196" name="Rectangle 20"/>
              <p:cNvSpPr>
                <a:spLocks noChangeArrowheads="1"/>
              </p:cNvSpPr>
              <p:nvPr/>
            </p:nvSpPr>
            <p:spPr bwMode="auto">
              <a:xfrm>
                <a:off x="433388" y="0"/>
                <a:ext cx="144463" cy="1196975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0197" name="Rectangle 21"/>
              <p:cNvSpPr>
                <a:spLocks noChangeArrowheads="1"/>
              </p:cNvSpPr>
              <p:nvPr/>
            </p:nvSpPr>
            <p:spPr bwMode="auto">
              <a:xfrm>
                <a:off x="433388" y="1196975"/>
                <a:ext cx="8712200" cy="144463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14" name="Gruppieren 13"/>
            <p:cNvGrpSpPr/>
            <p:nvPr userDrawn="1"/>
          </p:nvGrpSpPr>
          <p:grpSpPr>
            <a:xfrm>
              <a:off x="0" y="1270000"/>
              <a:ext cx="504826" cy="5588001"/>
              <a:chOff x="0" y="1270000"/>
              <a:chExt cx="504826" cy="5588001"/>
            </a:xfrm>
          </p:grpSpPr>
          <p:sp>
            <p:nvSpPr>
              <p:cNvPr id="50198" name="Rectangle 22"/>
              <p:cNvSpPr>
                <a:spLocks noChangeArrowheads="1"/>
              </p:cNvSpPr>
              <p:nvPr/>
            </p:nvSpPr>
            <p:spPr bwMode="auto">
              <a:xfrm>
                <a:off x="433388" y="1341438"/>
                <a:ext cx="71438" cy="5516563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0199" name="Rectangle 23"/>
              <p:cNvSpPr>
                <a:spLocks noChangeArrowheads="1"/>
              </p:cNvSpPr>
              <p:nvPr/>
            </p:nvSpPr>
            <p:spPr bwMode="auto">
              <a:xfrm>
                <a:off x="0" y="1270000"/>
                <a:ext cx="503238" cy="71438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pic>
        <p:nvPicPr>
          <p:cNvPr id="52225" name="Picture 1" descr="hpi_logo_v2_cmyk_sl1_master"/>
          <p:cNvPicPr>
            <a:picLocks noChangeAspect="1" noChangeArrowheads="1"/>
          </p:cNvPicPr>
          <p:nvPr userDrawn="1"/>
        </p:nvPicPr>
        <p:blipFill>
          <a:blip r:embed="rId9"/>
          <a:srcRect b="14703"/>
          <a:stretch>
            <a:fillRect/>
          </a:stretch>
        </p:blipFill>
        <p:spPr bwMode="auto">
          <a:xfrm>
            <a:off x="7592400" y="319088"/>
            <a:ext cx="1190625" cy="5778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75" r:id="rId2"/>
    <p:sldLayoutId id="2147483655" r:id="rId3"/>
    <p:sldLayoutId id="2147483659" r:id="rId4"/>
    <p:sldLayoutId id="2147483660" r:id="rId5"/>
    <p:sldLayoutId id="2147483678" r:id="rId6"/>
    <p:sldLayoutId id="2147483677" r:id="rId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444500" indent="-265113" algn="l" rtl="0" eaLnBrk="1" fontAlgn="base" hangingPunct="1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■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898525" indent="-266700" algn="l" rtl="0" eaLnBrk="1" fontAlgn="base" hangingPunct="1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□"/>
        <a:defRPr>
          <a:solidFill>
            <a:schemeClr val="tx1"/>
          </a:solidFill>
          <a:latin typeface="+mn-lt"/>
        </a:defRPr>
      </a:lvl2pPr>
      <a:lvl3pPr marL="1338263" indent="-266700" algn="l" rtl="0" eaLnBrk="1" fontAlgn="base" hangingPunct="1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Verdana" pitchFamily="34" charset="0"/>
        <a:buChar char="◊"/>
        <a:defRPr>
          <a:solidFill>
            <a:schemeClr val="tx1"/>
          </a:solidFill>
          <a:latin typeface="+mn-lt"/>
        </a:defRPr>
      </a:lvl3pPr>
      <a:lvl4pPr marL="3319463" indent="-1762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defRPr>
          <a:solidFill>
            <a:schemeClr val="tx1"/>
          </a:solidFill>
          <a:latin typeface="+mn-lt"/>
        </a:defRPr>
      </a:lvl4pPr>
      <a:lvl5pPr marL="3727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41846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4641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5099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5556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727200"/>
            <a:ext cx="8174037" cy="479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0"/>
            <a:ext cx="6243638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8" y="6559550"/>
            <a:ext cx="81740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de-DE" smtClean="0"/>
              <a:t>DPDC – Assignment 2 | Christoph Oehlke, Markus Hinsche | May 16, 2013 </a:t>
            </a:r>
            <a:endParaRPr lang="de-DE"/>
          </a:p>
        </p:txBody>
      </p:sp>
      <p:grpSp>
        <p:nvGrpSpPr>
          <p:cNvPr id="17" name="Gruppieren 16"/>
          <p:cNvGrpSpPr/>
          <p:nvPr userDrawn="1"/>
        </p:nvGrpSpPr>
        <p:grpSpPr>
          <a:xfrm>
            <a:off x="0" y="0"/>
            <a:ext cx="9145588" cy="6858001"/>
            <a:chOff x="0" y="0"/>
            <a:chExt cx="9145588" cy="6858001"/>
          </a:xfrm>
        </p:grpSpPr>
        <p:grpSp>
          <p:nvGrpSpPr>
            <p:cNvPr id="16" name="Gruppieren 15"/>
            <p:cNvGrpSpPr/>
            <p:nvPr userDrawn="1"/>
          </p:nvGrpSpPr>
          <p:grpSpPr>
            <a:xfrm>
              <a:off x="433388" y="0"/>
              <a:ext cx="8712200" cy="1341438"/>
              <a:chOff x="433388" y="0"/>
              <a:chExt cx="8712200" cy="1341438"/>
            </a:xfrm>
          </p:grpSpPr>
          <p:sp>
            <p:nvSpPr>
              <p:cNvPr id="54297" name="Rectangle 25"/>
              <p:cNvSpPr>
                <a:spLocks noChangeArrowheads="1"/>
              </p:cNvSpPr>
              <p:nvPr/>
            </p:nvSpPr>
            <p:spPr bwMode="auto">
              <a:xfrm>
                <a:off x="433388" y="0"/>
                <a:ext cx="144463" cy="1196975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4298" name="Rectangle 26"/>
              <p:cNvSpPr>
                <a:spLocks noChangeArrowheads="1"/>
              </p:cNvSpPr>
              <p:nvPr/>
            </p:nvSpPr>
            <p:spPr bwMode="auto">
              <a:xfrm>
                <a:off x="433388" y="1196975"/>
                <a:ext cx="8712200" cy="144463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15" name="Gruppieren 14"/>
            <p:cNvGrpSpPr/>
            <p:nvPr userDrawn="1"/>
          </p:nvGrpSpPr>
          <p:grpSpPr>
            <a:xfrm>
              <a:off x="0" y="1270000"/>
              <a:ext cx="504826" cy="5588001"/>
              <a:chOff x="0" y="1270000"/>
              <a:chExt cx="504826" cy="5588001"/>
            </a:xfrm>
          </p:grpSpPr>
          <p:sp>
            <p:nvSpPr>
              <p:cNvPr id="54300" name="Rectangle 28"/>
              <p:cNvSpPr>
                <a:spLocks noChangeArrowheads="1"/>
              </p:cNvSpPr>
              <p:nvPr/>
            </p:nvSpPr>
            <p:spPr bwMode="auto">
              <a:xfrm>
                <a:off x="433388" y="1341438"/>
                <a:ext cx="71438" cy="5516563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4301" name="Rectangle 29"/>
              <p:cNvSpPr>
                <a:spLocks noChangeArrowheads="1"/>
              </p:cNvSpPr>
              <p:nvPr/>
            </p:nvSpPr>
            <p:spPr bwMode="auto">
              <a:xfrm>
                <a:off x="0" y="1270000"/>
                <a:ext cx="503238" cy="71438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sp>
        <p:nvSpPr>
          <p:cNvPr id="54310" name="Rectangle 38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-166688" y="1439863"/>
            <a:ext cx="5476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15607529-4FF3-4FE6-8DAF-F4821142B5DD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14" name="Picture 1" descr="hpi_logo_v2_cmyk_sl1_master"/>
          <p:cNvPicPr>
            <a:picLocks noChangeAspect="1" noChangeArrowheads="1"/>
          </p:cNvPicPr>
          <p:nvPr userDrawn="1"/>
        </p:nvPicPr>
        <p:blipFill>
          <a:blip r:embed="rId9"/>
          <a:srcRect b="14703"/>
          <a:stretch>
            <a:fillRect/>
          </a:stretch>
        </p:blipFill>
        <p:spPr bwMode="auto">
          <a:xfrm>
            <a:off x="7592400" y="319088"/>
            <a:ext cx="1190625" cy="5778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6" r:id="rId2"/>
    <p:sldLayoutId id="2147483665" r:id="rId3"/>
    <p:sldLayoutId id="2147483669" r:id="rId4"/>
    <p:sldLayoutId id="2147483670" r:id="rId5"/>
    <p:sldLayoutId id="2147483679" r:id="rId6"/>
    <p:sldLayoutId id="2147483680" r:id="rId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444500" indent="-265113" algn="l" rtl="0" fontAlgn="base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■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893763" indent="-260350" algn="l" rtl="0" fontAlgn="base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□"/>
        <a:defRPr>
          <a:solidFill>
            <a:schemeClr val="tx1"/>
          </a:solidFill>
          <a:latin typeface="+mn-lt"/>
        </a:defRPr>
      </a:lvl2pPr>
      <a:lvl3pPr marL="1341438" indent="-276225" algn="l" rtl="0" fontAlgn="base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Verdana" pitchFamily="34" charset="0"/>
        <a:buChar char="◊"/>
        <a:defRPr>
          <a:solidFill>
            <a:schemeClr val="tx1"/>
          </a:solidFill>
          <a:latin typeface="+mn-lt"/>
        </a:defRPr>
      </a:lvl3pPr>
      <a:lvl4pPr marL="175895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1669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6241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0813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5385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9957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Profiling</a:t>
            </a:r>
            <a:r>
              <a:rPr lang="fr-FR" dirty="0" smtClean="0"/>
              <a:t> and Data </a:t>
            </a:r>
            <a:r>
              <a:rPr lang="fr-FR" dirty="0" err="1" smtClean="0"/>
              <a:t>Cleansing</a:t>
            </a:r>
            <a:r>
              <a:rPr lang="fr-FR" dirty="0" smtClean="0"/>
              <a:t> – </a:t>
            </a:r>
            <a:r>
              <a:rPr lang="fr-FR" dirty="0" err="1" smtClean="0"/>
              <a:t>Assignment</a:t>
            </a:r>
            <a:r>
              <a:rPr lang="fr-FR" dirty="0" smtClean="0"/>
              <a:t> 2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Inclusion </a:t>
            </a:r>
            <a:r>
              <a:rPr lang="fr-FR" dirty="0" err="1" smtClean="0"/>
              <a:t>Dependencies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Group:</a:t>
            </a:r>
            <a:endParaRPr lang="de-DE" dirty="0"/>
          </a:p>
          <a:p>
            <a:r>
              <a:rPr lang="de-DE" dirty="0" smtClean="0"/>
              <a:t>Christoph </a:t>
            </a:r>
            <a:r>
              <a:rPr lang="de-DE" dirty="0" err="1" smtClean="0"/>
              <a:t>Oehlke</a:t>
            </a:r>
            <a:r>
              <a:rPr lang="de-DE" dirty="0" smtClean="0"/>
              <a:t> </a:t>
            </a:r>
            <a:r>
              <a:rPr lang="de-DE" sz="1200" dirty="0" smtClean="0"/>
              <a:t>christoph.oehlke@student.hpi.uni-potsdam.de</a:t>
            </a:r>
          </a:p>
          <a:p>
            <a:r>
              <a:rPr lang="de-DE" dirty="0"/>
              <a:t>Markus Hinsche </a:t>
            </a:r>
            <a:r>
              <a:rPr lang="de-DE" sz="1200" dirty="0" err="1"/>
              <a:t>markus.hinsche@student.hpi.uni-potsdam.de</a:t>
            </a:r>
            <a:endParaRPr lang="de-DE" sz="1200" dirty="0"/>
          </a:p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80614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and preprocessing </a:t>
            </a:r>
            <a:r>
              <a:rPr lang="en-US" dirty="0" err="1" smtClean="0"/>
              <a:t>tsv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2 | Christoph Oehlke, Markus Hinsche | May 16, 2013 </a:t>
            </a:r>
            <a:endParaRPr lang="de-DE"/>
          </a:p>
        </p:txBody>
      </p:sp>
      <p:sp>
        <p:nvSpPr>
          <p:cNvPr id="6" name="10-Point Star 5"/>
          <p:cNvSpPr/>
          <p:nvPr/>
        </p:nvSpPr>
        <p:spPr bwMode="auto">
          <a:xfrm>
            <a:off x="6372200" y="260648"/>
            <a:ext cx="822960" cy="822960"/>
          </a:xfrm>
          <a:prstGeom prst="star10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extfeld 9"/>
          <p:cNvSpPr txBox="1"/>
          <p:nvPr/>
        </p:nvSpPr>
        <p:spPr>
          <a:xfrm>
            <a:off x="611560" y="148478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b="1" dirty="0" smtClean="0">
                <a:solidFill>
                  <a:schemeClr val="tx1"/>
                </a:solidFill>
              </a:rPr>
              <a:t>Input: </a:t>
            </a:r>
            <a:r>
              <a:rPr lang="de-DE" dirty="0" err="1">
                <a:solidFill>
                  <a:schemeClr val="tx1"/>
                </a:solidFill>
              </a:rPr>
              <a:t>raw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tsv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data</a:t>
            </a:r>
            <a:r>
              <a:rPr lang="de-DE" dirty="0">
                <a:solidFill>
                  <a:schemeClr val="tx1"/>
                </a:solidFill>
              </a:rPr>
              <a:t> in </a:t>
            </a:r>
            <a:r>
              <a:rPr lang="de-DE" dirty="0" err="1">
                <a:solidFill>
                  <a:schemeClr val="tx1"/>
                </a:solidFill>
              </a:rPr>
              <a:t>memory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572000" y="1484784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smtClean="0">
                <a:solidFill>
                  <a:schemeClr val="tx1"/>
                </a:solidFill>
              </a:rPr>
              <a:t>Out</a:t>
            </a:r>
            <a:r>
              <a:rPr lang="de-DE" b="1" dirty="0" smtClean="0">
                <a:solidFill>
                  <a:schemeClr val="tx1"/>
                </a:solidFill>
              </a:rPr>
              <a:t>put: </a:t>
            </a:r>
            <a:r>
              <a:rPr lang="de-DE" dirty="0" smtClean="0">
                <a:solidFill>
                  <a:schemeClr val="tx1"/>
                </a:solidFill>
              </a:rPr>
              <a:t>in-memory </a:t>
            </a:r>
            <a:r>
              <a:rPr lang="de-DE" dirty="0" err="1" smtClean="0">
                <a:solidFill>
                  <a:schemeClr val="tx1"/>
                </a:solidFill>
              </a:rPr>
              <a:t>representation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optimized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for</a:t>
            </a:r>
            <a:r>
              <a:rPr lang="de-DE" dirty="0" smtClean="0">
                <a:solidFill>
                  <a:schemeClr val="tx1"/>
                </a:solidFill>
              </a:rPr>
              <a:t> IND </a:t>
            </a:r>
            <a:r>
              <a:rPr lang="de-DE" dirty="0" err="1" smtClean="0">
                <a:solidFill>
                  <a:schemeClr val="tx1"/>
                </a:solidFill>
              </a:rPr>
              <a:t>computation</a:t>
            </a:r>
            <a:endParaRPr lang="de-DE" dirty="0" smtClean="0">
              <a:solidFill>
                <a:schemeClr val="tx1"/>
              </a:solidFill>
            </a:endParaRPr>
          </a:p>
        </p:txBody>
      </p:sp>
      <p:graphicFrame>
        <p:nvGraphicFramePr>
          <p:cNvPr id="1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74219"/>
              </p:ext>
            </p:extLst>
          </p:nvPr>
        </p:nvGraphicFramePr>
        <p:xfrm>
          <a:off x="611560" y="2420888"/>
          <a:ext cx="3128212" cy="178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106"/>
                <a:gridCol w="1564106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Iris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Computing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Susi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Computing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err="1" smtClean="0"/>
                        <a:t>Reuven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Eli 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Naomi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 </a:t>
                      </a:r>
                      <a:r>
                        <a:rPr lang="en-US" dirty="0" smtClean="0"/>
                        <a:t>Math 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55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and preprocessing </a:t>
            </a:r>
            <a:r>
              <a:rPr lang="en-US" dirty="0" err="1" smtClean="0"/>
              <a:t>tsv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2 | Christoph Oehlke, Markus Hinsche | May 16, 2013 </a:t>
            </a:r>
            <a:endParaRPr lang="de-DE"/>
          </a:p>
        </p:txBody>
      </p:sp>
      <p:sp>
        <p:nvSpPr>
          <p:cNvPr id="6" name="10-Point Star 5"/>
          <p:cNvSpPr/>
          <p:nvPr/>
        </p:nvSpPr>
        <p:spPr bwMode="auto">
          <a:xfrm>
            <a:off x="6372200" y="260648"/>
            <a:ext cx="822960" cy="822960"/>
          </a:xfrm>
          <a:prstGeom prst="star10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extfeld 9"/>
          <p:cNvSpPr txBox="1"/>
          <p:nvPr/>
        </p:nvSpPr>
        <p:spPr>
          <a:xfrm>
            <a:off x="611560" y="148478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b="1" dirty="0" smtClean="0">
                <a:solidFill>
                  <a:schemeClr val="tx1"/>
                </a:solidFill>
              </a:rPr>
              <a:t>Input: </a:t>
            </a:r>
            <a:r>
              <a:rPr lang="de-DE" dirty="0" err="1">
                <a:solidFill>
                  <a:schemeClr val="tx1"/>
                </a:solidFill>
              </a:rPr>
              <a:t>raw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tsv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data</a:t>
            </a:r>
            <a:r>
              <a:rPr lang="de-DE" dirty="0">
                <a:solidFill>
                  <a:schemeClr val="tx1"/>
                </a:solidFill>
              </a:rPr>
              <a:t> in </a:t>
            </a:r>
            <a:r>
              <a:rPr lang="de-DE" dirty="0" err="1">
                <a:solidFill>
                  <a:schemeClr val="tx1"/>
                </a:solidFill>
              </a:rPr>
              <a:t>memory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572000" y="1484784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smtClean="0">
                <a:solidFill>
                  <a:schemeClr val="tx1"/>
                </a:solidFill>
              </a:rPr>
              <a:t>Out</a:t>
            </a:r>
            <a:r>
              <a:rPr lang="de-DE" b="1" dirty="0" smtClean="0">
                <a:solidFill>
                  <a:schemeClr val="tx1"/>
                </a:solidFill>
              </a:rPr>
              <a:t>put: </a:t>
            </a:r>
            <a:r>
              <a:rPr lang="de-DE" dirty="0" smtClean="0">
                <a:solidFill>
                  <a:schemeClr val="tx1"/>
                </a:solidFill>
              </a:rPr>
              <a:t>in-memory </a:t>
            </a:r>
            <a:r>
              <a:rPr lang="de-DE" dirty="0" err="1" smtClean="0">
                <a:solidFill>
                  <a:schemeClr val="tx1"/>
                </a:solidFill>
              </a:rPr>
              <a:t>representation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optimized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for</a:t>
            </a:r>
            <a:r>
              <a:rPr lang="de-DE" dirty="0" smtClean="0">
                <a:solidFill>
                  <a:schemeClr val="tx1"/>
                </a:solidFill>
              </a:rPr>
              <a:t> IND </a:t>
            </a:r>
            <a:r>
              <a:rPr lang="de-DE" dirty="0" err="1" smtClean="0">
                <a:solidFill>
                  <a:schemeClr val="tx1"/>
                </a:solidFill>
              </a:rPr>
              <a:t>computation</a:t>
            </a:r>
            <a:endParaRPr lang="de-DE" dirty="0" smtClean="0">
              <a:solidFill>
                <a:schemeClr val="tx1"/>
              </a:solidFill>
            </a:endParaRPr>
          </a:p>
        </p:txBody>
      </p:sp>
      <p:graphicFrame>
        <p:nvGraphicFramePr>
          <p:cNvPr id="19" name="Table 8"/>
          <p:cNvGraphicFramePr>
            <a:graphicFrameLocks noGrp="1"/>
          </p:cNvGraphicFramePr>
          <p:nvPr>
            <p:extLst/>
          </p:nvPr>
        </p:nvGraphicFramePr>
        <p:xfrm>
          <a:off x="611560" y="2420888"/>
          <a:ext cx="3128212" cy="178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106"/>
                <a:gridCol w="1564106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Iris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Computing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Susi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Computing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err="1" smtClean="0"/>
                        <a:t>Reuven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Eli 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Naomi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 </a:t>
                      </a:r>
                      <a:r>
                        <a:rPr lang="en-US" dirty="0" smtClean="0"/>
                        <a:t>Math 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21" name="Table 8"/>
          <p:cNvGraphicFramePr>
            <a:graphicFrameLocks noGrp="1"/>
          </p:cNvGraphicFramePr>
          <p:nvPr>
            <p:extLst/>
          </p:nvPr>
        </p:nvGraphicFramePr>
        <p:xfrm>
          <a:off x="4067944" y="2420888"/>
          <a:ext cx="3128212" cy="178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106"/>
                <a:gridCol w="1564106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6 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17" name="Straight Connector 12"/>
          <p:cNvCxnSpPr/>
          <p:nvPr/>
        </p:nvCxnSpPr>
        <p:spPr bwMode="auto">
          <a:xfrm>
            <a:off x="3707904" y="3429000"/>
            <a:ext cx="414457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23" name="Picture 14" descr="book-icon-hi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" t="10870" r="2752" b="18895"/>
          <a:stretch/>
        </p:blipFill>
        <p:spPr>
          <a:xfrm>
            <a:off x="2987824" y="5085184"/>
            <a:ext cx="1080120" cy="802871"/>
          </a:xfrm>
          <a:prstGeom prst="rect">
            <a:avLst/>
          </a:prstGeom>
        </p:spPr>
      </p:pic>
      <p:sp>
        <p:nvSpPr>
          <p:cNvPr id="24" name="Textfeld 23"/>
          <p:cNvSpPr txBox="1"/>
          <p:nvPr/>
        </p:nvSpPr>
        <p:spPr>
          <a:xfrm>
            <a:off x="1835696" y="4941168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err="1" smtClean="0">
                <a:solidFill>
                  <a:schemeClr val="tx1"/>
                </a:solidFill>
              </a:rPr>
              <a:t>Dictionary</a:t>
            </a:r>
            <a:r>
              <a:rPr lang="de-DE" sz="1400" dirty="0" smtClean="0">
                <a:solidFill>
                  <a:schemeClr val="tx1"/>
                </a:solidFill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</a:rPr>
              <a:t>Hashmap</a:t>
            </a:r>
            <a:r>
              <a:rPr lang="de-DE" sz="1400" dirty="0" smtClean="0">
                <a:solidFill>
                  <a:schemeClr val="tx1"/>
                </a:solidFill>
              </a:rPr>
              <a:t>)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5" name="Table 8"/>
          <p:cNvGraphicFramePr>
            <a:graphicFrameLocks noGrp="1"/>
          </p:cNvGraphicFramePr>
          <p:nvPr>
            <p:extLst/>
          </p:nvPr>
        </p:nvGraphicFramePr>
        <p:xfrm>
          <a:off x="4067944" y="4365105"/>
          <a:ext cx="3096344" cy="210883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48172"/>
                <a:gridCol w="1548172"/>
              </a:tblGrid>
              <a:tr h="3320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Key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Value</a:t>
                      </a:r>
                      <a:endParaRPr lang="en-US" sz="1600" dirty="0"/>
                    </a:p>
                  </a:txBody>
                  <a:tcPr/>
                </a:tc>
              </a:tr>
              <a:tr h="2508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 smtClean="0"/>
                        <a:t>Iris</a:t>
                      </a:r>
                      <a:endParaRPr lang="en-US" sz="16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9525" marR="9525" marT="9525" marB="0" anchor="b"/>
                </a:tc>
              </a:tr>
              <a:tr h="2508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 smtClean="0"/>
                        <a:t>Computing</a:t>
                      </a:r>
                      <a:endParaRPr lang="en-US" sz="16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9525" marR="9525" marT="9525" marB="0" anchor="b"/>
                </a:tc>
              </a:tr>
              <a:tr h="2508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 smtClean="0"/>
                        <a:t>Susi</a:t>
                      </a:r>
                      <a:endParaRPr lang="en-US" sz="16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9525" marR="9525" marT="9525" marB="0" anchor="b"/>
                </a:tc>
              </a:tr>
              <a:tr h="2508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 err="1" smtClean="0"/>
                        <a:t>Reuven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9525" marR="9525" marT="9525" marB="0" anchor="b"/>
                </a:tc>
              </a:tr>
              <a:tr h="250890">
                <a:tc>
                  <a:txBody>
                    <a:bodyPr/>
                    <a:lstStyle/>
                    <a:p>
                      <a:pPr algn="ctr" fontAlgn="b"/>
                      <a:endParaRPr lang="en-US" sz="16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9525" marR="9525" marT="9525" marB="0" anchor="b"/>
                </a:tc>
              </a:tr>
              <a:tr h="2508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 smtClean="0"/>
                        <a:t>Eli</a:t>
                      </a:r>
                      <a:endParaRPr lang="en-US" sz="16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marL="9525" marR="9525" marT="9525" marB="0" anchor="b"/>
                </a:tc>
              </a:tr>
              <a:tr h="2508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0" name="Textfeld 29"/>
          <p:cNvSpPr txBox="1"/>
          <p:nvPr/>
        </p:nvSpPr>
        <p:spPr>
          <a:xfrm>
            <a:off x="1187624" y="5877272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 err="1" smtClean="0">
                <a:solidFill>
                  <a:schemeClr val="tx1"/>
                </a:solidFill>
              </a:rPr>
              <a:t>Maps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actual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values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to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distinct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integers</a:t>
            </a:r>
            <a:endParaRPr lang="de-DE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96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and preprocessing </a:t>
            </a:r>
            <a:r>
              <a:rPr lang="en-US" dirty="0" err="1" smtClean="0"/>
              <a:t>tsv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2 | Christoph Oehlke, Markus Hinsche | May 16, 2013 </a:t>
            </a:r>
            <a:endParaRPr lang="de-DE"/>
          </a:p>
        </p:txBody>
      </p:sp>
      <p:sp>
        <p:nvSpPr>
          <p:cNvPr id="6" name="10-Point Star 5"/>
          <p:cNvSpPr/>
          <p:nvPr/>
        </p:nvSpPr>
        <p:spPr bwMode="auto">
          <a:xfrm>
            <a:off x="6372200" y="260648"/>
            <a:ext cx="822960" cy="822960"/>
          </a:xfrm>
          <a:prstGeom prst="star10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extfeld 9"/>
          <p:cNvSpPr txBox="1"/>
          <p:nvPr/>
        </p:nvSpPr>
        <p:spPr>
          <a:xfrm>
            <a:off x="611560" y="148478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b="1" dirty="0" smtClean="0">
                <a:solidFill>
                  <a:schemeClr val="tx1"/>
                </a:solidFill>
              </a:rPr>
              <a:t>Input: </a:t>
            </a:r>
            <a:r>
              <a:rPr lang="de-DE" dirty="0" err="1">
                <a:solidFill>
                  <a:schemeClr val="tx1"/>
                </a:solidFill>
              </a:rPr>
              <a:t>raw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tsv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data</a:t>
            </a:r>
            <a:r>
              <a:rPr lang="de-DE" dirty="0">
                <a:solidFill>
                  <a:schemeClr val="tx1"/>
                </a:solidFill>
              </a:rPr>
              <a:t> in </a:t>
            </a:r>
            <a:r>
              <a:rPr lang="de-DE" dirty="0" err="1">
                <a:solidFill>
                  <a:schemeClr val="tx1"/>
                </a:solidFill>
              </a:rPr>
              <a:t>memory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572000" y="1484784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smtClean="0">
                <a:solidFill>
                  <a:schemeClr val="tx1"/>
                </a:solidFill>
              </a:rPr>
              <a:t>Out</a:t>
            </a:r>
            <a:r>
              <a:rPr lang="de-DE" b="1" dirty="0" smtClean="0">
                <a:solidFill>
                  <a:schemeClr val="tx1"/>
                </a:solidFill>
              </a:rPr>
              <a:t>put: </a:t>
            </a:r>
            <a:r>
              <a:rPr lang="de-DE" dirty="0" smtClean="0">
                <a:solidFill>
                  <a:schemeClr val="tx1"/>
                </a:solidFill>
              </a:rPr>
              <a:t>in-memory </a:t>
            </a:r>
            <a:r>
              <a:rPr lang="de-DE" dirty="0" err="1" smtClean="0">
                <a:solidFill>
                  <a:schemeClr val="tx1"/>
                </a:solidFill>
              </a:rPr>
              <a:t>representation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optimized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for</a:t>
            </a:r>
            <a:r>
              <a:rPr lang="de-DE" dirty="0" smtClean="0">
                <a:solidFill>
                  <a:schemeClr val="tx1"/>
                </a:solidFill>
              </a:rPr>
              <a:t> IND </a:t>
            </a:r>
            <a:r>
              <a:rPr lang="de-DE" dirty="0" err="1" smtClean="0">
                <a:solidFill>
                  <a:schemeClr val="tx1"/>
                </a:solidFill>
              </a:rPr>
              <a:t>computation</a:t>
            </a:r>
            <a:endParaRPr lang="de-DE" dirty="0" smtClean="0">
              <a:solidFill>
                <a:schemeClr val="tx1"/>
              </a:solidFill>
            </a:endParaRPr>
          </a:p>
        </p:txBody>
      </p:sp>
      <p:graphicFrame>
        <p:nvGraphicFramePr>
          <p:cNvPr id="18" name="Table 10"/>
          <p:cNvGraphicFramePr>
            <a:graphicFrameLocks noGrp="1"/>
          </p:cNvGraphicFramePr>
          <p:nvPr>
            <p:extLst/>
          </p:nvPr>
        </p:nvGraphicFramePr>
        <p:xfrm>
          <a:off x="7524328" y="2420888"/>
          <a:ext cx="1401458" cy="18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729"/>
                <a:gridCol w="700729"/>
              </a:tblGrid>
              <a:tr h="3676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285325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85325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85325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85325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6 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  <a:tr h="291232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9" name="Table 8"/>
          <p:cNvGraphicFramePr>
            <a:graphicFrameLocks noGrp="1"/>
          </p:cNvGraphicFramePr>
          <p:nvPr>
            <p:extLst/>
          </p:nvPr>
        </p:nvGraphicFramePr>
        <p:xfrm>
          <a:off x="611560" y="2420888"/>
          <a:ext cx="3128212" cy="178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106"/>
                <a:gridCol w="1564106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Iris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Computing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Susi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Computing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err="1" smtClean="0"/>
                        <a:t>Reuven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Eli 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Naomi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 </a:t>
                      </a:r>
                      <a:r>
                        <a:rPr lang="en-US" dirty="0" smtClean="0"/>
                        <a:t>Math 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21" name="Table 8"/>
          <p:cNvGraphicFramePr>
            <a:graphicFrameLocks noGrp="1"/>
          </p:cNvGraphicFramePr>
          <p:nvPr>
            <p:extLst/>
          </p:nvPr>
        </p:nvGraphicFramePr>
        <p:xfrm>
          <a:off x="4067944" y="2420888"/>
          <a:ext cx="3128212" cy="178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106"/>
                <a:gridCol w="1564106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6 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17" name="Straight Connector 12"/>
          <p:cNvCxnSpPr/>
          <p:nvPr/>
        </p:nvCxnSpPr>
        <p:spPr bwMode="auto">
          <a:xfrm>
            <a:off x="3707904" y="3429000"/>
            <a:ext cx="414457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Straight Connector 12"/>
          <p:cNvCxnSpPr/>
          <p:nvPr/>
        </p:nvCxnSpPr>
        <p:spPr bwMode="auto">
          <a:xfrm>
            <a:off x="7164288" y="3429000"/>
            <a:ext cx="414457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23" name="Picture 14" descr="book-icon-hi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" t="10870" r="2752" b="18895"/>
          <a:stretch/>
        </p:blipFill>
        <p:spPr>
          <a:xfrm>
            <a:off x="2987824" y="5085184"/>
            <a:ext cx="1080120" cy="802871"/>
          </a:xfrm>
          <a:prstGeom prst="rect">
            <a:avLst/>
          </a:prstGeom>
        </p:spPr>
      </p:pic>
      <p:sp>
        <p:nvSpPr>
          <p:cNvPr id="24" name="Textfeld 23"/>
          <p:cNvSpPr txBox="1"/>
          <p:nvPr/>
        </p:nvSpPr>
        <p:spPr>
          <a:xfrm>
            <a:off x="1835696" y="4941168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err="1" smtClean="0">
                <a:solidFill>
                  <a:schemeClr val="tx1"/>
                </a:solidFill>
              </a:rPr>
              <a:t>Dictionary</a:t>
            </a:r>
            <a:r>
              <a:rPr lang="de-DE" sz="1400" dirty="0" smtClean="0">
                <a:solidFill>
                  <a:schemeClr val="tx1"/>
                </a:solidFill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</a:rPr>
              <a:t>Hashmap</a:t>
            </a:r>
            <a:r>
              <a:rPr lang="de-DE" sz="1400" dirty="0" smtClean="0">
                <a:solidFill>
                  <a:schemeClr val="tx1"/>
                </a:solidFill>
              </a:rPr>
              <a:t>)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5" name="Table 8"/>
          <p:cNvGraphicFramePr>
            <a:graphicFrameLocks noGrp="1"/>
          </p:cNvGraphicFramePr>
          <p:nvPr>
            <p:extLst/>
          </p:nvPr>
        </p:nvGraphicFramePr>
        <p:xfrm>
          <a:off x="4067944" y="4365105"/>
          <a:ext cx="3096344" cy="210883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48172"/>
                <a:gridCol w="1548172"/>
              </a:tblGrid>
              <a:tr h="3320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Key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Value</a:t>
                      </a:r>
                      <a:endParaRPr lang="en-US" sz="1600" dirty="0"/>
                    </a:p>
                  </a:txBody>
                  <a:tcPr/>
                </a:tc>
              </a:tr>
              <a:tr h="2508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 smtClean="0"/>
                        <a:t>Iris</a:t>
                      </a:r>
                      <a:endParaRPr lang="en-US" sz="16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9525" marR="9525" marT="9525" marB="0" anchor="b"/>
                </a:tc>
              </a:tr>
              <a:tr h="2508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 smtClean="0"/>
                        <a:t>Computing</a:t>
                      </a:r>
                      <a:endParaRPr lang="en-US" sz="16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9525" marR="9525" marT="9525" marB="0" anchor="b"/>
                </a:tc>
              </a:tr>
              <a:tr h="2508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 smtClean="0"/>
                        <a:t>Susi</a:t>
                      </a:r>
                      <a:endParaRPr lang="en-US" sz="16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9525" marR="9525" marT="9525" marB="0" anchor="b"/>
                </a:tc>
              </a:tr>
              <a:tr h="2508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 err="1" smtClean="0"/>
                        <a:t>Reuven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9525" marR="9525" marT="9525" marB="0" anchor="b"/>
                </a:tc>
              </a:tr>
              <a:tr h="250890">
                <a:tc>
                  <a:txBody>
                    <a:bodyPr/>
                    <a:lstStyle/>
                    <a:p>
                      <a:pPr algn="ctr" fontAlgn="b"/>
                      <a:endParaRPr lang="en-US" sz="16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9525" marR="9525" marT="9525" marB="0" anchor="b"/>
                </a:tc>
              </a:tr>
              <a:tr h="2508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 smtClean="0"/>
                        <a:t>Eli</a:t>
                      </a:r>
                      <a:endParaRPr lang="en-US" sz="16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marL="9525" marR="9525" marT="9525" marB="0" anchor="b"/>
                </a:tc>
              </a:tr>
              <a:tr h="2508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29" name="Textfeld 28"/>
          <p:cNvSpPr txBox="1"/>
          <p:nvPr/>
        </p:nvSpPr>
        <p:spPr>
          <a:xfrm>
            <a:off x="7164288" y="4293096"/>
            <a:ext cx="1800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 smtClean="0">
                <a:solidFill>
                  <a:schemeClr val="tx1"/>
                </a:solidFill>
              </a:rPr>
              <a:t>Table </a:t>
            </a:r>
            <a:r>
              <a:rPr lang="de-DE" sz="1600" dirty="0" err="1" smtClean="0">
                <a:solidFill>
                  <a:schemeClr val="tx1"/>
                </a:solidFill>
              </a:rPr>
              <a:t>representation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using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unique</a:t>
            </a:r>
            <a:r>
              <a:rPr lang="de-DE" sz="1600" dirty="0" smtClean="0">
                <a:solidFill>
                  <a:schemeClr val="tx1"/>
                </a:solidFill>
              </a:rPr>
              <a:t>, </a:t>
            </a:r>
            <a:r>
              <a:rPr lang="de-DE" sz="1600" dirty="0" err="1" smtClean="0">
                <a:solidFill>
                  <a:schemeClr val="tx1"/>
                </a:solidFill>
              </a:rPr>
              <a:t>sorted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integers</a:t>
            </a:r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187624" y="5877272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 err="1" smtClean="0">
                <a:solidFill>
                  <a:schemeClr val="tx1"/>
                </a:solidFill>
              </a:rPr>
              <a:t>Maps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actual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values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to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distinct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integers</a:t>
            </a:r>
            <a:endParaRPr lang="de-DE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0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Würfel 39"/>
          <p:cNvSpPr/>
          <p:nvPr/>
        </p:nvSpPr>
        <p:spPr bwMode="auto">
          <a:xfrm>
            <a:off x="5580112" y="3789040"/>
            <a:ext cx="288032" cy="288032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41" name="Würfel 40"/>
          <p:cNvSpPr/>
          <p:nvPr/>
        </p:nvSpPr>
        <p:spPr bwMode="auto">
          <a:xfrm>
            <a:off x="5868144" y="3789040"/>
            <a:ext cx="288032" cy="288032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42" name="Würfel 41"/>
          <p:cNvSpPr/>
          <p:nvPr/>
        </p:nvSpPr>
        <p:spPr bwMode="auto">
          <a:xfrm>
            <a:off x="6156176" y="3789040"/>
            <a:ext cx="288032" cy="288032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2 | Christoph Oehlke, Markus Hinsche | May 16, 2013 </a:t>
            </a:r>
            <a:endParaRPr lang="de-DE"/>
          </a:p>
        </p:txBody>
      </p:sp>
      <p:sp>
        <p:nvSpPr>
          <p:cNvPr id="8" name="10-Point Star 7"/>
          <p:cNvSpPr/>
          <p:nvPr/>
        </p:nvSpPr>
        <p:spPr bwMode="auto">
          <a:xfrm>
            <a:off x="4283968" y="3501008"/>
            <a:ext cx="822960" cy="822960"/>
          </a:xfrm>
          <a:prstGeom prst="star10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10-Point Star 8"/>
          <p:cNvSpPr/>
          <p:nvPr/>
        </p:nvSpPr>
        <p:spPr bwMode="auto">
          <a:xfrm>
            <a:off x="1732816" y="3501008"/>
            <a:ext cx="822960" cy="822960"/>
          </a:xfrm>
          <a:prstGeom prst="star10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10-Point Star 9"/>
          <p:cNvSpPr/>
          <p:nvPr/>
        </p:nvSpPr>
        <p:spPr bwMode="auto">
          <a:xfrm>
            <a:off x="6942641" y="3434914"/>
            <a:ext cx="822960" cy="822960"/>
          </a:xfrm>
          <a:prstGeom prst="star10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5364088" y="1412776"/>
          <a:ext cx="1401458" cy="187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729"/>
                <a:gridCol w="700729"/>
              </a:tblGrid>
              <a:tr h="382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6 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  <a:tr h="302881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2" name="Multidocument 11"/>
          <p:cNvSpPr/>
          <p:nvPr/>
        </p:nvSpPr>
        <p:spPr bwMode="auto">
          <a:xfrm>
            <a:off x="539552" y="3573016"/>
            <a:ext cx="822960" cy="822960"/>
          </a:xfrm>
          <a:prstGeom prst="flowChartMultidocumen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5" name="Picture 14" descr="book-icon-hi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" t="10870" r="2752" b="18895"/>
          <a:stretch/>
        </p:blipFill>
        <p:spPr>
          <a:xfrm>
            <a:off x="4139952" y="2420888"/>
            <a:ext cx="1080120" cy="802871"/>
          </a:xfrm>
          <a:prstGeom prst="rect">
            <a:avLst/>
          </a:prstGeom>
        </p:spPr>
      </p:pic>
      <p:sp>
        <p:nvSpPr>
          <p:cNvPr id="18" name="10-Point Star 17"/>
          <p:cNvSpPr/>
          <p:nvPr/>
        </p:nvSpPr>
        <p:spPr bwMode="auto">
          <a:xfrm>
            <a:off x="7038462" y="3543272"/>
            <a:ext cx="822960" cy="822960"/>
          </a:xfrm>
          <a:prstGeom prst="star10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10-Point Star 16"/>
          <p:cNvSpPr/>
          <p:nvPr/>
        </p:nvSpPr>
        <p:spPr bwMode="auto">
          <a:xfrm>
            <a:off x="7164288" y="3645024"/>
            <a:ext cx="822960" cy="822960"/>
          </a:xfrm>
          <a:prstGeom prst="star10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" name="Flussdiagramm: Dokument 2"/>
          <p:cNvSpPr/>
          <p:nvPr/>
        </p:nvSpPr>
        <p:spPr bwMode="auto">
          <a:xfrm>
            <a:off x="8316416" y="3645024"/>
            <a:ext cx="704088" cy="685800"/>
          </a:xfrm>
          <a:prstGeom prst="flowChartDocumen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732816" y="4293096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Reader</a:t>
            </a:r>
          </a:p>
          <a:p>
            <a:r>
              <a:rPr lang="de-DE" sz="1200" dirty="0" smtClean="0">
                <a:solidFill>
                  <a:schemeClr val="tx1"/>
                </a:solidFill>
              </a:rPr>
              <a:t>Thread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2987824" y="256490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err="1" smtClean="0">
                <a:solidFill>
                  <a:schemeClr val="tx1"/>
                </a:solidFill>
              </a:rPr>
              <a:t>Dictionary</a:t>
            </a:r>
            <a:r>
              <a:rPr lang="de-DE" sz="1400" dirty="0" smtClean="0">
                <a:solidFill>
                  <a:schemeClr val="tx1"/>
                </a:solidFill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</a:rPr>
              <a:t>Hashmap</a:t>
            </a:r>
            <a:r>
              <a:rPr lang="de-DE" sz="1400" dirty="0" smtClean="0">
                <a:solidFill>
                  <a:schemeClr val="tx1"/>
                </a:solidFill>
              </a:rPr>
              <a:t>)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067944" y="4293096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tx1"/>
                </a:solidFill>
              </a:rPr>
              <a:t>Preprocessing</a:t>
            </a:r>
            <a:r>
              <a:rPr lang="de-DE" sz="1200" dirty="0" smtClean="0">
                <a:solidFill>
                  <a:schemeClr val="tx1"/>
                </a:solidFill>
              </a:rPr>
              <a:t> Thread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660232" y="436510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IND </a:t>
            </a:r>
            <a:r>
              <a:rPr lang="de-DE" sz="1200" dirty="0" err="1" smtClean="0">
                <a:solidFill>
                  <a:schemeClr val="tx1"/>
                </a:solidFill>
              </a:rPr>
              <a:t>Computation</a:t>
            </a:r>
            <a:r>
              <a:rPr lang="de-DE" sz="1200" dirty="0" smtClean="0">
                <a:solidFill>
                  <a:schemeClr val="tx1"/>
                </a:solidFill>
              </a:rPr>
              <a:t> Threads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539552" y="436510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PDB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8244408" y="4365104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tx1"/>
                </a:solidFill>
              </a:rPr>
              <a:t>Results</a:t>
            </a:r>
            <a:endParaRPr lang="de-DE" sz="1200" dirty="0" smtClean="0">
              <a:solidFill>
                <a:schemeClr val="tx1"/>
              </a:solidFill>
            </a:endParaRPr>
          </a:p>
          <a:p>
            <a:r>
              <a:rPr lang="de-DE" sz="1200" dirty="0" err="1" smtClean="0">
                <a:solidFill>
                  <a:schemeClr val="tx1"/>
                </a:solidFill>
              </a:rPr>
              <a:t>file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24" name="Würfel 23"/>
          <p:cNvSpPr/>
          <p:nvPr/>
        </p:nvSpPr>
        <p:spPr bwMode="auto">
          <a:xfrm>
            <a:off x="2987824" y="3789040"/>
            <a:ext cx="288032" cy="288032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" name="Würfel 29"/>
          <p:cNvSpPr/>
          <p:nvPr/>
        </p:nvSpPr>
        <p:spPr bwMode="auto">
          <a:xfrm>
            <a:off x="3275856" y="3789040"/>
            <a:ext cx="288032" cy="288032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1" name="Würfel 30"/>
          <p:cNvSpPr/>
          <p:nvPr/>
        </p:nvSpPr>
        <p:spPr bwMode="auto">
          <a:xfrm>
            <a:off x="3563888" y="3789040"/>
            <a:ext cx="288032" cy="288032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cxnSp>
        <p:nvCxnSpPr>
          <p:cNvPr id="33" name="Straight Connector 12"/>
          <p:cNvCxnSpPr/>
          <p:nvPr/>
        </p:nvCxnSpPr>
        <p:spPr bwMode="auto">
          <a:xfrm>
            <a:off x="2483768" y="3933056"/>
            <a:ext cx="558473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Straight Connector 12"/>
          <p:cNvCxnSpPr/>
          <p:nvPr/>
        </p:nvCxnSpPr>
        <p:spPr bwMode="auto">
          <a:xfrm>
            <a:off x="1331640" y="3933056"/>
            <a:ext cx="576064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8" name="Straight Connector 12"/>
          <p:cNvCxnSpPr/>
          <p:nvPr/>
        </p:nvCxnSpPr>
        <p:spPr bwMode="auto">
          <a:xfrm>
            <a:off x="3851920" y="3933056"/>
            <a:ext cx="558473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9" name="Straight Connector 12"/>
          <p:cNvCxnSpPr/>
          <p:nvPr/>
        </p:nvCxnSpPr>
        <p:spPr bwMode="auto">
          <a:xfrm>
            <a:off x="5021639" y="3933056"/>
            <a:ext cx="558473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0" name="Straight Connector 12"/>
          <p:cNvCxnSpPr/>
          <p:nvPr/>
        </p:nvCxnSpPr>
        <p:spPr bwMode="auto">
          <a:xfrm>
            <a:off x="6444208" y="3933056"/>
            <a:ext cx="558473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1" name="Textfeld 50"/>
          <p:cNvSpPr txBox="1"/>
          <p:nvPr/>
        </p:nvSpPr>
        <p:spPr>
          <a:xfrm>
            <a:off x="2843808" y="40770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In-memory </a:t>
            </a:r>
            <a:r>
              <a:rPr lang="de-DE" sz="1200" dirty="0" err="1" smtClean="0">
                <a:solidFill>
                  <a:schemeClr val="tx1"/>
                </a:solidFill>
              </a:rPr>
              <a:t>file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queue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5364088" y="4077072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In-memory </a:t>
            </a:r>
            <a:r>
              <a:rPr lang="de-DE" sz="1200" dirty="0" err="1" smtClean="0">
                <a:solidFill>
                  <a:schemeClr val="tx1"/>
                </a:solidFill>
              </a:rPr>
              <a:t>table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queue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cxnSp>
        <p:nvCxnSpPr>
          <p:cNvPr id="53" name="Straight Connector 12"/>
          <p:cNvCxnSpPr/>
          <p:nvPr/>
        </p:nvCxnSpPr>
        <p:spPr bwMode="auto">
          <a:xfrm flipV="1">
            <a:off x="4572000" y="3140968"/>
            <a:ext cx="0" cy="50405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6" name="Straight Connector 12"/>
          <p:cNvCxnSpPr/>
          <p:nvPr/>
        </p:nvCxnSpPr>
        <p:spPr bwMode="auto">
          <a:xfrm>
            <a:off x="4788024" y="3140968"/>
            <a:ext cx="0" cy="50405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3" name="Straight Connector 12"/>
          <p:cNvCxnSpPr/>
          <p:nvPr/>
        </p:nvCxnSpPr>
        <p:spPr bwMode="auto">
          <a:xfrm>
            <a:off x="6012160" y="3284984"/>
            <a:ext cx="0" cy="504056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Textfeld 63"/>
          <p:cNvSpPr txBox="1"/>
          <p:nvPr/>
        </p:nvSpPr>
        <p:spPr>
          <a:xfrm>
            <a:off x="3491880" y="1340768"/>
            <a:ext cx="1944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smtClean="0">
                <a:solidFill>
                  <a:schemeClr val="tx1"/>
                </a:solidFill>
              </a:rPr>
              <a:t>Table </a:t>
            </a:r>
            <a:r>
              <a:rPr lang="de-DE" sz="1400" dirty="0" err="1" smtClean="0">
                <a:solidFill>
                  <a:schemeClr val="tx1"/>
                </a:solidFill>
              </a:rPr>
              <a:t>representation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using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unique</a:t>
            </a:r>
            <a:r>
              <a:rPr lang="de-DE" sz="1400" dirty="0" smtClean="0">
                <a:solidFill>
                  <a:schemeClr val="tx1"/>
                </a:solidFill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</a:rPr>
              <a:t>sorted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integers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cxnSp>
        <p:nvCxnSpPr>
          <p:cNvPr id="65" name="Straight Connector 12"/>
          <p:cNvCxnSpPr/>
          <p:nvPr/>
        </p:nvCxnSpPr>
        <p:spPr bwMode="auto">
          <a:xfrm>
            <a:off x="7884368" y="3933056"/>
            <a:ext cx="558473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4" name="Rechteck 43"/>
          <p:cNvSpPr/>
          <p:nvPr/>
        </p:nvSpPr>
        <p:spPr bwMode="auto">
          <a:xfrm>
            <a:off x="502920" y="3284984"/>
            <a:ext cx="2196872" cy="1512168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Verdana" pitchFamily="34" charset="0"/>
            </a:endParaRPr>
          </a:p>
        </p:txBody>
      </p:sp>
      <p:sp>
        <p:nvSpPr>
          <p:cNvPr id="45" name="Rechteck 44"/>
          <p:cNvSpPr/>
          <p:nvPr/>
        </p:nvSpPr>
        <p:spPr bwMode="auto">
          <a:xfrm>
            <a:off x="6854952" y="3300224"/>
            <a:ext cx="2289048" cy="1512168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Verdana" pitchFamily="34" charset="0"/>
            </a:endParaRPr>
          </a:p>
        </p:txBody>
      </p:sp>
      <p:sp>
        <p:nvSpPr>
          <p:cNvPr id="43" name="Rounded Rectangle 15"/>
          <p:cNvSpPr/>
          <p:nvPr/>
        </p:nvSpPr>
        <p:spPr bwMode="auto">
          <a:xfrm>
            <a:off x="2699792" y="1268760"/>
            <a:ext cx="4176464" cy="3600399"/>
          </a:xfrm>
          <a:prstGeom prst="roundRect">
            <a:avLst/>
          </a:prstGeom>
          <a:noFill/>
          <a:ln w="1016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9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Würfel 39"/>
          <p:cNvSpPr/>
          <p:nvPr/>
        </p:nvSpPr>
        <p:spPr bwMode="auto">
          <a:xfrm>
            <a:off x="5580112" y="3789040"/>
            <a:ext cx="288032" cy="288032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41" name="Würfel 40"/>
          <p:cNvSpPr/>
          <p:nvPr/>
        </p:nvSpPr>
        <p:spPr bwMode="auto">
          <a:xfrm>
            <a:off x="5868144" y="3789040"/>
            <a:ext cx="288032" cy="288032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42" name="Würfel 41"/>
          <p:cNvSpPr/>
          <p:nvPr/>
        </p:nvSpPr>
        <p:spPr bwMode="auto">
          <a:xfrm>
            <a:off x="6156176" y="3789040"/>
            <a:ext cx="288032" cy="288032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2 | Christoph Oehlke, Markus Hinsche | May 16, 2013 </a:t>
            </a:r>
            <a:endParaRPr lang="de-DE"/>
          </a:p>
        </p:txBody>
      </p:sp>
      <p:sp>
        <p:nvSpPr>
          <p:cNvPr id="8" name="10-Point Star 7"/>
          <p:cNvSpPr/>
          <p:nvPr/>
        </p:nvSpPr>
        <p:spPr bwMode="auto">
          <a:xfrm>
            <a:off x="4283968" y="3501008"/>
            <a:ext cx="822960" cy="822960"/>
          </a:xfrm>
          <a:prstGeom prst="star10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10-Point Star 8"/>
          <p:cNvSpPr/>
          <p:nvPr/>
        </p:nvSpPr>
        <p:spPr bwMode="auto">
          <a:xfrm>
            <a:off x="1732816" y="3501008"/>
            <a:ext cx="822960" cy="822960"/>
          </a:xfrm>
          <a:prstGeom prst="star10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10-Point Star 9"/>
          <p:cNvSpPr/>
          <p:nvPr/>
        </p:nvSpPr>
        <p:spPr bwMode="auto">
          <a:xfrm>
            <a:off x="6942641" y="3434914"/>
            <a:ext cx="822960" cy="822960"/>
          </a:xfrm>
          <a:prstGeom prst="star10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5364088" y="1412776"/>
          <a:ext cx="1401458" cy="187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729"/>
                <a:gridCol w="700729"/>
              </a:tblGrid>
              <a:tr h="382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6 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  <a:tr h="302881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2" name="Multidocument 11"/>
          <p:cNvSpPr/>
          <p:nvPr/>
        </p:nvSpPr>
        <p:spPr bwMode="auto">
          <a:xfrm>
            <a:off x="539552" y="3573016"/>
            <a:ext cx="822960" cy="822960"/>
          </a:xfrm>
          <a:prstGeom prst="flowChartMultidocumen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5" name="Picture 14" descr="book-icon-hi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" t="10870" r="2752" b="18895"/>
          <a:stretch/>
        </p:blipFill>
        <p:spPr>
          <a:xfrm>
            <a:off x="4139952" y="2420888"/>
            <a:ext cx="1080120" cy="802871"/>
          </a:xfrm>
          <a:prstGeom prst="rect">
            <a:avLst/>
          </a:prstGeom>
        </p:spPr>
      </p:pic>
      <p:sp>
        <p:nvSpPr>
          <p:cNvPr id="18" name="10-Point Star 17"/>
          <p:cNvSpPr/>
          <p:nvPr/>
        </p:nvSpPr>
        <p:spPr bwMode="auto">
          <a:xfrm>
            <a:off x="7038462" y="3543272"/>
            <a:ext cx="822960" cy="822960"/>
          </a:xfrm>
          <a:prstGeom prst="star10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10-Point Star 16"/>
          <p:cNvSpPr/>
          <p:nvPr/>
        </p:nvSpPr>
        <p:spPr bwMode="auto">
          <a:xfrm>
            <a:off x="7164288" y="3645024"/>
            <a:ext cx="822960" cy="822960"/>
          </a:xfrm>
          <a:prstGeom prst="star10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" name="Flussdiagramm: Dokument 2"/>
          <p:cNvSpPr/>
          <p:nvPr/>
        </p:nvSpPr>
        <p:spPr bwMode="auto">
          <a:xfrm>
            <a:off x="8316416" y="3645024"/>
            <a:ext cx="704088" cy="685800"/>
          </a:xfrm>
          <a:prstGeom prst="flowChartDocumen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732816" y="4293096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Reader</a:t>
            </a:r>
          </a:p>
          <a:p>
            <a:r>
              <a:rPr lang="de-DE" sz="1200" dirty="0" smtClean="0">
                <a:solidFill>
                  <a:schemeClr val="tx1"/>
                </a:solidFill>
              </a:rPr>
              <a:t>Thread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2987824" y="256490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err="1" smtClean="0">
                <a:solidFill>
                  <a:schemeClr val="tx1"/>
                </a:solidFill>
              </a:rPr>
              <a:t>Dictionary</a:t>
            </a:r>
            <a:r>
              <a:rPr lang="de-DE" sz="1400" dirty="0" smtClean="0">
                <a:solidFill>
                  <a:schemeClr val="tx1"/>
                </a:solidFill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</a:rPr>
              <a:t>Hashmap</a:t>
            </a:r>
            <a:r>
              <a:rPr lang="de-DE" sz="1400" dirty="0" smtClean="0">
                <a:solidFill>
                  <a:schemeClr val="tx1"/>
                </a:solidFill>
              </a:rPr>
              <a:t>)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067944" y="4293096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tx1"/>
                </a:solidFill>
              </a:rPr>
              <a:t>Preprocessing</a:t>
            </a:r>
            <a:r>
              <a:rPr lang="de-DE" sz="1200" dirty="0" smtClean="0">
                <a:solidFill>
                  <a:schemeClr val="tx1"/>
                </a:solidFill>
              </a:rPr>
              <a:t> Thread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660232" y="436510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IND </a:t>
            </a:r>
            <a:r>
              <a:rPr lang="de-DE" sz="1200" dirty="0" err="1" smtClean="0">
                <a:solidFill>
                  <a:schemeClr val="tx1"/>
                </a:solidFill>
              </a:rPr>
              <a:t>Computation</a:t>
            </a:r>
            <a:r>
              <a:rPr lang="de-DE" sz="1200" dirty="0" smtClean="0">
                <a:solidFill>
                  <a:schemeClr val="tx1"/>
                </a:solidFill>
              </a:rPr>
              <a:t> Threads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539552" y="436510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PDB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8244408" y="4365104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tx1"/>
                </a:solidFill>
              </a:rPr>
              <a:t>Results</a:t>
            </a:r>
            <a:endParaRPr lang="de-DE" sz="1200" dirty="0" smtClean="0">
              <a:solidFill>
                <a:schemeClr val="tx1"/>
              </a:solidFill>
            </a:endParaRPr>
          </a:p>
          <a:p>
            <a:r>
              <a:rPr lang="de-DE" sz="1200" dirty="0" err="1" smtClean="0">
                <a:solidFill>
                  <a:schemeClr val="tx1"/>
                </a:solidFill>
              </a:rPr>
              <a:t>file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24" name="Würfel 23"/>
          <p:cNvSpPr/>
          <p:nvPr/>
        </p:nvSpPr>
        <p:spPr bwMode="auto">
          <a:xfrm>
            <a:off x="2987824" y="3789040"/>
            <a:ext cx="288032" cy="288032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" name="Würfel 29"/>
          <p:cNvSpPr/>
          <p:nvPr/>
        </p:nvSpPr>
        <p:spPr bwMode="auto">
          <a:xfrm>
            <a:off x="3275856" y="3789040"/>
            <a:ext cx="288032" cy="288032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1" name="Würfel 30"/>
          <p:cNvSpPr/>
          <p:nvPr/>
        </p:nvSpPr>
        <p:spPr bwMode="auto">
          <a:xfrm>
            <a:off x="3563888" y="3789040"/>
            <a:ext cx="288032" cy="288032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cxnSp>
        <p:nvCxnSpPr>
          <p:cNvPr id="33" name="Straight Connector 12"/>
          <p:cNvCxnSpPr/>
          <p:nvPr/>
        </p:nvCxnSpPr>
        <p:spPr bwMode="auto">
          <a:xfrm>
            <a:off x="2483768" y="3933056"/>
            <a:ext cx="558473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Straight Connector 12"/>
          <p:cNvCxnSpPr/>
          <p:nvPr/>
        </p:nvCxnSpPr>
        <p:spPr bwMode="auto">
          <a:xfrm>
            <a:off x="1331640" y="3933056"/>
            <a:ext cx="576064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8" name="Straight Connector 12"/>
          <p:cNvCxnSpPr/>
          <p:nvPr/>
        </p:nvCxnSpPr>
        <p:spPr bwMode="auto">
          <a:xfrm>
            <a:off x="3851920" y="3933056"/>
            <a:ext cx="558473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9" name="Straight Connector 12"/>
          <p:cNvCxnSpPr/>
          <p:nvPr/>
        </p:nvCxnSpPr>
        <p:spPr bwMode="auto">
          <a:xfrm>
            <a:off x="5021639" y="3933056"/>
            <a:ext cx="558473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0" name="Straight Connector 12"/>
          <p:cNvCxnSpPr/>
          <p:nvPr/>
        </p:nvCxnSpPr>
        <p:spPr bwMode="auto">
          <a:xfrm>
            <a:off x="6444208" y="3933056"/>
            <a:ext cx="558473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1" name="Textfeld 50"/>
          <p:cNvSpPr txBox="1"/>
          <p:nvPr/>
        </p:nvSpPr>
        <p:spPr>
          <a:xfrm>
            <a:off x="2843808" y="40770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In-memory </a:t>
            </a:r>
            <a:r>
              <a:rPr lang="de-DE" sz="1200" dirty="0" err="1" smtClean="0">
                <a:solidFill>
                  <a:schemeClr val="tx1"/>
                </a:solidFill>
              </a:rPr>
              <a:t>file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queue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5364088" y="4077072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In-memory </a:t>
            </a:r>
            <a:r>
              <a:rPr lang="de-DE" sz="1200" dirty="0" err="1" smtClean="0">
                <a:solidFill>
                  <a:schemeClr val="tx1"/>
                </a:solidFill>
              </a:rPr>
              <a:t>table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queue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cxnSp>
        <p:nvCxnSpPr>
          <p:cNvPr id="53" name="Straight Connector 12"/>
          <p:cNvCxnSpPr/>
          <p:nvPr/>
        </p:nvCxnSpPr>
        <p:spPr bwMode="auto">
          <a:xfrm flipV="1">
            <a:off x="4572000" y="3140968"/>
            <a:ext cx="0" cy="50405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6" name="Straight Connector 12"/>
          <p:cNvCxnSpPr/>
          <p:nvPr/>
        </p:nvCxnSpPr>
        <p:spPr bwMode="auto">
          <a:xfrm>
            <a:off x="4788024" y="3140968"/>
            <a:ext cx="0" cy="50405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3" name="Straight Connector 12"/>
          <p:cNvCxnSpPr/>
          <p:nvPr/>
        </p:nvCxnSpPr>
        <p:spPr bwMode="auto">
          <a:xfrm>
            <a:off x="6012160" y="3284984"/>
            <a:ext cx="0" cy="504056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Textfeld 63"/>
          <p:cNvSpPr txBox="1"/>
          <p:nvPr/>
        </p:nvSpPr>
        <p:spPr>
          <a:xfrm>
            <a:off x="3437016" y="1340768"/>
            <a:ext cx="1944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smtClean="0">
                <a:solidFill>
                  <a:schemeClr val="tx1"/>
                </a:solidFill>
              </a:rPr>
              <a:t>Table </a:t>
            </a:r>
            <a:r>
              <a:rPr lang="de-DE" sz="1400" dirty="0" err="1" smtClean="0">
                <a:solidFill>
                  <a:schemeClr val="tx1"/>
                </a:solidFill>
              </a:rPr>
              <a:t>representation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using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unique</a:t>
            </a:r>
            <a:r>
              <a:rPr lang="de-DE" sz="1400" dirty="0" smtClean="0">
                <a:solidFill>
                  <a:schemeClr val="tx1"/>
                </a:solidFill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</a:rPr>
              <a:t>sorted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integers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cxnSp>
        <p:nvCxnSpPr>
          <p:cNvPr id="65" name="Straight Connector 12"/>
          <p:cNvCxnSpPr/>
          <p:nvPr/>
        </p:nvCxnSpPr>
        <p:spPr bwMode="auto">
          <a:xfrm>
            <a:off x="7884368" y="3933056"/>
            <a:ext cx="558473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4" name="Rechteck 43"/>
          <p:cNvSpPr/>
          <p:nvPr/>
        </p:nvSpPr>
        <p:spPr bwMode="auto">
          <a:xfrm>
            <a:off x="530352" y="1362456"/>
            <a:ext cx="4754880" cy="3434696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Verdana" pitchFamily="34" charset="0"/>
            </a:endParaRPr>
          </a:p>
        </p:txBody>
      </p:sp>
      <p:sp>
        <p:nvSpPr>
          <p:cNvPr id="43" name="Rounded Rectangle 15"/>
          <p:cNvSpPr/>
          <p:nvPr/>
        </p:nvSpPr>
        <p:spPr bwMode="auto">
          <a:xfrm>
            <a:off x="5287544" y="1296192"/>
            <a:ext cx="3792448" cy="3614136"/>
          </a:xfrm>
          <a:prstGeom prst="roundRect">
            <a:avLst/>
          </a:prstGeom>
          <a:noFill/>
          <a:ln w="1016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INDs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9" y="1728788"/>
            <a:ext cx="3465178" cy="4795837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Each thread takes a table 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C</a:t>
            </a:r>
            <a:r>
              <a:rPr lang="en-US" dirty="0" smtClean="0"/>
              <a:t>hecks combinations 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with all other tables and their columns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inside itself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Compares to all tables with smaller ID are taken care of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Whenever it finds an IND, it writes it into the .</a:t>
            </a:r>
            <a:r>
              <a:rPr lang="en-US" dirty="0" err="1" smtClean="0"/>
              <a:t>tsv</a:t>
            </a:r>
            <a:r>
              <a:rPr lang="en-US" dirty="0" smtClean="0"/>
              <a:t>-file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2 | Christoph Oehlke, Markus Hinsche | May 16, 2013 </a:t>
            </a:r>
            <a:endParaRPr lang="de-DE"/>
          </a:p>
        </p:txBody>
      </p:sp>
      <p:sp>
        <p:nvSpPr>
          <p:cNvPr id="9" name="10-Point Star 8"/>
          <p:cNvSpPr/>
          <p:nvPr/>
        </p:nvSpPr>
        <p:spPr bwMode="auto">
          <a:xfrm>
            <a:off x="7572141" y="754245"/>
            <a:ext cx="822960" cy="822960"/>
          </a:xfrm>
          <a:prstGeom prst="star10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6" name="10-Point Star 5"/>
          <p:cNvSpPr/>
          <p:nvPr/>
        </p:nvSpPr>
        <p:spPr bwMode="auto">
          <a:xfrm>
            <a:off x="4919846" y="762266"/>
            <a:ext cx="822960" cy="822960"/>
          </a:xfrm>
          <a:prstGeom prst="star10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/>
              <a:t>T0</a:t>
            </a:r>
            <a:endParaRPr lang="en-US" dirty="0"/>
          </a:p>
        </p:txBody>
      </p:sp>
      <p:graphicFrame>
        <p:nvGraphicFramePr>
          <p:cNvPr id="10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306533"/>
              </p:ext>
            </p:extLst>
          </p:nvPr>
        </p:nvGraphicFramePr>
        <p:xfrm>
          <a:off x="6817896" y="1657675"/>
          <a:ext cx="2326104" cy="178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52"/>
                <a:gridCol w="1163052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T1 C1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 C2</a:t>
                      </a:r>
                      <a:endParaRPr lang="en-US" dirty="0"/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1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320707"/>
              </p:ext>
            </p:extLst>
          </p:nvPr>
        </p:nvGraphicFramePr>
        <p:xfrm>
          <a:off x="4175205" y="1663022"/>
          <a:ext cx="2326104" cy="1501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52"/>
                <a:gridCol w="1163052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 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T2 C2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6" name="Rounded Rectangle 15"/>
          <p:cNvSpPr/>
          <p:nvPr/>
        </p:nvSpPr>
        <p:spPr bwMode="auto">
          <a:xfrm>
            <a:off x="4197685" y="1390316"/>
            <a:ext cx="1136316" cy="2045369"/>
          </a:xfrm>
          <a:prstGeom prst="roundRect">
            <a:avLst/>
          </a:prstGeom>
          <a:noFill/>
          <a:ln w="1016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1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INDs </a:t>
            </a:r>
            <a:r>
              <a:rPr lang="en-US" dirty="0" smtClean="0"/>
              <a:t>core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Given two columns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Assumption</a:t>
            </a:r>
            <a:r>
              <a:rPr lang="en-US" dirty="0"/>
              <a:t>: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/>
              <a:t>sorted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/>
              <a:t>unique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integer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using iterators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2 | Christoph Oehlke, Markus Hinsche | May 16, 2013 </a:t>
            </a:r>
            <a:endParaRPr lang="de-DE"/>
          </a:p>
        </p:txBody>
      </p:sp>
      <p:sp>
        <p:nvSpPr>
          <p:cNvPr id="6" name="10-Point Star 5"/>
          <p:cNvSpPr/>
          <p:nvPr/>
        </p:nvSpPr>
        <p:spPr bwMode="auto">
          <a:xfrm>
            <a:off x="4893109" y="481533"/>
            <a:ext cx="822960" cy="822960"/>
          </a:xfrm>
          <a:prstGeom prst="star10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7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2 | Christoph Oehlke, Markus Hinsche | May 16, 2013 </a:t>
            </a:r>
            <a:endParaRPr lang="de-DE"/>
          </a:p>
        </p:txBody>
      </p:sp>
      <p:graphicFrame>
        <p:nvGraphicFramePr>
          <p:cNvPr id="7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879029"/>
              </p:ext>
            </p:extLst>
          </p:nvPr>
        </p:nvGraphicFramePr>
        <p:xfrm>
          <a:off x="5014249" y="2245892"/>
          <a:ext cx="2326104" cy="178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52"/>
                <a:gridCol w="1163052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T1 C1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 C2</a:t>
                      </a:r>
                      <a:endParaRPr lang="en-US" dirty="0"/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337979"/>
              </p:ext>
            </p:extLst>
          </p:nvPr>
        </p:nvGraphicFramePr>
        <p:xfrm>
          <a:off x="2371558" y="2251239"/>
          <a:ext cx="2326104" cy="1501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52"/>
                <a:gridCol w="1163052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 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T2 C2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87400" y="0"/>
            <a:ext cx="6243638" cy="1008063"/>
          </a:xfrm>
        </p:spPr>
        <p:txBody>
          <a:bodyPr/>
          <a:lstStyle/>
          <a:p>
            <a:r>
              <a:rPr lang="en-US" dirty="0" smtClean="0"/>
              <a:t>INDs </a:t>
            </a:r>
            <a:r>
              <a:rPr lang="en-US" dirty="0" smtClean="0"/>
              <a:t>core algorithm – case 1 – no IND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2419685" y="2005263"/>
            <a:ext cx="1136316" cy="2045369"/>
          </a:xfrm>
          <a:prstGeom prst="roundRect">
            <a:avLst/>
          </a:prstGeom>
          <a:noFill/>
          <a:ln w="1016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Rounded Rectangle 11"/>
          <p:cNvSpPr/>
          <p:nvPr/>
        </p:nvSpPr>
        <p:spPr bwMode="auto">
          <a:xfrm>
            <a:off x="6208296" y="2010610"/>
            <a:ext cx="1136316" cy="2045369"/>
          </a:xfrm>
          <a:prstGeom prst="roundRect">
            <a:avLst/>
          </a:prstGeom>
          <a:noFill/>
          <a:ln w="1016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2123728" y="2780928"/>
            <a:ext cx="702489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885602" y="2772907"/>
            <a:ext cx="702489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719138" y="4531895"/>
            <a:ext cx="8174037" cy="1992730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iterator on the right goes down until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case 1: (left number == right number)</a:t>
            </a:r>
          </a:p>
          <a:p>
            <a:pPr marL="1179513" lvl="2" indent="-285750">
              <a:buFont typeface="Arial"/>
              <a:buChar char="•"/>
            </a:pPr>
            <a:r>
              <a:rPr lang="en-US" dirty="0" smtClean="0"/>
              <a:t>left iterator increased (algorithm proceeds)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case 2: (right number &gt; left number)</a:t>
            </a:r>
          </a:p>
          <a:p>
            <a:pPr marL="1179513" lvl="2" indent="-285750">
              <a:buFont typeface="Arial"/>
              <a:buChar char="•"/>
            </a:pPr>
            <a:r>
              <a:rPr lang="en-US" dirty="0" smtClean="0"/>
              <a:t>no IND (algorithm stops)</a:t>
            </a:r>
          </a:p>
        </p:txBody>
      </p:sp>
    </p:spTree>
    <p:extLst>
      <p:ext uri="{BB962C8B-B14F-4D97-AF65-F5344CB8AC3E}">
        <p14:creationId xmlns:p14="http://schemas.microsoft.com/office/powerpoint/2010/main" val="424082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2 | Christoph Oehlke, Markus Hinsche | May 16, 2013 </a:t>
            </a:r>
            <a:endParaRPr lang="de-DE"/>
          </a:p>
        </p:txBody>
      </p:sp>
      <p:graphicFrame>
        <p:nvGraphicFramePr>
          <p:cNvPr id="7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93489"/>
              </p:ext>
            </p:extLst>
          </p:nvPr>
        </p:nvGraphicFramePr>
        <p:xfrm>
          <a:off x="5014249" y="2245892"/>
          <a:ext cx="2326104" cy="178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52"/>
                <a:gridCol w="1163052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T1 C1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 C2</a:t>
                      </a:r>
                      <a:endParaRPr lang="en-US" dirty="0"/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924126"/>
              </p:ext>
            </p:extLst>
          </p:nvPr>
        </p:nvGraphicFramePr>
        <p:xfrm>
          <a:off x="2371558" y="2251239"/>
          <a:ext cx="2326104" cy="1501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52"/>
                <a:gridCol w="1163052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 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T2 C2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87400" y="0"/>
            <a:ext cx="6243638" cy="1008063"/>
          </a:xfrm>
        </p:spPr>
        <p:txBody>
          <a:bodyPr/>
          <a:lstStyle/>
          <a:p>
            <a:r>
              <a:rPr lang="en-US" dirty="0" smtClean="0"/>
              <a:t>INDs </a:t>
            </a:r>
            <a:r>
              <a:rPr lang="en-US" dirty="0" smtClean="0"/>
              <a:t>core algorithm – case 1 – no IND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2419685" y="2005263"/>
            <a:ext cx="1136316" cy="2045369"/>
          </a:xfrm>
          <a:prstGeom prst="roundRect">
            <a:avLst/>
          </a:prstGeom>
          <a:noFill/>
          <a:ln w="1016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Rounded Rectangle 11"/>
          <p:cNvSpPr/>
          <p:nvPr/>
        </p:nvSpPr>
        <p:spPr bwMode="auto">
          <a:xfrm>
            <a:off x="6208296" y="2010610"/>
            <a:ext cx="1136316" cy="2045369"/>
          </a:xfrm>
          <a:prstGeom prst="roundRect">
            <a:avLst/>
          </a:prstGeom>
          <a:noFill/>
          <a:ln w="1016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2123728" y="3021560"/>
            <a:ext cx="702489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885602" y="2772907"/>
            <a:ext cx="702489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719138" y="4531895"/>
            <a:ext cx="8174037" cy="1992730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iterator on the right goes down until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case 1: (left number == right number)</a:t>
            </a:r>
          </a:p>
          <a:p>
            <a:pPr marL="1179513" lvl="2" indent="-285750">
              <a:buFont typeface="Arial"/>
              <a:buChar char="•"/>
            </a:pPr>
            <a:r>
              <a:rPr lang="en-US" dirty="0" smtClean="0"/>
              <a:t>left iterator increased (algorithm proceeds)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case 2: (right number &gt; left number)</a:t>
            </a:r>
          </a:p>
          <a:p>
            <a:pPr marL="1179513" lvl="2" indent="-285750">
              <a:buFont typeface="Arial"/>
              <a:buChar char="•"/>
            </a:pPr>
            <a:r>
              <a:rPr lang="en-US" dirty="0" smtClean="0"/>
              <a:t>no IND (algorithm stops)</a:t>
            </a:r>
          </a:p>
        </p:txBody>
      </p:sp>
    </p:spTree>
    <p:extLst>
      <p:ext uri="{BB962C8B-B14F-4D97-AF65-F5344CB8AC3E}">
        <p14:creationId xmlns:p14="http://schemas.microsoft.com/office/powerpoint/2010/main" val="380573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2 | Christoph Oehlke, Markus Hinsche | May 16, 2013 </a:t>
            </a:r>
            <a:endParaRPr lang="de-DE"/>
          </a:p>
        </p:txBody>
      </p:sp>
      <p:graphicFrame>
        <p:nvGraphicFramePr>
          <p:cNvPr id="7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718293"/>
              </p:ext>
            </p:extLst>
          </p:nvPr>
        </p:nvGraphicFramePr>
        <p:xfrm>
          <a:off x="5014249" y="2245892"/>
          <a:ext cx="2326104" cy="178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52"/>
                <a:gridCol w="1163052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T1 C1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 C2</a:t>
                      </a:r>
                      <a:endParaRPr lang="en-US" dirty="0"/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086048"/>
              </p:ext>
            </p:extLst>
          </p:nvPr>
        </p:nvGraphicFramePr>
        <p:xfrm>
          <a:off x="2371558" y="2251239"/>
          <a:ext cx="2326104" cy="1501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52"/>
                <a:gridCol w="1163052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 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T2 C2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87400" y="0"/>
            <a:ext cx="6243638" cy="1008063"/>
          </a:xfrm>
        </p:spPr>
        <p:txBody>
          <a:bodyPr/>
          <a:lstStyle/>
          <a:p>
            <a:r>
              <a:rPr lang="en-US" dirty="0" smtClean="0"/>
              <a:t>INDs </a:t>
            </a:r>
            <a:r>
              <a:rPr lang="en-US" dirty="0" smtClean="0"/>
              <a:t>core algorithm – case 1 – no IND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2419685" y="2005263"/>
            <a:ext cx="1136316" cy="2045369"/>
          </a:xfrm>
          <a:prstGeom prst="roundRect">
            <a:avLst/>
          </a:prstGeom>
          <a:noFill/>
          <a:ln w="1016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Rounded Rectangle 11"/>
          <p:cNvSpPr/>
          <p:nvPr/>
        </p:nvSpPr>
        <p:spPr bwMode="auto">
          <a:xfrm>
            <a:off x="6208296" y="2010610"/>
            <a:ext cx="1136316" cy="2045369"/>
          </a:xfrm>
          <a:prstGeom prst="roundRect">
            <a:avLst/>
          </a:prstGeom>
          <a:noFill/>
          <a:ln w="1016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2123728" y="3021560"/>
            <a:ext cx="702489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898971" y="3026907"/>
            <a:ext cx="702489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719138" y="4531895"/>
            <a:ext cx="8174037" cy="1992730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iterator on the right goes down until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case 1: (left number == right number)</a:t>
            </a:r>
          </a:p>
          <a:p>
            <a:pPr marL="1179513" lvl="2" indent="-285750">
              <a:buFont typeface="Arial"/>
              <a:buChar char="•"/>
            </a:pPr>
            <a:r>
              <a:rPr lang="en-US" dirty="0" smtClean="0"/>
              <a:t>left iterator increased (algorithm proceeds)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case 2: (right number &gt; left number)</a:t>
            </a:r>
          </a:p>
          <a:p>
            <a:pPr marL="1179513" lvl="2" indent="-285750">
              <a:buFont typeface="Arial"/>
              <a:buChar char="•"/>
            </a:pPr>
            <a:r>
              <a:rPr lang="en-US" dirty="0" smtClean="0"/>
              <a:t>no IND (algorithm stops)</a:t>
            </a:r>
          </a:p>
        </p:txBody>
      </p:sp>
    </p:spTree>
    <p:extLst>
      <p:ext uri="{BB962C8B-B14F-4D97-AF65-F5344CB8AC3E}">
        <p14:creationId xmlns:p14="http://schemas.microsoft.com/office/powerpoint/2010/main" val="53032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Würfel 39"/>
          <p:cNvSpPr/>
          <p:nvPr/>
        </p:nvSpPr>
        <p:spPr bwMode="auto">
          <a:xfrm>
            <a:off x="5580112" y="3789040"/>
            <a:ext cx="288032" cy="288032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41" name="Würfel 40"/>
          <p:cNvSpPr/>
          <p:nvPr/>
        </p:nvSpPr>
        <p:spPr bwMode="auto">
          <a:xfrm>
            <a:off x="5868144" y="3789040"/>
            <a:ext cx="288032" cy="288032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42" name="Würfel 41"/>
          <p:cNvSpPr/>
          <p:nvPr/>
        </p:nvSpPr>
        <p:spPr bwMode="auto">
          <a:xfrm>
            <a:off x="6156176" y="3789040"/>
            <a:ext cx="288032" cy="288032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2 | Christoph Oehlke, Markus Hinsche | May 16, 2013 </a:t>
            </a:r>
            <a:endParaRPr lang="de-DE"/>
          </a:p>
        </p:txBody>
      </p:sp>
      <p:sp>
        <p:nvSpPr>
          <p:cNvPr id="8" name="10-Point Star 7"/>
          <p:cNvSpPr/>
          <p:nvPr/>
        </p:nvSpPr>
        <p:spPr bwMode="auto">
          <a:xfrm>
            <a:off x="4283968" y="3501008"/>
            <a:ext cx="822960" cy="822960"/>
          </a:xfrm>
          <a:prstGeom prst="star10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10-Point Star 8"/>
          <p:cNvSpPr/>
          <p:nvPr/>
        </p:nvSpPr>
        <p:spPr bwMode="auto">
          <a:xfrm>
            <a:off x="1732816" y="3501008"/>
            <a:ext cx="822960" cy="822960"/>
          </a:xfrm>
          <a:prstGeom prst="star10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10-Point Star 9"/>
          <p:cNvSpPr/>
          <p:nvPr/>
        </p:nvSpPr>
        <p:spPr bwMode="auto">
          <a:xfrm>
            <a:off x="6942641" y="3434914"/>
            <a:ext cx="822960" cy="822960"/>
          </a:xfrm>
          <a:prstGeom prst="star10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190310"/>
              </p:ext>
            </p:extLst>
          </p:nvPr>
        </p:nvGraphicFramePr>
        <p:xfrm>
          <a:off x="5364088" y="1412776"/>
          <a:ext cx="1401458" cy="187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729"/>
                <a:gridCol w="700729"/>
              </a:tblGrid>
              <a:tr h="382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6 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  <a:tr h="302881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2" name="Multidocument 11"/>
          <p:cNvSpPr/>
          <p:nvPr/>
        </p:nvSpPr>
        <p:spPr bwMode="auto">
          <a:xfrm>
            <a:off x="539552" y="3573016"/>
            <a:ext cx="822960" cy="822960"/>
          </a:xfrm>
          <a:prstGeom prst="flowChartMultidocumen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5" name="Picture 14" descr="book-icon-hi.jpg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17" r="95667">
                        <a14:foregroundMark x1="25250" y1="18417" x2="25250" y2="18417"/>
                        <a14:foregroundMark x1="82250" y1="72083" x2="82250" y2="720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60" t="10870" r="2752" b="18895"/>
          <a:stretch/>
        </p:blipFill>
        <p:spPr>
          <a:xfrm>
            <a:off x="4139952" y="2420888"/>
            <a:ext cx="1080120" cy="802871"/>
          </a:xfrm>
          <a:prstGeom prst="rect">
            <a:avLst/>
          </a:prstGeom>
        </p:spPr>
      </p:pic>
      <p:sp>
        <p:nvSpPr>
          <p:cNvPr id="18" name="10-Point Star 17"/>
          <p:cNvSpPr/>
          <p:nvPr/>
        </p:nvSpPr>
        <p:spPr bwMode="auto">
          <a:xfrm>
            <a:off x="7038462" y="3543272"/>
            <a:ext cx="822960" cy="822960"/>
          </a:xfrm>
          <a:prstGeom prst="star10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10-Point Star 16"/>
          <p:cNvSpPr/>
          <p:nvPr/>
        </p:nvSpPr>
        <p:spPr bwMode="auto">
          <a:xfrm>
            <a:off x="7164288" y="3645024"/>
            <a:ext cx="822960" cy="822960"/>
          </a:xfrm>
          <a:prstGeom prst="star10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" name="Flussdiagramm: Dokument 2"/>
          <p:cNvSpPr/>
          <p:nvPr/>
        </p:nvSpPr>
        <p:spPr bwMode="auto">
          <a:xfrm>
            <a:off x="8316416" y="3645024"/>
            <a:ext cx="704088" cy="685800"/>
          </a:xfrm>
          <a:prstGeom prst="flowChartDocumen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732816" y="4293096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Reader</a:t>
            </a:r>
          </a:p>
          <a:p>
            <a:r>
              <a:rPr lang="de-DE" sz="1200" dirty="0" smtClean="0">
                <a:solidFill>
                  <a:schemeClr val="tx1"/>
                </a:solidFill>
              </a:rPr>
              <a:t>Thread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2987824" y="256490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err="1" smtClean="0">
                <a:solidFill>
                  <a:schemeClr val="tx1"/>
                </a:solidFill>
              </a:rPr>
              <a:t>Dictionary</a:t>
            </a:r>
            <a:r>
              <a:rPr lang="de-DE" sz="1400" dirty="0" smtClean="0">
                <a:solidFill>
                  <a:schemeClr val="tx1"/>
                </a:solidFill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</a:rPr>
              <a:t>Hashmap</a:t>
            </a:r>
            <a:r>
              <a:rPr lang="de-DE" sz="1400" dirty="0" smtClean="0">
                <a:solidFill>
                  <a:schemeClr val="tx1"/>
                </a:solidFill>
              </a:rPr>
              <a:t>)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067944" y="4293096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tx1"/>
                </a:solidFill>
              </a:rPr>
              <a:t>Preprocessing</a:t>
            </a:r>
            <a:r>
              <a:rPr lang="de-DE" sz="1200" dirty="0" smtClean="0">
                <a:solidFill>
                  <a:schemeClr val="tx1"/>
                </a:solidFill>
              </a:rPr>
              <a:t> Thread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660232" y="436510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IND </a:t>
            </a:r>
            <a:r>
              <a:rPr lang="de-DE" sz="1200" dirty="0" err="1" smtClean="0">
                <a:solidFill>
                  <a:schemeClr val="tx1"/>
                </a:solidFill>
              </a:rPr>
              <a:t>Computation</a:t>
            </a:r>
            <a:r>
              <a:rPr lang="de-DE" sz="1200" dirty="0" smtClean="0">
                <a:solidFill>
                  <a:schemeClr val="tx1"/>
                </a:solidFill>
              </a:rPr>
              <a:t> Threads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539552" y="436510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PDB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8244408" y="4365104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tx1"/>
                </a:solidFill>
              </a:rPr>
              <a:t>Results</a:t>
            </a:r>
            <a:endParaRPr lang="de-DE" sz="1200" dirty="0" smtClean="0">
              <a:solidFill>
                <a:schemeClr val="tx1"/>
              </a:solidFill>
            </a:endParaRPr>
          </a:p>
          <a:p>
            <a:r>
              <a:rPr lang="de-DE" sz="1200" dirty="0" err="1" smtClean="0">
                <a:solidFill>
                  <a:schemeClr val="tx1"/>
                </a:solidFill>
              </a:rPr>
              <a:t>file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24" name="Würfel 23"/>
          <p:cNvSpPr/>
          <p:nvPr/>
        </p:nvSpPr>
        <p:spPr bwMode="auto">
          <a:xfrm>
            <a:off x="2987824" y="3789040"/>
            <a:ext cx="288032" cy="288032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" name="Würfel 29"/>
          <p:cNvSpPr/>
          <p:nvPr/>
        </p:nvSpPr>
        <p:spPr bwMode="auto">
          <a:xfrm>
            <a:off x="3275856" y="3789040"/>
            <a:ext cx="288032" cy="288032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1" name="Würfel 30"/>
          <p:cNvSpPr/>
          <p:nvPr/>
        </p:nvSpPr>
        <p:spPr bwMode="auto">
          <a:xfrm>
            <a:off x="3563888" y="3789040"/>
            <a:ext cx="288032" cy="288032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cxnSp>
        <p:nvCxnSpPr>
          <p:cNvPr id="33" name="Straight Connector 12"/>
          <p:cNvCxnSpPr/>
          <p:nvPr/>
        </p:nvCxnSpPr>
        <p:spPr bwMode="auto">
          <a:xfrm>
            <a:off x="2483768" y="3933056"/>
            <a:ext cx="558473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Straight Connector 12"/>
          <p:cNvCxnSpPr/>
          <p:nvPr/>
        </p:nvCxnSpPr>
        <p:spPr bwMode="auto">
          <a:xfrm>
            <a:off x="1331640" y="3933056"/>
            <a:ext cx="576064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8" name="Straight Connector 12"/>
          <p:cNvCxnSpPr/>
          <p:nvPr/>
        </p:nvCxnSpPr>
        <p:spPr bwMode="auto">
          <a:xfrm>
            <a:off x="3851920" y="3933056"/>
            <a:ext cx="558473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9" name="Straight Connector 12"/>
          <p:cNvCxnSpPr/>
          <p:nvPr/>
        </p:nvCxnSpPr>
        <p:spPr bwMode="auto">
          <a:xfrm>
            <a:off x="5021639" y="3933056"/>
            <a:ext cx="558473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0" name="Straight Connector 12"/>
          <p:cNvCxnSpPr/>
          <p:nvPr/>
        </p:nvCxnSpPr>
        <p:spPr bwMode="auto">
          <a:xfrm>
            <a:off x="6444208" y="3933056"/>
            <a:ext cx="558473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1" name="Textfeld 50"/>
          <p:cNvSpPr txBox="1"/>
          <p:nvPr/>
        </p:nvSpPr>
        <p:spPr>
          <a:xfrm>
            <a:off x="2843808" y="40770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In-memory </a:t>
            </a:r>
            <a:r>
              <a:rPr lang="de-DE" sz="1200" dirty="0" err="1" smtClean="0">
                <a:solidFill>
                  <a:schemeClr val="tx1"/>
                </a:solidFill>
              </a:rPr>
              <a:t>file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queue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5364088" y="4077072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In-memory </a:t>
            </a:r>
            <a:r>
              <a:rPr lang="de-DE" sz="1200" dirty="0" err="1" smtClean="0">
                <a:solidFill>
                  <a:schemeClr val="tx1"/>
                </a:solidFill>
              </a:rPr>
              <a:t>table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queue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cxnSp>
        <p:nvCxnSpPr>
          <p:cNvPr id="53" name="Straight Connector 12"/>
          <p:cNvCxnSpPr/>
          <p:nvPr/>
        </p:nvCxnSpPr>
        <p:spPr bwMode="auto">
          <a:xfrm flipV="1">
            <a:off x="4572000" y="3140968"/>
            <a:ext cx="0" cy="50405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6" name="Straight Connector 12"/>
          <p:cNvCxnSpPr/>
          <p:nvPr/>
        </p:nvCxnSpPr>
        <p:spPr bwMode="auto">
          <a:xfrm>
            <a:off x="4788024" y="3140968"/>
            <a:ext cx="0" cy="50405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3" name="Straight Connector 12"/>
          <p:cNvCxnSpPr/>
          <p:nvPr/>
        </p:nvCxnSpPr>
        <p:spPr bwMode="auto">
          <a:xfrm>
            <a:off x="6012160" y="3284984"/>
            <a:ext cx="0" cy="504056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12"/>
          <p:cNvCxnSpPr/>
          <p:nvPr/>
        </p:nvCxnSpPr>
        <p:spPr bwMode="auto">
          <a:xfrm>
            <a:off x="7884368" y="3933056"/>
            <a:ext cx="558473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6" name="Textfeld 65"/>
          <p:cNvSpPr txBox="1"/>
          <p:nvPr/>
        </p:nvSpPr>
        <p:spPr>
          <a:xfrm>
            <a:off x="3491880" y="1340768"/>
            <a:ext cx="1944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smtClean="0">
                <a:solidFill>
                  <a:schemeClr val="tx1"/>
                </a:solidFill>
              </a:rPr>
              <a:t>Table </a:t>
            </a:r>
            <a:r>
              <a:rPr lang="de-DE" sz="1400" dirty="0" err="1" smtClean="0">
                <a:solidFill>
                  <a:schemeClr val="tx1"/>
                </a:solidFill>
              </a:rPr>
              <a:t>representation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using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unique</a:t>
            </a:r>
            <a:r>
              <a:rPr lang="de-DE" sz="1400" dirty="0" smtClean="0">
                <a:solidFill>
                  <a:schemeClr val="tx1"/>
                </a:solidFill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</a:rPr>
              <a:t>sorted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integers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81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2 | Christoph Oehlke, Markus Hinsche | May 16, 2013 </a:t>
            </a:r>
            <a:endParaRPr lang="de-DE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87400" y="0"/>
            <a:ext cx="6243638" cy="1008063"/>
          </a:xfrm>
        </p:spPr>
        <p:txBody>
          <a:bodyPr/>
          <a:lstStyle/>
          <a:p>
            <a:r>
              <a:rPr lang="en-US" dirty="0" smtClean="0"/>
              <a:t>INDs </a:t>
            </a:r>
            <a:r>
              <a:rPr lang="en-US" dirty="0" smtClean="0"/>
              <a:t>core algorithm – case 2 – IND</a:t>
            </a:r>
            <a:endParaRPr lang="en-US" dirty="0"/>
          </a:p>
        </p:txBody>
      </p:sp>
      <p:graphicFrame>
        <p:nvGraphicFramePr>
          <p:cNvPr id="16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854126"/>
              </p:ext>
            </p:extLst>
          </p:nvPr>
        </p:nvGraphicFramePr>
        <p:xfrm>
          <a:off x="5014249" y="2245892"/>
          <a:ext cx="2326104" cy="178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52"/>
                <a:gridCol w="1163052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T1 C1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 C2</a:t>
                      </a:r>
                      <a:endParaRPr lang="en-US" dirty="0"/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7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292406"/>
              </p:ext>
            </p:extLst>
          </p:nvPr>
        </p:nvGraphicFramePr>
        <p:xfrm>
          <a:off x="2371558" y="2251239"/>
          <a:ext cx="2326104" cy="1501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52"/>
                <a:gridCol w="1163052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 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T2 C2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8" name="Rounded Rectangle 17"/>
          <p:cNvSpPr/>
          <p:nvPr/>
        </p:nvSpPr>
        <p:spPr bwMode="auto">
          <a:xfrm>
            <a:off x="3569366" y="2005263"/>
            <a:ext cx="1136316" cy="2045369"/>
          </a:xfrm>
          <a:prstGeom prst="roundRect">
            <a:avLst/>
          </a:prstGeom>
          <a:noFill/>
          <a:ln w="1016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Rounded Rectangle 18"/>
          <p:cNvSpPr/>
          <p:nvPr/>
        </p:nvSpPr>
        <p:spPr bwMode="auto">
          <a:xfrm>
            <a:off x="5058613" y="2010610"/>
            <a:ext cx="1136316" cy="2045369"/>
          </a:xfrm>
          <a:prstGeom prst="roundRect">
            <a:avLst/>
          </a:prstGeom>
          <a:noFill/>
          <a:ln w="1016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3326886" y="2780928"/>
            <a:ext cx="702489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4842865" y="2786275"/>
            <a:ext cx="702489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719138" y="4531895"/>
            <a:ext cx="8174037" cy="1992730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iterator on the right goes down until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case 1: (left number == right number)</a:t>
            </a:r>
          </a:p>
          <a:p>
            <a:pPr marL="1179513" lvl="2" indent="-285750">
              <a:buFont typeface="Arial"/>
              <a:buChar char="•"/>
            </a:pPr>
            <a:r>
              <a:rPr lang="en-US" dirty="0" smtClean="0"/>
              <a:t>left iterator increased (algorithm proceeds)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case 2: (right number &gt; left number)</a:t>
            </a:r>
          </a:p>
          <a:p>
            <a:pPr marL="1179513" lvl="2" indent="-285750">
              <a:buFont typeface="Arial"/>
              <a:buChar char="•"/>
            </a:pPr>
            <a:r>
              <a:rPr lang="en-US" dirty="0" smtClean="0"/>
              <a:t>no IND (algorithm stops)</a:t>
            </a:r>
          </a:p>
        </p:txBody>
      </p:sp>
    </p:spTree>
    <p:extLst>
      <p:ext uri="{BB962C8B-B14F-4D97-AF65-F5344CB8AC3E}">
        <p14:creationId xmlns:p14="http://schemas.microsoft.com/office/powerpoint/2010/main" val="394287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2 | Christoph Oehlke, Markus Hinsche | May 16, 2013 </a:t>
            </a:r>
            <a:endParaRPr lang="de-DE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87400" y="0"/>
            <a:ext cx="6243638" cy="1008063"/>
          </a:xfrm>
        </p:spPr>
        <p:txBody>
          <a:bodyPr/>
          <a:lstStyle/>
          <a:p>
            <a:r>
              <a:rPr lang="en-US" dirty="0" smtClean="0"/>
              <a:t>INDs </a:t>
            </a:r>
            <a:r>
              <a:rPr lang="en-US" dirty="0" smtClean="0"/>
              <a:t>core algorithm – case 2 – IND</a:t>
            </a:r>
            <a:endParaRPr lang="en-US" dirty="0"/>
          </a:p>
        </p:txBody>
      </p:sp>
      <p:graphicFrame>
        <p:nvGraphicFramePr>
          <p:cNvPr id="16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823114"/>
              </p:ext>
            </p:extLst>
          </p:nvPr>
        </p:nvGraphicFramePr>
        <p:xfrm>
          <a:off x="5014249" y="2245892"/>
          <a:ext cx="2326104" cy="178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52"/>
                <a:gridCol w="1163052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T1 C1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 C2</a:t>
                      </a:r>
                      <a:endParaRPr lang="en-US" dirty="0"/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7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584065"/>
              </p:ext>
            </p:extLst>
          </p:nvPr>
        </p:nvGraphicFramePr>
        <p:xfrm>
          <a:off x="2371558" y="2251239"/>
          <a:ext cx="2326104" cy="1501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52"/>
                <a:gridCol w="1163052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 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T2 C2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8" name="Rounded Rectangle 17"/>
          <p:cNvSpPr/>
          <p:nvPr/>
        </p:nvSpPr>
        <p:spPr bwMode="auto">
          <a:xfrm>
            <a:off x="3569366" y="2005263"/>
            <a:ext cx="1136316" cy="2045369"/>
          </a:xfrm>
          <a:prstGeom prst="roundRect">
            <a:avLst/>
          </a:prstGeom>
          <a:noFill/>
          <a:ln w="1016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Rounded Rectangle 18"/>
          <p:cNvSpPr/>
          <p:nvPr/>
        </p:nvSpPr>
        <p:spPr bwMode="auto">
          <a:xfrm>
            <a:off x="5058613" y="2010610"/>
            <a:ext cx="1136316" cy="2045369"/>
          </a:xfrm>
          <a:prstGeom prst="roundRect">
            <a:avLst/>
          </a:prstGeom>
          <a:noFill/>
          <a:ln w="1016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3340254" y="3034928"/>
            <a:ext cx="702489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4842865" y="2786275"/>
            <a:ext cx="702489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719138" y="4531895"/>
            <a:ext cx="8174037" cy="1992730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iterator on the right goes down until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case 1: (left number == right number)</a:t>
            </a:r>
          </a:p>
          <a:p>
            <a:pPr marL="1179513" lvl="2" indent="-285750">
              <a:buFont typeface="Arial"/>
              <a:buChar char="•"/>
            </a:pPr>
            <a:r>
              <a:rPr lang="en-US" dirty="0" smtClean="0"/>
              <a:t>left iterator increased (algorithm proceeds)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case 2: (right number &gt; left number)</a:t>
            </a:r>
          </a:p>
          <a:p>
            <a:pPr marL="1179513" lvl="2" indent="-285750">
              <a:buFont typeface="Arial"/>
              <a:buChar char="•"/>
            </a:pPr>
            <a:r>
              <a:rPr lang="en-US" dirty="0" smtClean="0"/>
              <a:t>no IND (algorithm stops)</a:t>
            </a:r>
          </a:p>
        </p:txBody>
      </p:sp>
    </p:spTree>
    <p:extLst>
      <p:ext uri="{BB962C8B-B14F-4D97-AF65-F5344CB8AC3E}">
        <p14:creationId xmlns:p14="http://schemas.microsoft.com/office/powerpoint/2010/main" val="808613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2 | Christoph Oehlke, Markus Hinsche | May 16, 2013 </a:t>
            </a:r>
            <a:endParaRPr lang="de-DE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87400" y="0"/>
            <a:ext cx="6243638" cy="1008063"/>
          </a:xfrm>
        </p:spPr>
        <p:txBody>
          <a:bodyPr/>
          <a:lstStyle/>
          <a:p>
            <a:r>
              <a:rPr lang="en-US" dirty="0" smtClean="0"/>
              <a:t>INDs </a:t>
            </a:r>
            <a:r>
              <a:rPr lang="en-US" dirty="0" smtClean="0"/>
              <a:t>core algorithm – case 2 – IND</a:t>
            </a:r>
            <a:endParaRPr lang="en-US" dirty="0"/>
          </a:p>
        </p:txBody>
      </p:sp>
      <p:graphicFrame>
        <p:nvGraphicFramePr>
          <p:cNvPr id="16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193227"/>
              </p:ext>
            </p:extLst>
          </p:nvPr>
        </p:nvGraphicFramePr>
        <p:xfrm>
          <a:off x="5014249" y="2245892"/>
          <a:ext cx="2326104" cy="178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52"/>
                <a:gridCol w="1163052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T1 C1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 C2</a:t>
                      </a:r>
                      <a:endParaRPr lang="en-US" dirty="0"/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7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543452"/>
              </p:ext>
            </p:extLst>
          </p:nvPr>
        </p:nvGraphicFramePr>
        <p:xfrm>
          <a:off x="2371558" y="2251239"/>
          <a:ext cx="2326104" cy="1501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52"/>
                <a:gridCol w="1163052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 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T2 C2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8" name="Rounded Rectangle 17"/>
          <p:cNvSpPr/>
          <p:nvPr/>
        </p:nvSpPr>
        <p:spPr bwMode="auto">
          <a:xfrm>
            <a:off x="3569366" y="2005263"/>
            <a:ext cx="1136316" cy="2045369"/>
          </a:xfrm>
          <a:prstGeom prst="roundRect">
            <a:avLst/>
          </a:prstGeom>
          <a:noFill/>
          <a:ln w="1016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Rounded Rectangle 18"/>
          <p:cNvSpPr/>
          <p:nvPr/>
        </p:nvSpPr>
        <p:spPr bwMode="auto">
          <a:xfrm>
            <a:off x="5058613" y="2010610"/>
            <a:ext cx="1136316" cy="2045369"/>
          </a:xfrm>
          <a:prstGeom prst="roundRect">
            <a:avLst/>
          </a:prstGeom>
          <a:noFill/>
          <a:ln w="1016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3340254" y="3034928"/>
            <a:ext cx="702489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4842865" y="3013538"/>
            <a:ext cx="702489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719138" y="4531895"/>
            <a:ext cx="8174037" cy="1992730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iterator on the right goes down until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case 1: (left number == right number)</a:t>
            </a:r>
          </a:p>
          <a:p>
            <a:pPr marL="1179513" lvl="2" indent="-285750">
              <a:buFont typeface="Arial"/>
              <a:buChar char="•"/>
            </a:pPr>
            <a:r>
              <a:rPr lang="en-US" dirty="0" smtClean="0"/>
              <a:t>left iterator increased (algorithm proceeds)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case 2: (right number &gt; left number)</a:t>
            </a:r>
          </a:p>
          <a:p>
            <a:pPr marL="1179513" lvl="2" indent="-285750">
              <a:buFont typeface="Arial"/>
              <a:buChar char="•"/>
            </a:pPr>
            <a:r>
              <a:rPr lang="en-US" dirty="0" smtClean="0"/>
              <a:t>no IND (algorithm stops)</a:t>
            </a:r>
          </a:p>
        </p:txBody>
      </p:sp>
    </p:spTree>
    <p:extLst>
      <p:ext uri="{BB962C8B-B14F-4D97-AF65-F5344CB8AC3E}">
        <p14:creationId xmlns:p14="http://schemas.microsoft.com/office/powerpoint/2010/main" val="113951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2 | Christoph Oehlke, Markus Hinsche | May 16, 2013 </a:t>
            </a:r>
            <a:endParaRPr lang="de-DE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87400" y="0"/>
            <a:ext cx="6243638" cy="1008063"/>
          </a:xfrm>
        </p:spPr>
        <p:txBody>
          <a:bodyPr/>
          <a:lstStyle/>
          <a:p>
            <a:r>
              <a:rPr lang="en-US" dirty="0" smtClean="0"/>
              <a:t>INDs </a:t>
            </a:r>
            <a:r>
              <a:rPr lang="en-US" dirty="0" smtClean="0"/>
              <a:t>core algorithm – case 2 – IND</a:t>
            </a:r>
            <a:endParaRPr lang="en-US" dirty="0"/>
          </a:p>
        </p:txBody>
      </p:sp>
      <p:graphicFrame>
        <p:nvGraphicFramePr>
          <p:cNvPr id="16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196604"/>
              </p:ext>
            </p:extLst>
          </p:nvPr>
        </p:nvGraphicFramePr>
        <p:xfrm>
          <a:off x="5014249" y="2245892"/>
          <a:ext cx="2326104" cy="178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52"/>
                <a:gridCol w="1163052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T1 C1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 C2</a:t>
                      </a:r>
                      <a:endParaRPr lang="en-US" dirty="0"/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7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514980"/>
              </p:ext>
            </p:extLst>
          </p:nvPr>
        </p:nvGraphicFramePr>
        <p:xfrm>
          <a:off x="2371558" y="2251239"/>
          <a:ext cx="2326104" cy="1501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52"/>
                <a:gridCol w="1163052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 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T2 C2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8" name="Rounded Rectangle 17"/>
          <p:cNvSpPr/>
          <p:nvPr/>
        </p:nvSpPr>
        <p:spPr bwMode="auto">
          <a:xfrm>
            <a:off x="3569366" y="2005263"/>
            <a:ext cx="1136316" cy="2045369"/>
          </a:xfrm>
          <a:prstGeom prst="roundRect">
            <a:avLst/>
          </a:prstGeom>
          <a:noFill/>
          <a:ln w="1016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Rounded Rectangle 18"/>
          <p:cNvSpPr/>
          <p:nvPr/>
        </p:nvSpPr>
        <p:spPr bwMode="auto">
          <a:xfrm>
            <a:off x="5058613" y="2010610"/>
            <a:ext cx="1136316" cy="2045369"/>
          </a:xfrm>
          <a:prstGeom prst="roundRect">
            <a:avLst/>
          </a:prstGeom>
          <a:noFill/>
          <a:ln w="1016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3340254" y="3034928"/>
            <a:ext cx="702489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4816128" y="3321012"/>
            <a:ext cx="702489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719138" y="4531895"/>
            <a:ext cx="8174037" cy="1992730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iterator on the right goes down until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case 1: (left number == right number)</a:t>
            </a:r>
          </a:p>
          <a:p>
            <a:pPr marL="1179513" lvl="2" indent="-285750">
              <a:buFont typeface="Arial"/>
              <a:buChar char="•"/>
            </a:pPr>
            <a:r>
              <a:rPr lang="en-US" dirty="0" smtClean="0"/>
              <a:t>left iterator increased (algorithm proceeds)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case 2: (right number &gt; left number)</a:t>
            </a:r>
          </a:p>
          <a:p>
            <a:pPr marL="1179513" lvl="2" indent="-285750">
              <a:buFont typeface="Arial"/>
              <a:buChar char="•"/>
            </a:pPr>
            <a:r>
              <a:rPr lang="en-US" dirty="0" smtClean="0"/>
              <a:t>no IND (algorithm stops)</a:t>
            </a:r>
          </a:p>
        </p:txBody>
      </p:sp>
    </p:spTree>
    <p:extLst>
      <p:ext uri="{BB962C8B-B14F-4D97-AF65-F5344CB8AC3E}">
        <p14:creationId xmlns:p14="http://schemas.microsoft.com/office/powerpoint/2010/main" val="1849309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2 | Christoph Oehlke, Markus Hinsche | May 16, 2013 </a:t>
            </a:r>
            <a:endParaRPr lang="de-DE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87400" y="0"/>
            <a:ext cx="6243638" cy="1008063"/>
          </a:xfrm>
        </p:spPr>
        <p:txBody>
          <a:bodyPr/>
          <a:lstStyle/>
          <a:p>
            <a:r>
              <a:rPr lang="en-US" dirty="0" smtClean="0"/>
              <a:t>INDs </a:t>
            </a:r>
            <a:r>
              <a:rPr lang="en-US" dirty="0" smtClean="0"/>
              <a:t>core algorithm – case 2 – IND</a:t>
            </a:r>
            <a:endParaRPr lang="en-US" dirty="0"/>
          </a:p>
        </p:txBody>
      </p:sp>
      <p:graphicFrame>
        <p:nvGraphicFramePr>
          <p:cNvPr id="16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052221"/>
              </p:ext>
            </p:extLst>
          </p:nvPr>
        </p:nvGraphicFramePr>
        <p:xfrm>
          <a:off x="5014249" y="2245892"/>
          <a:ext cx="2326104" cy="178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52"/>
                <a:gridCol w="1163052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T1 C1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 C2</a:t>
                      </a:r>
                      <a:endParaRPr lang="en-US" dirty="0"/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7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377948"/>
              </p:ext>
            </p:extLst>
          </p:nvPr>
        </p:nvGraphicFramePr>
        <p:xfrm>
          <a:off x="2371558" y="2251239"/>
          <a:ext cx="2326104" cy="1501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52"/>
                <a:gridCol w="1163052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 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T2 C2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8" name="Rounded Rectangle 17"/>
          <p:cNvSpPr/>
          <p:nvPr/>
        </p:nvSpPr>
        <p:spPr bwMode="auto">
          <a:xfrm>
            <a:off x="3569366" y="2005263"/>
            <a:ext cx="1136316" cy="2045369"/>
          </a:xfrm>
          <a:prstGeom prst="roundRect">
            <a:avLst/>
          </a:prstGeom>
          <a:noFill/>
          <a:ln w="1016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Rounded Rectangle 18"/>
          <p:cNvSpPr/>
          <p:nvPr/>
        </p:nvSpPr>
        <p:spPr bwMode="auto">
          <a:xfrm>
            <a:off x="5058613" y="2010610"/>
            <a:ext cx="1136316" cy="2045369"/>
          </a:xfrm>
          <a:prstGeom prst="roundRect">
            <a:avLst/>
          </a:prstGeom>
          <a:noFill/>
          <a:ln w="1016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3340254" y="3302296"/>
            <a:ext cx="702489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4816128" y="3321012"/>
            <a:ext cx="702489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719138" y="4531895"/>
            <a:ext cx="8174037" cy="1992730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iterator on the right goes down until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case 1: (left number == right number)</a:t>
            </a:r>
          </a:p>
          <a:p>
            <a:pPr marL="1179513" lvl="2" indent="-285750">
              <a:buFont typeface="Arial"/>
              <a:buChar char="•"/>
            </a:pPr>
            <a:r>
              <a:rPr lang="en-US" dirty="0" smtClean="0"/>
              <a:t>left iterator increased (algorithm proceeds)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case 2: (right number &gt; left number)</a:t>
            </a:r>
          </a:p>
          <a:p>
            <a:pPr marL="1179513" lvl="2" indent="-285750">
              <a:buFont typeface="Arial"/>
              <a:buChar char="•"/>
            </a:pPr>
            <a:r>
              <a:rPr lang="en-US" dirty="0" smtClean="0"/>
              <a:t>no IND (algorithm stops)</a:t>
            </a:r>
          </a:p>
        </p:txBody>
      </p:sp>
    </p:spTree>
    <p:extLst>
      <p:ext uri="{BB962C8B-B14F-4D97-AF65-F5344CB8AC3E}">
        <p14:creationId xmlns:p14="http://schemas.microsoft.com/office/powerpoint/2010/main" val="473630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2 | Christoph Oehlke, Markus Hinsche | May 16, 2013 </a:t>
            </a:r>
            <a:endParaRPr lang="de-DE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87400" y="0"/>
            <a:ext cx="6243638" cy="1008063"/>
          </a:xfrm>
        </p:spPr>
        <p:txBody>
          <a:bodyPr/>
          <a:lstStyle/>
          <a:p>
            <a:r>
              <a:rPr lang="en-US" dirty="0" smtClean="0"/>
              <a:t>INDs </a:t>
            </a:r>
            <a:r>
              <a:rPr lang="en-US" dirty="0" smtClean="0"/>
              <a:t>core algorithm – case 2 – IND</a:t>
            </a:r>
            <a:endParaRPr lang="en-US" dirty="0"/>
          </a:p>
        </p:txBody>
      </p:sp>
      <p:graphicFrame>
        <p:nvGraphicFramePr>
          <p:cNvPr id="16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824568"/>
              </p:ext>
            </p:extLst>
          </p:nvPr>
        </p:nvGraphicFramePr>
        <p:xfrm>
          <a:off x="5014249" y="2245892"/>
          <a:ext cx="2326104" cy="178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52"/>
                <a:gridCol w="1163052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T1 C1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 C2</a:t>
                      </a:r>
                      <a:endParaRPr lang="en-US" dirty="0"/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7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276995"/>
              </p:ext>
            </p:extLst>
          </p:nvPr>
        </p:nvGraphicFramePr>
        <p:xfrm>
          <a:off x="2371558" y="2251239"/>
          <a:ext cx="2326104" cy="1501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52"/>
                <a:gridCol w="1163052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 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T2 C2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8" name="Rounded Rectangle 17"/>
          <p:cNvSpPr/>
          <p:nvPr/>
        </p:nvSpPr>
        <p:spPr bwMode="auto">
          <a:xfrm>
            <a:off x="3569366" y="2005263"/>
            <a:ext cx="1136316" cy="2045369"/>
          </a:xfrm>
          <a:prstGeom prst="roundRect">
            <a:avLst/>
          </a:prstGeom>
          <a:noFill/>
          <a:ln w="1016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Rounded Rectangle 18"/>
          <p:cNvSpPr/>
          <p:nvPr/>
        </p:nvSpPr>
        <p:spPr bwMode="auto">
          <a:xfrm>
            <a:off x="5058613" y="2010610"/>
            <a:ext cx="1136316" cy="2045369"/>
          </a:xfrm>
          <a:prstGeom prst="roundRect">
            <a:avLst/>
          </a:prstGeom>
          <a:noFill/>
          <a:ln w="1016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3340254" y="3302296"/>
            <a:ext cx="702489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4802759" y="3601749"/>
            <a:ext cx="702489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719138" y="4531895"/>
            <a:ext cx="8174037" cy="1992730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iterator on the right goes down until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case 1: (left number == right number)</a:t>
            </a:r>
          </a:p>
          <a:p>
            <a:pPr marL="1179513" lvl="2" indent="-285750">
              <a:buFont typeface="Arial"/>
              <a:buChar char="•"/>
            </a:pPr>
            <a:r>
              <a:rPr lang="en-US" dirty="0" smtClean="0"/>
              <a:t>left iterator increased (algorithm proceeds)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case 2: (right number &gt; left number)</a:t>
            </a:r>
          </a:p>
          <a:p>
            <a:pPr marL="1179513" lvl="2" indent="-285750">
              <a:buFont typeface="Arial"/>
              <a:buChar char="•"/>
            </a:pPr>
            <a:r>
              <a:rPr lang="en-US" dirty="0" smtClean="0"/>
              <a:t>no IND (algorithm stops)</a:t>
            </a:r>
          </a:p>
        </p:txBody>
      </p:sp>
    </p:spTree>
    <p:extLst>
      <p:ext uri="{BB962C8B-B14F-4D97-AF65-F5344CB8AC3E}">
        <p14:creationId xmlns:p14="http://schemas.microsoft.com/office/powerpoint/2010/main" val="826741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2 | Christoph Oehlke, Markus Hinsche | May 16, 2013 </a:t>
            </a:r>
            <a:endParaRPr lang="de-DE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87400" y="0"/>
            <a:ext cx="6243638" cy="1008063"/>
          </a:xfrm>
        </p:spPr>
        <p:txBody>
          <a:bodyPr/>
          <a:lstStyle/>
          <a:p>
            <a:r>
              <a:rPr lang="en-US" dirty="0" smtClean="0"/>
              <a:t>INDs </a:t>
            </a:r>
            <a:r>
              <a:rPr lang="en-US" dirty="0" smtClean="0"/>
              <a:t>core algorithm – case 2 – IND</a:t>
            </a:r>
            <a:endParaRPr lang="en-US" dirty="0"/>
          </a:p>
        </p:txBody>
      </p:sp>
      <p:graphicFrame>
        <p:nvGraphicFramePr>
          <p:cNvPr id="16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88232"/>
              </p:ext>
            </p:extLst>
          </p:nvPr>
        </p:nvGraphicFramePr>
        <p:xfrm>
          <a:off x="5014249" y="2245892"/>
          <a:ext cx="2326104" cy="178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52"/>
                <a:gridCol w="1163052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T1 C1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 C2</a:t>
                      </a:r>
                      <a:endParaRPr lang="en-US" dirty="0"/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7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492023"/>
              </p:ext>
            </p:extLst>
          </p:nvPr>
        </p:nvGraphicFramePr>
        <p:xfrm>
          <a:off x="2371558" y="2251239"/>
          <a:ext cx="2326104" cy="1501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52"/>
                <a:gridCol w="1163052"/>
              </a:tblGrid>
              <a:tr h="249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 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T2 C2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  <a:tr h="249846"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8" name="Rounded Rectangle 17"/>
          <p:cNvSpPr/>
          <p:nvPr/>
        </p:nvSpPr>
        <p:spPr bwMode="auto">
          <a:xfrm>
            <a:off x="3569366" y="2005263"/>
            <a:ext cx="1136316" cy="2045369"/>
          </a:xfrm>
          <a:prstGeom prst="roundRect">
            <a:avLst/>
          </a:prstGeom>
          <a:noFill/>
          <a:ln w="1016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Rounded Rectangle 18"/>
          <p:cNvSpPr/>
          <p:nvPr/>
        </p:nvSpPr>
        <p:spPr bwMode="auto">
          <a:xfrm>
            <a:off x="5058613" y="2010610"/>
            <a:ext cx="1136316" cy="2045369"/>
          </a:xfrm>
          <a:prstGeom prst="roundRect">
            <a:avLst/>
          </a:prstGeom>
          <a:noFill/>
          <a:ln w="1016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3340254" y="3609770"/>
            <a:ext cx="702489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4802759" y="3601749"/>
            <a:ext cx="702489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719138" y="4531895"/>
            <a:ext cx="8174037" cy="1992730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iterator on the right goes down until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case 1: (left number == right number)</a:t>
            </a:r>
          </a:p>
          <a:p>
            <a:pPr marL="1179513" lvl="2" indent="-285750">
              <a:buFont typeface="Arial"/>
              <a:buChar char="•"/>
            </a:pPr>
            <a:r>
              <a:rPr lang="en-US" dirty="0" smtClean="0"/>
              <a:t>left iterator increased (algorithm proceeds)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case 2: (right number &gt; left number)</a:t>
            </a:r>
          </a:p>
          <a:p>
            <a:pPr marL="1179513" lvl="2" indent="-285750">
              <a:buFont typeface="Arial"/>
              <a:buChar char="•"/>
            </a:pPr>
            <a:r>
              <a:rPr lang="en-US" dirty="0" smtClean="0"/>
              <a:t>no IND (algorithm stops)</a:t>
            </a:r>
          </a:p>
        </p:txBody>
      </p:sp>
    </p:spTree>
    <p:extLst>
      <p:ext uri="{BB962C8B-B14F-4D97-AF65-F5344CB8AC3E}">
        <p14:creationId xmlns:p14="http://schemas.microsoft.com/office/powerpoint/2010/main" val="858523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2 | Christoph Oehlke, Markus Hinsche | May 16, 2013 </a:t>
            </a:r>
            <a:endParaRPr lang="de-DE"/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719138" y="6561138"/>
            <a:ext cx="817245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Verdana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Verdana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Verdan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Verdan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Verdan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Verdan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Verdana" pitchFamily="34" charset="0"/>
                <a:ea typeface="+mn-ea"/>
                <a:cs typeface="+mn-cs"/>
              </a:defRPr>
            </a:lvl9pPr>
          </a:lstStyle>
          <a:p>
            <a:r>
              <a:rPr lang="de-DE" smtClean="0"/>
              <a:t>DPDC – Assignment 1 | Christoph Oehlke, Markus Hinsche | May 16, 2013 </a:t>
            </a:r>
            <a:endParaRPr lang="de-DE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 bwMode="auto">
          <a:xfrm>
            <a:off x="-166688" y="1439863"/>
            <a:ext cx="5476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Verdana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Verdana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Verdan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Verdan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Verdan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Verdan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Verdana" pitchFamily="34" charset="0"/>
                <a:ea typeface="+mn-ea"/>
                <a:cs typeface="+mn-cs"/>
              </a:defRPr>
            </a:lvl9pPr>
          </a:lstStyle>
          <a:p>
            <a:fld id="{0C6113F6-D982-4F1F-82B4-AFA466AB9AFB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20" name="Würfel 19"/>
          <p:cNvSpPr/>
          <p:nvPr/>
        </p:nvSpPr>
        <p:spPr bwMode="auto">
          <a:xfrm>
            <a:off x="5580112" y="3789040"/>
            <a:ext cx="288032" cy="288032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21" name="Würfel 20"/>
          <p:cNvSpPr/>
          <p:nvPr/>
        </p:nvSpPr>
        <p:spPr bwMode="auto">
          <a:xfrm>
            <a:off x="5868144" y="3789040"/>
            <a:ext cx="288032" cy="288032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22" name="Würfel 21"/>
          <p:cNvSpPr/>
          <p:nvPr/>
        </p:nvSpPr>
        <p:spPr bwMode="auto">
          <a:xfrm>
            <a:off x="6156176" y="3789040"/>
            <a:ext cx="288032" cy="288032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23" name="10-Point Star 7"/>
          <p:cNvSpPr/>
          <p:nvPr/>
        </p:nvSpPr>
        <p:spPr bwMode="auto">
          <a:xfrm>
            <a:off x="4283968" y="3501008"/>
            <a:ext cx="822960" cy="822960"/>
          </a:xfrm>
          <a:prstGeom prst="star10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10-Point Star 8"/>
          <p:cNvSpPr/>
          <p:nvPr/>
        </p:nvSpPr>
        <p:spPr bwMode="auto">
          <a:xfrm>
            <a:off x="1732816" y="3501008"/>
            <a:ext cx="822960" cy="822960"/>
          </a:xfrm>
          <a:prstGeom prst="star10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10-Point Star 9"/>
          <p:cNvSpPr/>
          <p:nvPr/>
        </p:nvSpPr>
        <p:spPr bwMode="auto">
          <a:xfrm>
            <a:off x="6942641" y="3434914"/>
            <a:ext cx="822960" cy="822960"/>
          </a:xfrm>
          <a:prstGeom prst="star10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6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952621"/>
              </p:ext>
            </p:extLst>
          </p:nvPr>
        </p:nvGraphicFramePr>
        <p:xfrm>
          <a:off x="5364088" y="1412776"/>
          <a:ext cx="1401458" cy="187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729"/>
                <a:gridCol w="700729"/>
              </a:tblGrid>
              <a:tr h="382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6 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  <a:tr h="302881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27" name="Multidocument 11"/>
          <p:cNvSpPr/>
          <p:nvPr/>
        </p:nvSpPr>
        <p:spPr bwMode="auto">
          <a:xfrm>
            <a:off x="539552" y="3573016"/>
            <a:ext cx="822960" cy="822960"/>
          </a:xfrm>
          <a:prstGeom prst="flowChartMultidocumen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28" name="Picture 14" descr="book-icon-hi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" t="10870" r="2752" b="18895"/>
          <a:stretch/>
        </p:blipFill>
        <p:spPr>
          <a:xfrm>
            <a:off x="4139952" y="2420888"/>
            <a:ext cx="1080120" cy="802871"/>
          </a:xfrm>
          <a:prstGeom prst="rect">
            <a:avLst/>
          </a:prstGeom>
        </p:spPr>
      </p:pic>
      <p:sp>
        <p:nvSpPr>
          <p:cNvPr id="29" name="10-Point Star 17"/>
          <p:cNvSpPr/>
          <p:nvPr/>
        </p:nvSpPr>
        <p:spPr bwMode="auto">
          <a:xfrm>
            <a:off x="7038462" y="3543272"/>
            <a:ext cx="822960" cy="822960"/>
          </a:xfrm>
          <a:prstGeom prst="star10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10-Point Star 16"/>
          <p:cNvSpPr/>
          <p:nvPr/>
        </p:nvSpPr>
        <p:spPr bwMode="auto">
          <a:xfrm>
            <a:off x="7164288" y="3645024"/>
            <a:ext cx="822960" cy="822960"/>
          </a:xfrm>
          <a:prstGeom prst="star10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Flussdiagramm: Dokument 30"/>
          <p:cNvSpPr/>
          <p:nvPr/>
        </p:nvSpPr>
        <p:spPr bwMode="auto">
          <a:xfrm>
            <a:off x="8316416" y="3645024"/>
            <a:ext cx="704088" cy="685800"/>
          </a:xfrm>
          <a:prstGeom prst="flowChartDocumen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1732816" y="4293096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Reader</a:t>
            </a:r>
          </a:p>
          <a:p>
            <a:r>
              <a:rPr lang="de-DE" sz="1200" dirty="0" smtClean="0">
                <a:solidFill>
                  <a:schemeClr val="tx1"/>
                </a:solidFill>
              </a:rPr>
              <a:t>Thread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2987824" y="256490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err="1" smtClean="0">
                <a:solidFill>
                  <a:schemeClr val="tx1"/>
                </a:solidFill>
              </a:rPr>
              <a:t>Dictionary</a:t>
            </a:r>
            <a:r>
              <a:rPr lang="de-DE" sz="1400" dirty="0" smtClean="0">
                <a:solidFill>
                  <a:schemeClr val="tx1"/>
                </a:solidFill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</a:rPr>
              <a:t>Hashmap</a:t>
            </a:r>
            <a:r>
              <a:rPr lang="de-DE" sz="1400" dirty="0" smtClean="0">
                <a:solidFill>
                  <a:schemeClr val="tx1"/>
                </a:solidFill>
              </a:rPr>
              <a:t>)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4067944" y="4293096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tx1"/>
                </a:solidFill>
              </a:rPr>
              <a:t>Preprocessing</a:t>
            </a:r>
            <a:r>
              <a:rPr lang="de-DE" sz="1200" dirty="0" smtClean="0">
                <a:solidFill>
                  <a:schemeClr val="tx1"/>
                </a:solidFill>
              </a:rPr>
              <a:t> Thread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6660232" y="436510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IND </a:t>
            </a:r>
            <a:r>
              <a:rPr lang="de-DE" sz="1200" dirty="0" err="1" smtClean="0">
                <a:solidFill>
                  <a:schemeClr val="tx1"/>
                </a:solidFill>
              </a:rPr>
              <a:t>Computation</a:t>
            </a:r>
            <a:r>
              <a:rPr lang="de-DE" sz="1200" dirty="0" smtClean="0">
                <a:solidFill>
                  <a:schemeClr val="tx1"/>
                </a:solidFill>
              </a:rPr>
              <a:t> Threads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539552" y="436510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PDB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8244408" y="4365104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tx1"/>
                </a:solidFill>
              </a:rPr>
              <a:t>Results</a:t>
            </a:r>
            <a:endParaRPr lang="de-DE" sz="1200" dirty="0" smtClean="0">
              <a:solidFill>
                <a:schemeClr val="tx1"/>
              </a:solidFill>
            </a:endParaRPr>
          </a:p>
          <a:p>
            <a:r>
              <a:rPr lang="de-DE" sz="1200" dirty="0" err="1" smtClean="0">
                <a:solidFill>
                  <a:schemeClr val="tx1"/>
                </a:solidFill>
              </a:rPr>
              <a:t>file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38" name="Würfel 37"/>
          <p:cNvSpPr/>
          <p:nvPr/>
        </p:nvSpPr>
        <p:spPr bwMode="auto">
          <a:xfrm>
            <a:off x="2987824" y="3789040"/>
            <a:ext cx="288032" cy="288032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9" name="Würfel 38"/>
          <p:cNvSpPr/>
          <p:nvPr/>
        </p:nvSpPr>
        <p:spPr bwMode="auto">
          <a:xfrm>
            <a:off x="3275856" y="3789040"/>
            <a:ext cx="288032" cy="288032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40" name="Würfel 39"/>
          <p:cNvSpPr/>
          <p:nvPr/>
        </p:nvSpPr>
        <p:spPr bwMode="auto">
          <a:xfrm>
            <a:off x="3563888" y="3789040"/>
            <a:ext cx="288032" cy="288032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cxnSp>
        <p:nvCxnSpPr>
          <p:cNvPr id="41" name="Straight Connector 12"/>
          <p:cNvCxnSpPr/>
          <p:nvPr/>
        </p:nvCxnSpPr>
        <p:spPr bwMode="auto">
          <a:xfrm>
            <a:off x="2483768" y="3933056"/>
            <a:ext cx="558473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2" name="Straight Connector 12"/>
          <p:cNvCxnSpPr/>
          <p:nvPr/>
        </p:nvCxnSpPr>
        <p:spPr bwMode="auto">
          <a:xfrm>
            <a:off x="1331640" y="3933056"/>
            <a:ext cx="576064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3" name="Straight Connector 12"/>
          <p:cNvCxnSpPr/>
          <p:nvPr/>
        </p:nvCxnSpPr>
        <p:spPr bwMode="auto">
          <a:xfrm>
            <a:off x="3851920" y="3933056"/>
            <a:ext cx="558473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4" name="Straight Connector 12"/>
          <p:cNvCxnSpPr/>
          <p:nvPr/>
        </p:nvCxnSpPr>
        <p:spPr bwMode="auto">
          <a:xfrm>
            <a:off x="5021639" y="3933056"/>
            <a:ext cx="558473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5" name="Straight Connector 12"/>
          <p:cNvCxnSpPr/>
          <p:nvPr/>
        </p:nvCxnSpPr>
        <p:spPr bwMode="auto">
          <a:xfrm>
            <a:off x="6444208" y="3933056"/>
            <a:ext cx="558473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6" name="Textfeld 45"/>
          <p:cNvSpPr txBox="1"/>
          <p:nvPr/>
        </p:nvSpPr>
        <p:spPr>
          <a:xfrm>
            <a:off x="2843808" y="40770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In-memory </a:t>
            </a:r>
            <a:r>
              <a:rPr lang="de-DE" sz="1200" dirty="0" err="1" smtClean="0">
                <a:solidFill>
                  <a:schemeClr val="tx1"/>
                </a:solidFill>
              </a:rPr>
              <a:t>file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queue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5364088" y="4077072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In-memory </a:t>
            </a:r>
            <a:r>
              <a:rPr lang="de-DE" sz="1200" dirty="0" err="1" smtClean="0">
                <a:solidFill>
                  <a:schemeClr val="tx1"/>
                </a:solidFill>
              </a:rPr>
              <a:t>table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queue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cxnSp>
        <p:nvCxnSpPr>
          <p:cNvPr id="48" name="Straight Connector 12"/>
          <p:cNvCxnSpPr/>
          <p:nvPr/>
        </p:nvCxnSpPr>
        <p:spPr bwMode="auto">
          <a:xfrm flipV="1">
            <a:off x="4572000" y="3140968"/>
            <a:ext cx="0" cy="50405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9" name="Straight Connector 12"/>
          <p:cNvCxnSpPr/>
          <p:nvPr/>
        </p:nvCxnSpPr>
        <p:spPr bwMode="auto">
          <a:xfrm>
            <a:off x="4788024" y="3140968"/>
            <a:ext cx="0" cy="50405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0" name="Straight Connector 12"/>
          <p:cNvCxnSpPr/>
          <p:nvPr/>
        </p:nvCxnSpPr>
        <p:spPr bwMode="auto">
          <a:xfrm>
            <a:off x="6012160" y="3284984"/>
            <a:ext cx="0" cy="504056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12"/>
          <p:cNvCxnSpPr/>
          <p:nvPr/>
        </p:nvCxnSpPr>
        <p:spPr bwMode="auto">
          <a:xfrm>
            <a:off x="7884368" y="3933056"/>
            <a:ext cx="558473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2" name="Textfeld 51"/>
          <p:cNvSpPr txBox="1"/>
          <p:nvPr/>
        </p:nvSpPr>
        <p:spPr>
          <a:xfrm>
            <a:off x="3491880" y="1340768"/>
            <a:ext cx="1944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smtClean="0">
                <a:solidFill>
                  <a:schemeClr val="tx1"/>
                </a:solidFill>
              </a:rPr>
              <a:t>Table </a:t>
            </a:r>
            <a:r>
              <a:rPr lang="de-DE" sz="1400" dirty="0" err="1" smtClean="0">
                <a:solidFill>
                  <a:schemeClr val="tx1"/>
                </a:solidFill>
              </a:rPr>
              <a:t>representation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using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unique</a:t>
            </a:r>
            <a:r>
              <a:rPr lang="de-DE" sz="1400" dirty="0" smtClean="0">
                <a:solidFill>
                  <a:schemeClr val="tx1"/>
                </a:solidFill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</a:rPr>
              <a:t>sorted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integers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1115616" y="501317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tx1"/>
                </a:solidFill>
              </a:rPr>
              <a:t>~50s</a:t>
            </a:r>
            <a:endParaRPr lang="de-DE" b="1" dirty="0" smtClean="0">
              <a:solidFill>
                <a:schemeClr val="tx1"/>
              </a:solidFill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6444208" y="501317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tx1"/>
                </a:solidFill>
              </a:rPr>
              <a:t>~55s</a:t>
            </a:r>
            <a:endParaRPr lang="de-DE" b="1" dirty="0" smtClean="0">
              <a:solidFill>
                <a:schemeClr val="tx1"/>
              </a:solidFill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3707904" y="501317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tx1"/>
                </a:solidFill>
              </a:rPr>
              <a:t>~155s</a:t>
            </a:r>
            <a:endParaRPr lang="de-DE" b="1" dirty="0" smtClean="0">
              <a:solidFill>
                <a:schemeClr val="tx1"/>
              </a:solidFill>
            </a:endParaRPr>
          </a:p>
        </p:txBody>
      </p:sp>
      <p:sp>
        <p:nvSpPr>
          <p:cNvPr id="59" name="Content Placeholder 2"/>
          <p:cNvSpPr>
            <a:spLocks noGrp="1"/>
          </p:cNvSpPr>
          <p:nvPr>
            <p:ph idx="1"/>
          </p:nvPr>
        </p:nvSpPr>
        <p:spPr>
          <a:xfrm>
            <a:off x="683568" y="5589240"/>
            <a:ext cx="8280920" cy="746892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Estimated single core performance: 50s + 155s + 55s = 4m 20s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Actual performance thanks to pipelining: 165s = </a:t>
            </a:r>
            <a:r>
              <a:rPr lang="en-US" b="1" dirty="0" smtClean="0"/>
              <a:t>2m 45s</a:t>
            </a:r>
            <a:endParaRPr lang="en-US" b="1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61" name="Textfeld 60"/>
          <p:cNvSpPr txBox="1"/>
          <p:nvPr/>
        </p:nvSpPr>
        <p:spPr>
          <a:xfrm>
            <a:off x="539552" y="1412776"/>
            <a:ext cx="25922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 </a:t>
            </a:r>
            <a:r>
              <a:rPr lang="de-DE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de-DE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/>
            <a:r>
              <a:rPr lang="de-DE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Windows 8 x64</a:t>
            </a:r>
          </a:p>
          <a:p>
            <a:pPr algn="l"/>
            <a:r>
              <a:rPr lang="de-DE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Intel i7-3520M (2C/4T)</a:t>
            </a:r>
          </a:p>
          <a:p>
            <a:pPr algn="l"/>
            <a:r>
              <a:rPr lang="de-DE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8GB RAM</a:t>
            </a:r>
          </a:p>
          <a:p>
            <a:pPr algn="l"/>
            <a:r>
              <a:rPr lang="de-DE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Samsung 830 Series SSD</a:t>
            </a:r>
          </a:p>
        </p:txBody>
      </p:sp>
    </p:spTree>
    <p:extLst>
      <p:ext uri="{BB962C8B-B14F-4D97-AF65-F5344CB8AC3E}">
        <p14:creationId xmlns:p14="http://schemas.microsoft.com/office/powerpoint/2010/main" val="191350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Discussion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2 | Christoph Oehlke, Markus Hinsche | May 16, 2013 </a:t>
            </a:r>
            <a:endParaRPr lang="de-DE"/>
          </a:p>
        </p:txBody>
      </p:sp>
      <p:sp>
        <p:nvSpPr>
          <p:cNvPr id="6" name="Plus 5"/>
          <p:cNvSpPr/>
          <p:nvPr/>
        </p:nvSpPr>
        <p:spPr bwMode="auto">
          <a:xfrm>
            <a:off x="683568" y="2204864"/>
            <a:ext cx="504056" cy="504056"/>
          </a:xfrm>
          <a:prstGeom prst="mathPlus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Minus 6"/>
          <p:cNvSpPr/>
          <p:nvPr/>
        </p:nvSpPr>
        <p:spPr bwMode="auto">
          <a:xfrm>
            <a:off x="683568" y="4581128"/>
            <a:ext cx="504056" cy="504056"/>
          </a:xfrm>
          <a:prstGeom prst="mathMinu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59632" y="4653136"/>
            <a:ext cx="7128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Preprocessing is still a bottleneck</a:t>
            </a:r>
          </a:p>
          <a:p>
            <a:pPr marL="742950" lvl="1" indent="-28575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Lots of dictionary reads/writes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3568" y="1556792"/>
            <a:ext cx="8280920" cy="746892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In the end, we found </a:t>
            </a:r>
            <a:r>
              <a:rPr lang="en-US" b="1" dirty="0" smtClean="0"/>
              <a:t>27493</a:t>
            </a:r>
            <a:r>
              <a:rPr lang="en-US" dirty="0" smtClean="0"/>
              <a:t> unary inclusion dependencies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1259632" y="2276872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Reading small files </a:t>
            </a:r>
            <a:r>
              <a:rPr lang="en-US" dirty="0" smtClean="0">
                <a:solidFill>
                  <a:schemeClr val="tx1"/>
                </a:solidFill>
              </a:rPr>
              <a:t>first to feed the pipeline</a:t>
            </a:r>
          </a:p>
          <a:p>
            <a:pPr marL="742950" lvl="1" indent="-28575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80% of all INDs are found in the first 20% of runtime</a:t>
            </a:r>
          </a:p>
        </p:txBody>
      </p:sp>
      <p:sp>
        <p:nvSpPr>
          <p:cNvPr id="12" name="Plus 11"/>
          <p:cNvSpPr/>
          <p:nvPr/>
        </p:nvSpPr>
        <p:spPr bwMode="auto">
          <a:xfrm>
            <a:off x="683568" y="2996952"/>
            <a:ext cx="504056" cy="504056"/>
          </a:xfrm>
          <a:prstGeom prst="mathPlus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1259632" y="3068961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Sequential reading of </a:t>
            </a:r>
            <a:r>
              <a:rPr lang="en-US" dirty="0" smtClean="0">
                <a:solidFill>
                  <a:schemeClr val="tx1"/>
                </a:solidFill>
              </a:rPr>
              <a:t>entire files </a:t>
            </a:r>
            <a:r>
              <a:rPr lang="en-US" dirty="0">
                <a:solidFill>
                  <a:schemeClr val="tx1"/>
                </a:solidFill>
              </a:rPr>
              <a:t>instead of “row by row”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Minus 13"/>
          <p:cNvSpPr/>
          <p:nvPr/>
        </p:nvSpPr>
        <p:spPr bwMode="auto">
          <a:xfrm>
            <a:off x="683568" y="5373216"/>
            <a:ext cx="504056" cy="504056"/>
          </a:xfrm>
          <a:prstGeom prst="mathMinu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8"/>
          <p:cNvSpPr/>
          <p:nvPr/>
        </p:nvSpPr>
        <p:spPr>
          <a:xfrm>
            <a:off x="1259632" y="5445224"/>
            <a:ext cx="7128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Memory </a:t>
            </a:r>
            <a:r>
              <a:rPr lang="en-US" dirty="0">
                <a:solidFill>
                  <a:schemeClr val="tx1"/>
                </a:solidFill>
              </a:rPr>
              <a:t>usage increases linearly with </a:t>
            </a:r>
            <a:r>
              <a:rPr lang="en-US" dirty="0" smtClean="0">
                <a:solidFill>
                  <a:schemeClr val="tx1"/>
                </a:solidFill>
              </a:rPr>
              <a:t>data size</a:t>
            </a:r>
          </a:p>
          <a:p>
            <a:pPr marL="742950" lvl="1" indent="-28575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Especially when containing lots of unique values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Plus 15"/>
          <p:cNvSpPr/>
          <p:nvPr/>
        </p:nvSpPr>
        <p:spPr bwMode="auto">
          <a:xfrm>
            <a:off x="683568" y="3789040"/>
            <a:ext cx="504056" cy="504056"/>
          </a:xfrm>
          <a:prstGeom prst="mathPlus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1259632" y="3861049"/>
            <a:ext cx="7272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Pipelining approach reduces CPU idle time</a:t>
            </a:r>
          </a:p>
          <a:p>
            <a:pPr marL="742950" lvl="1" indent="-28575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Start processing data when the first file is loaded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96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feld 43"/>
          <p:cNvSpPr txBox="1"/>
          <p:nvPr/>
        </p:nvSpPr>
        <p:spPr>
          <a:xfrm>
            <a:off x="3491880" y="1340768"/>
            <a:ext cx="1944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smtClean="0">
                <a:solidFill>
                  <a:schemeClr val="tx1"/>
                </a:solidFill>
              </a:rPr>
              <a:t>Table </a:t>
            </a:r>
            <a:r>
              <a:rPr lang="de-DE" sz="1400" dirty="0" err="1" smtClean="0">
                <a:solidFill>
                  <a:schemeClr val="tx1"/>
                </a:solidFill>
              </a:rPr>
              <a:t>representation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using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unique</a:t>
            </a:r>
            <a:r>
              <a:rPr lang="de-DE" sz="1400" dirty="0" smtClean="0">
                <a:solidFill>
                  <a:schemeClr val="tx1"/>
                </a:solidFill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</a:rPr>
              <a:t>sorted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integers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40" name="Würfel 39"/>
          <p:cNvSpPr/>
          <p:nvPr/>
        </p:nvSpPr>
        <p:spPr bwMode="auto">
          <a:xfrm>
            <a:off x="5580112" y="3789040"/>
            <a:ext cx="288032" cy="288032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41" name="Würfel 40"/>
          <p:cNvSpPr/>
          <p:nvPr/>
        </p:nvSpPr>
        <p:spPr bwMode="auto">
          <a:xfrm>
            <a:off x="5868144" y="3789040"/>
            <a:ext cx="288032" cy="288032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42" name="Würfel 41"/>
          <p:cNvSpPr/>
          <p:nvPr/>
        </p:nvSpPr>
        <p:spPr bwMode="auto">
          <a:xfrm>
            <a:off x="6156176" y="3789040"/>
            <a:ext cx="288032" cy="288032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2 | Christoph Oehlke, Markus Hinsche | May 16, 2013 </a:t>
            </a:r>
            <a:endParaRPr lang="de-DE"/>
          </a:p>
        </p:txBody>
      </p:sp>
      <p:sp>
        <p:nvSpPr>
          <p:cNvPr id="8" name="10-Point Star 7"/>
          <p:cNvSpPr/>
          <p:nvPr/>
        </p:nvSpPr>
        <p:spPr bwMode="auto">
          <a:xfrm>
            <a:off x="4283968" y="3501008"/>
            <a:ext cx="822960" cy="822960"/>
          </a:xfrm>
          <a:prstGeom prst="star10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10-Point Star 8"/>
          <p:cNvSpPr/>
          <p:nvPr/>
        </p:nvSpPr>
        <p:spPr bwMode="auto">
          <a:xfrm>
            <a:off x="1732816" y="3501008"/>
            <a:ext cx="822960" cy="822960"/>
          </a:xfrm>
          <a:prstGeom prst="star10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10-Point Star 9"/>
          <p:cNvSpPr/>
          <p:nvPr/>
        </p:nvSpPr>
        <p:spPr bwMode="auto">
          <a:xfrm>
            <a:off x="6942641" y="3434914"/>
            <a:ext cx="822960" cy="822960"/>
          </a:xfrm>
          <a:prstGeom prst="star10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237343"/>
              </p:ext>
            </p:extLst>
          </p:nvPr>
        </p:nvGraphicFramePr>
        <p:xfrm>
          <a:off x="5364088" y="1412776"/>
          <a:ext cx="1401458" cy="187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729"/>
                <a:gridCol w="700729"/>
              </a:tblGrid>
              <a:tr h="382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6 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  <a:tr h="302881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2" name="Multidocument 11"/>
          <p:cNvSpPr/>
          <p:nvPr/>
        </p:nvSpPr>
        <p:spPr bwMode="auto">
          <a:xfrm>
            <a:off x="539552" y="3573016"/>
            <a:ext cx="822960" cy="822960"/>
          </a:xfrm>
          <a:prstGeom prst="flowChartMultidocumen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5" name="Picture 14" descr="book-icon-hi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" t="10870" r="2752" b="18895"/>
          <a:stretch/>
        </p:blipFill>
        <p:spPr>
          <a:xfrm>
            <a:off x="4139952" y="2420888"/>
            <a:ext cx="1080120" cy="802871"/>
          </a:xfrm>
          <a:prstGeom prst="rect">
            <a:avLst/>
          </a:prstGeom>
        </p:spPr>
      </p:pic>
      <p:sp>
        <p:nvSpPr>
          <p:cNvPr id="18" name="10-Point Star 17"/>
          <p:cNvSpPr/>
          <p:nvPr/>
        </p:nvSpPr>
        <p:spPr bwMode="auto">
          <a:xfrm>
            <a:off x="7038462" y="3543272"/>
            <a:ext cx="822960" cy="822960"/>
          </a:xfrm>
          <a:prstGeom prst="star10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10-Point Star 16"/>
          <p:cNvSpPr/>
          <p:nvPr/>
        </p:nvSpPr>
        <p:spPr bwMode="auto">
          <a:xfrm>
            <a:off x="7164288" y="3645024"/>
            <a:ext cx="822960" cy="822960"/>
          </a:xfrm>
          <a:prstGeom prst="star10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" name="Flussdiagramm: Dokument 2"/>
          <p:cNvSpPr/>
          <p:nvPr/>
        </p:nvSpPr>
        <p:spPr bwMode="auto">
          <a:xfrm>
            <a:off x="8316416" y="3645024"/>
            <a:ext cx="704088" cy="685800"/>
          </a:xfrm>
          <a:prstGeom prst="flowChartDocumen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732816" y="4293096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Reader</a:t>
            </a:r>
          </a:p>
          <a:p>
            <a:r>
              <a:rPr lang="de-DE" sz="1200" dirty="0" smtClean="0">
                <a:solidFill>
                  <a:schemeClr val="tx1"/>
                </a:solidFill>
              </a:rPr>
              <a:t>Thread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2987824" y="256490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err="1" smtClean="0">
                <a:solidFill>
                  <a:schemeClr val="tx1"/>
                </a:solidFill>
              </a:rPr>
              <a:t>Dictionary</a:t>
            </a:r>
            <a:r>
              <a:rPr lang="de-DE" sz="1400" dirty="0" smtClean="0">
                <a:solidFill>
                  <a:schemeClr val="tx1"/>
                </a:solidFill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</a:rPr>
              <a:t>Hashmap</a:t>
            </a:r>
            <a:r>
              <a:rPr lang="de-DE" sz="1400" dirty="0" smtClean="0">
                <a:solidFill>
                  <a:schemeClr val="tx1"/>
                </a:solidFill>
              </a:rPr>
              <a:t>)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067944" y="4293096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tx1"/>
                </a:solidFill>
              </a:rPr>
              <a:t>Preprocessing</a:t>
            </a:r>
            <a:r>
              <a:rPr lang="de-DE" sz="1200" dirty="0" smtClean="0">
                <a:solidFill>
                  <a:schemeClr val="tx1"/>
                </a:solidFill>
              </a:rPr>
              <a:t> Thread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660232" y="436510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IND </a:t>
            </a:r>
            <a:r>
              <a:rPr lang="de-DE" sz="1200" dirty="0" err="1" smtClean="0">
                <a:solidFill>
                  <a:schemeClr val="tx1"/>
                </a:solidFill>
              </a:rPr>
              <a:t>Computation</a:t>
            </a:r>
            <a:r>
              <a:rPr lang="de-DE" sz="1200" dirty="0" smtClean="0">
                <a:solidFill>
                  <a:schemeClr val="tx1"/>
                </a:solidFill>
              </a:rPr>
              <a:t> Threads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539552" y="436510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PDB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8244408" y="4365104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tx1"/>
                </a:solidFill>
              </a:rPr>
              <a:t>Results</a:t>
            </a:r>
            <a:endParaRPr lang="de-DE" sz="1200" dirty="0" smtClean="0">
              <a:solidFill>
                <a:schemeClr val="tx1"/>
              </a:solidFill>
            </a:endParaRPr>
          </a:p>
          <a:p>
            <a:r>
              <a:rPr lang="de-DE" sz="1200" dirty="0" err="1" smtClean="0">
                <a:solidFill>
                  <a:schemeClr val="tx1"/>
                </a:solidFill>
              </a:rPr>
              <a:t>file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24" name="Würfel 23"/>
          <p:cNvSpPr/>
          <p:nvPr/>
        </p:nvSpPr>
        <p:spPr bwMode="auto">
          <a:xfrm>
            <a:off x="2987824" y="3789040"/>
            <a:ext cx="288032" cy="288032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" name="Würfel 29"/>
          <p:cNvSpPr/>
          <p:nvPr/>
        </p:nvSpPr>
        <p:spPr bwMode="auto">
          <a:xfrm>
            <a:off x="3275856" y="3789040"/>
            <a:ext cx="288032" cy="288032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1" name="Würfel 30"/>
          <p:cNvSpPr/>
          <p:nvPr/>
        </p:nvSpPr>
        <p:spPr bwMode="auto">
          <a:xfrm>
            <a:off x="3563888" y="3789040"/>
            <a:ext cx="288032" cy="288032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cxnSp>
        <p:nvCxnSpPr>
          <p:cNvPr id="33" name="Straight Connector 12"/>
          <p:cNvCxnSpPr/>
          <p:nvPr/>
        </p:nvCxnSpPr>
        <p:spPr bwMode="auto">
          <a:xfrm>
            <a:off x="2483768" y="3933056"/>
            <a:ext cx="558473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Straight Connector 12"/>
          <p:cNvCxnSpPr/>
          <p:nvPr/>
        </p:nvCxnSpPr>
        <p:spPr bwMode="auto">
          <a:xfrm>
            <a:off x="1331640" y="3933056"/>
            <a:ext cx="576064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8" name="Straight Connector 12"/>
          <p:cNvCxnSpPr/>
          <p:nvPr/>
        </p:nvCxnSpPr>
        <p:spPr bwMode="auto">
          <a:xfrm>
            <a:off x="3851920" y="3933056"/>
            <a:ext cx="558473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9" name="Straight Connector 12"/>
          <p:cNvCxnSpPr/>
          <p:nvPr/>
        </p:nvCxnSpPr>
        <p:spPr bwMode="auto">
          <a:xfrm>
            <a:off x="5021639" y="3933056"/>
            <a:ext cx="558473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0" name="Straight Connector 12"/>
          <p:cNvCxnSpPr/>
          <p:nvPr/>
        </p:nvCxnSpPr>
        <p:spPr bwMode="auto">
          <a:xfrm>
            <a:off x="6444208" y="3933056"/>
            <a:ext cx="558473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1" name="Textfeld 50"/>
          <p:cNvSpPr txBox="1"/>
          <p:nvPr/>
        </p:nvSpPr>
        <p:spPr>
          <a:xfrm>
            <a:off x="2843808" y="40770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In-memory </a:t>
            </a:r>
            <a:r>
              <a:rPr lang="de-DE" sz="1200" dirty="0" err="1" smtClean="0">
                <a:solidFill>
                  <a:schemeClr val="tx1"/>
                </a:solidFill>
              </a:rPr>
              <a:t>file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queue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5364088" y="4077072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In-memory </a:t>
            </a:r>
            <a:r>
              <a:rPr lang="de-DE" sz="1200" dirty="0" err="1" smtClean="0">
                <a:solidFill>
                  <a:schemeClr val="tx1"/>
                </a:solidFill>
              </a:rPr>
              <a:t>table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queue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cxnSp>
        <p:nvCxnSpPr>
          <p:cNvPr id="53" name="Straight Connector 12"/>
          <p:cNvCxnSpPr/>
          <p:nvPr/>
        </p:nvCxnSpPr>
        <p:spPr bwMode="auto">
          <a:xfrm flipV="1">
            <a:off x="4572000" y="3140968"/>
            <a:ext cx="0" cy="50405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6" name="Straight Connector 12"/>
          <p:cNvCxnSpPr/>
          <p:nvPr/>
        </p:nvCxnSpPr>
        <p:spPr bwMode="auto">
          <a:xfrm>
            <a:off x="4788024" y="3140968"/>
            <a:ext cx="0" cy="50405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3" name="Straight Connector 12"/>
          <p:cNvCxnSpPr/>
          <p:nvPr/>
        </p:nvCxnSpPr>
        <p:spPr bwMode="auto">
          <a:xfrm>
            <a:off x="6012160" y="3284984"/>
            <a:ext cx="0" cy="504056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12"/>
          <p:cNvCxnSpPr/>
          <p:nvPr/>
        </p:nvCxnSpPr>
        <p:spPr bwMode="auto">
          <a:xfrm>
            <a:off x="7884368" y="3933056"/>
            <a:ext cx="558473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" name="Rechteck 5"/>
          <p:cNvSpPr/>
          <p:nvPr/>
        </p:nvSpPr>
        <p:spPr bwMode="auto">
          <a:xfrm>
            <a:off x="3923928" y="1340768"/>
            <a:ext cx="5184576" cy="3506688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Verdana" pitchFamily="34" charset="0"/>
            </a:endParaRPr>
          </a:p>
        </p:txBody>
      </p:sp>
      <p:sp>
        <p:nvSpPr>
          <p:cNvPr id="39" name="Rechteck 38"/>
          <p:cNvSpPr/>
          <p:nvPr/>
        </p:nvSpPr>
        <p:spPr bwMode="auto">
          <a:xfrm>
            <a:off x="1691680" y="2204864"/>
            <a:ext cx="2232248" cy="1058416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Verdana" pitchFamily="34" charset="0"/>
            </a:endParaRPr>
          </a:p>
        </p:txBody>
      </p:sp>
      <p:sp>
        <p:nvSpPr>
          <p:cNvPr id="43" name="Rounded Rectangle 15"/>
          <p:cNvSpPr/>
          <p:nvPr/>
        </p:nvSpPr>
        <p:spPr bwMode="auto">
          <a:xfrm>
            <a:off x="467544" y="3356993"/>
            <a:ext cx="3456384" cy="1440159"/>
          </a:xfrm>
          <a:prstGeom prst="roundRect">
            <a:avLst/>
          </a:prstGeom>
          <a:noFill/>
          <a:ln w="1016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3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from disc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2 | Christoph Oehlke, Markus Hinsche | May 16, 2013 </a:t>
            </a:r>
            <a:endParaRPr lang="de-DE"/>
          </a:p>
        </p:txBody>
      </p:sp>
      <p:sp>
        <p:nvSpPr>
          <p:cNvPr id="6" name="10-Point Star 5"/>
          <p:cNvSpPr/>
          <p:nvPr/>
        </p:nvSpPr>
        <p:spPr bwMode="auto">
          <a:xfrm>
            <a:off x="4660498" y="342501"/>
            <a:ext cx="822960" cy="822960"/>
          </a:xfrm>
          <a:prstGeom prst="star10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Multidocument 11"/>
          <p:cNvSpPr/>
          <p:nvPr/>
        </p:nvSpPr>
        <p:spPr bwMode="auto">
          <a:xfrm>
            <a:off x="1187624" y="3789040"/>
            <a:ext cx="822960" cy="822960"/>
          </a:xfrm>
          <a:prstGeom prst="flowChartMultidocumen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Textfeld 20"/>
          <p:cNvSpPr txBox="1"/>
          <p:nvPr/>
        </p:nvSpPr>
        <p:spPr>
          <a:xfrm>
            <a:off x="1187624" y="4581128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PDB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611560" y="148478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b="1" dirty="0" smtClean="0">
                <a:solidFill>
                  <a:schemeClr val="tx1"/>
                </a:solidFill>
              </a:rPr>
              <a:t>Input: </a:t>
            </a:r>
            <a:r>
              <a:rPr lang="de-DE" dirty="0" smtClean="0">
                <a:solidFill>
                  <a:schemeClr val="tx1"/>
                </a:solidFill>
              </a:rPr>
              <a:t>PDB </a:t>
            </a:r>
            <a:r>
              <a:rPr lang="de-DE" dirty="0" err="1" smtClean="0">
                <a:solidFill>
                  <a:schemeClr val="tx1"/>
                </a:solidFill>
              </a:rPr>
              <a:t>tsv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file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names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4788024" y="1484784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smtClean="0">
                <a:solidFill>
                  <a:schemeClr val="tx1"/>
                </a:solidFill>
              </a:rPr>
              <a:t>Out</a:t>
            </a:r>
            <a:r>
              <a:rPr lang="de-DE" b="1" dirty="0" smtClean="0">
                <a:solidFill>
                  <a:schemeClr val="tx1"/>
                </a:solidFill>
              </a:rPr>
              <a:t>put: </a:t>
            </a:r>
            <a:r>
              <a:rPr lang="de-DE" dirty="0" err="1" smtClean="0">
                <a:solidFill>
                  <a:schemeClr val="tx1"/>
                </a:solidFill>
              </a:rPr>
              <a:t>raw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tsv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data</a:t>
            </a:r>
            <a:r>
              <a:rPr lang="de-DE" dirty="0" smtClean="0">
                <a:solidFill>
                  <a:schemeClr val="tx1"/>
                </a:solidFill>
              </a:rPr>
              <a:t> in </a:t>
            </a:r>
            <a:r>
              <a:rPr lang="de-DE" dirty="0" err="1" smtClean="0">
                <a:solidFill>
                  <a:schemeClr val="tx1"/>
                </a:solidFill>
              </a:rPr>
              <a:t>memory</a:t>
            </a:r>
            <a:endParaRPr lang="de-D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68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from disc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2 | Christoph Oehlke, Markus Hinsche | May 16, 2013 </a:t>
            </a:r>
            <a:endParaRPr lang="de-DE"/>
          </a:p>
        </p:txBody>
      </p:sp>
      <p:sp>
        <p:nvSpPr>
          <p:cNvPr id="6" name="10-Point Star 5"/>
          <p:cNvSpPr/>
          <p:nvPr/>
        </p:nvSpPr>
        <p:spPr bwMode="auto">
          <a:xfrm>
            <a:off x="4660498" y="342501"/>
            <a:ext cx="822960" cy="822960"/>
          </a:xfrm>
          <a:prstGeom prst="star10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Multidocument 11"/>
          <p:cNvSpPr/>
          <p:nvPr/>
        </p:nvSpPr>
        <p:spPr bwMode="auto">
          <a:xfrm>
            <a:off x="1187624" y="3789040"/>
            <a:ext cx="822960" cy="822960"/>
          </a:xfrm>
          <a:prstGeom prst="flowChartMultidocumen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Textfeld 20"/>
          <p:cNvSpPr txBox="1"/>
          <p:nvPr/>
        </p:nvSpPr>
        <p:spPr>
          <a:xfrm>
            <a:off x="1187624" y="4581128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PDB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cxnSp>
        <p:nvCxnSpPr>
          <p:cNvPr id="22" name="Straight Connector 12"/>
          <p:cNvCxnSpPr/>
          <p:nvPr/>
        </p:nvCxnSpPr>
        <p:spPr bwMode="auto">
          <a:xfrm>
            <a:off x="2123728" y="4149080"/>
            <a:ext cx="1152128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3" name="Flussdiagramm: Dokument 22"/>
          <p:cNvSpPr/>
          <p:nvPr/>
        </p:nvSpPr>
        <p:spPr bwMode="auto">
          <a:xfrm>
            <a:off x="3507872" y="2276872"/>
            <a:ext cx="704088" cy="685800"/>
          </a:xfrm>
          <a:prstGeom prst="flowChartDocumen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 anchorCtr="0"/>
          <a:lstStyle/>
          <a:p>
            <a:r>
              <a:rPr lang="de-DE" sz="1600" dirty="0" smtClean="0">
                <a:solidFill>
                  <a:schemeClr val="tx1"/>
                </a:solidFill>
              </a:rPr>
              <a:t>t000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5" name="Flussdiagramm: Dokument 24"/>
          <p:cNvSpPr/>
          <p:nvPr/>
        </p:nvSpPr>
        <p:spPr bwMode="auto">
          <a:xfrm>
            <a:off x="3507872" y="2996952"/>
            <a:ext cx="704088" cy="685800"/>
          </a:xfrm>
          <a:prstGeom prst="flowChartDocumen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 anchorCtr="0"/>
          <a:lstStyle/>
          <a:p>
            <a:r>
              <a:rPr lang="de-DE" sz="1600" dirty="0" smtClean="0">
                <a:solidFill>
                  <a:schemeClr val="tx1"/>
                </a:solidFill>
              </a:rPr>
              <a:t>t001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6" name="Flussdiagramm: Dokument 25"/>
          <p:cNvSpPr/>
          <p:nvPr/>
        </p:nvSpPr>
        <p:spPr bwMode="auto">
          <a:xfrm>
            <a:off x="3507872" y="3717032"/>
            <a:ext cx="704088" cy="685800"/>
          </a:xfrm>
          <a:prstGeom prst="flowChartDocumen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 anchorCtr="0"/>
          <a:lstStyle/>
          <a:p>
            <a:r>
              <a:rPr lang="de-DE" sz="1600" dirty="0" smtClean="0">
                <a:solidFill>
                  <a:schemeClr val="tx1"/>
                </a:solidFill>
              </a:rPr>
              <a:t>t002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7" name="Flussdiagramm: Dokument 26"/>
          <p:cNvSpPr/>
          <p:nvPr/>
        </p:nvSpPr>
        <p:spPr bwMode="auto">
          <a:xfrm>
            <a:off x="3507872" y="4437112"/>
            <a:ext cx="704088" cy="685800"/>
          </a:xfrm>
          <a:prstGeom prst="flowChartDocumen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 anchorCtr="0"/>
          <a:lstStyle/>
          <a:p>
            <a:r>
              <a:rPr lang="de-DE" sz="1600" dirty="0" smtClean="0">
                <a:solidFill>
                  <a:schemeClr val="tx1"/>
                </a:solidFill>
              </a:rPr>
              <a:t>t003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8" name="Flussdiagramm: Dokument 27"/>
          <p:cNvSpPr/>
          <p:nvPr/>
        </p:nvSpPr>
        <p:spPr bwMode="auto">
          <a:xfrm>
            <a:off x="3507872" y="5517232"/>
            <a:ext cx="704088" cy="685800"/>
          </a:xfrm>
          <a:prstGeom prst="flowChartDocumen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 anchorCtr="0"/>
          <a:lstStyle/>
          <a:p>
            <a:r>
              <a:rPr lang="de-DE" sz="1600" dirty="0" smtClean="0">
                <a:solidFill>
                  <a:schemeClr val="tx1"/>
                </a:solidFill>
              </a:rPr>
              <a:t>t104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435864" y="5157192"/>
            <a:ext cx="615553" cy="27699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2800" dirty="0" smtClean="0">
                <a:solidFill>
                  <a:schemeClr val="tx1"/>
                </a:solidFill>
              </a:rPr>
              <a:t>…</a:t>
            </a:r>
            <a:endParaRPr lang="de-DE" sz="2800" dirty="0" smtClean="0">
              <a:solidFill>
                <a:schemeClr val="tx1"/>
              </a:solidFill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1979712" y="4221088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chemeClr val="tx1"/>
                </a:solidFill>
              </a:rPr>
              <a:t>l</a:t>
            </a:r>
            <a:r>
              <a:rPr lang="de-DE" sz="1600" dirty="0" err="1" smtClean="0">
                <a:solidFill>
                  <a:schemeClr val="tx1"/>
                </a:solidFill>
              </a:rPr>
              <a:t>ocate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files</a:t>
            </a:r>
            <a:r>
              <a:rPr lang="de-DE" sz="1600" dirty="0" smtClean="0">
                <a:solidFill>
                  <a:schemeClr val="tx1"/>
                </a:solidFill>
              </a:rPr>
              <a:t> on </a:t>
            </a:r>
            <a:r>
              <a:rPr lang="de-DE" sz="1600" dirty="0" err="1" smtClean="0">
                <a:solidFill>
                  <a:schemeClr val="tx1"/>
                </a:solidFill>
              </a:rPr>
              <a:t>disc</a:t>
            </a:r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611560" y="148478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b="1" dirty="0" smtClean="0">
                <a:solidFill>
                  <a:schemeClr val="tx1"/>
                </a:solidFill>
              </a:rPr>
              <a:t>Input: </a:t>
            </a:r>
            <a:r>
              <a:rPr lang="de-DE" dirty="0" smtClean="0">
                <a:solidFill>
                  <a:schemeClr val="tx1"/>
                </a:solidFill>
              </a:rPr>
              <a:t>PDB </a:t>
            </a:r>
            <a:r>
              <a:rPr lang="de-DE" dirty="0" err="1" smtClean="0">
                <a:solidFill>
                  <a:schemeClr val="tx1"/>
                </a:solidFill>
              </a:rPr>
              <a:t>tsv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file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names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4788024" y="1484784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smtClean="0">
                <a:solidFill>
                  <a:schemeClr val="tx1"/>
                </a:solidFill>
              </a:rPr>
              <a:t>Out</a:t>
            </a:r>
            <a:r>
              <a:rPr lang="de-DE" b="1" dirty="0" smtClean="0">
                <a:solidFill>
                  <a:schemeClr val="tx1"/>
                </a:solidFill>
              </a:rPr>
              <a:t>put: </a:t>
            </a:r>
            <a:r>
              <a:rPr lang="de-DE" dirty="0" err="1" smtClean="0">
                <a:solidFill>
                  <a:schemeClr val="tx1"/>
                </a:solidFill>
              </a:rPr>
              <a:t>raw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tsv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data</a:t>
            </a:r>
            <a:r>
              <a:rPr lang="de-DE" dirty="0" smtClean="0">
                <a:solidFill>
                  <a:schemeClr val="tx1"/>
                </a:solidFill>
              </a:rPr>
              <a:t> in </a:t>
            </a:r>
            <a:r>
              <a:rPr lang="de-DE" dirty="0" err="1" smtClean="0">
                <a:solidFill>
                  <a:schemeClr val="tx1"/>
                </a:solidFill>
              </a:rPr>
              <a:t>memory</a:t>
            </a:r>
            <a:endParaRPr lang="de-D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75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from disc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2 | Christoph Oehlke, Markus Hinsche | May 16, 2013 </a:t>
            </a:r>
            <a:endParaRPr lang="de-DE"/>
          </a:p>
        </p:txBody>
      </p:sp>
      <p:sp>
        <p:nvSpPr>
          <p:cNvPr id="6" name="10-Point Star 5"/>
          <p:cNvSpPr/>
          <p:nvPr/>
        </p:nvSpPr>
        <p:spPr bwMode="auto">
          <a:xfrm>
            <a:off x="4660498" y="342501"/>
            <a:ext cx="822960" cy="822960"/>
          </a:xfrm>
          <a:prstGeom prst="star10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Multidocument 11"/>
          <p:cNvSpPr/>
          <p:nvPr/>
        </p:nvSpPr>
        <p:spPr bwMode="auto">
          <a:xfrm>
            <a:off x="1187624" y="3789040"/>
            <a:ext cx="822960" cy="822960"/>
          </a:xfrm>
          <a:prstGeom prst="flowChartMultidocumen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Textfeld 20"/>
          <p:cNvSpPr txBox="1"/>
          <p:nvPr/>
        </p:nvSpPr>
        <p:spPr>
          <a:xfrm>
            <a:off x="1187624" y="4581128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PDB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cxnSp>
        <p:nvCxnSpPr>
          <p:cNvPr id="22" name="Straight Connector 12"/>
          <p:cNvCxnSpPr/>
          <p:nvPr/>
        </p:nvCxnSpPr>
        <p:spPr bwMode="auto">
          <a:xfrm>
            <a:off x="2123728" y="4149080"/>
            <a:ext cx="1152128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3" name="Flussdiagramm: Dokument 22"/>
          <p:cNvSpPr/>
          <p:nvPr/>
        </p:nvSpPr>
        <p:spPr bwMode="auto">
          <a:xfrm>
            <a:off x="3507872" y="2276872"/>
            <a:ext cx="704088" cy="685800"/>
          </a:xfrm>
          <a:prstGeom prst="flowChartDocumen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 anchorCtr="0"/>
          <a:lstStyle/>
          <a:p>
            <a:r>
              <a:rPr lang="de-DE" sz="1600" dirty="0" smtClean="0">
                <a:solidFill>
                  <a:schemeClr val="tx1"/>
                </a:solidFill>
              </a:rPr>
              <a:t>t000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5" name="Flussdiagramm: Dokument 24"/>
          <p:cNvSpPr/>
          <p:nvPr/>
        </p:nvSpPr>
        <p:spPr bwMode="auto">
          <a:xfrm>
            <a:off x="3507872" y="2996952"/>
            <a:ext cx="704088" cy="685800"/>
          </a:xfrm>
          <a:prstGeom prst="flowChartDocumen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 anchorCtr="0"/>
          <a:lstStyle/>
          <a:p>
            <a:r>
              <a:rPr lang="de-DE" sz="1600" dirty="0" smtClean="0">
                <a:solidFill>
                  <a:schemeClr val="tx1"/>
                </a:solidFill>
              </a:rPr>
              <a:t>t001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6" name="Flussdiagramm: Dokument 25"/>
          <p:cNvSpPr/>
          <p:nvPr/>
        </p:nvSpPr>
        <p:spPr bwMode="auto">
          <a:xfrm>
            <a:off x="3507872" y="3717032"/>
            <a:ext cx="704088" cy="685800"/>
          </a:xfrm>
          <a:prstGeom prst="flowChartDocumen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 anchorCtr="0"/>
          <a:lstStyle/>
          <a:p>
            <a:r>
              <a:rPr lang="de-DE" sz="1600" dirty="0" smtClean="0">
                <a:solidFill>
                  <a:schemeClr val="tx1"/>
                </a:solidFill>
              </a:rPr>
              <a:t>t002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7" name="Flussdiagramm: Dokument 26"/>
          <p:cNvSpPr/>
          <p:nvPr/>
        </p:nvSpPr>
        <p:spPr bwMode="auto">
          <a:xfrm>
            <a:off x="3507872" y="4437112"/>
            <a:ext cx="704088" cy="685800"/>
          </a:xfrm>
          <a:prstGeom prst="flowChartDocumen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 anchorCtr="0"/>
          <a:lstStyle/>
          <a:p>
            <a:r>
              <a:rPr lang="de-DE" sz="1600" dirty="0" smtClean="0">
                <a:solidFill>
                  <a:schemeClr val="tx1"/>
                </a:solidFill>
              </a:rPr>
              <a:t>t003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8" name="Flussdiagramm: Dokument 27"/>
          <p:cNvSpPr/>
          <p:nvPr/>
        </p:nvSpPr>
        <p:spPr bwMode="auto">
          <a:xfrm>
            <a:off x="3507872" y="5517232"/>
            <a:ext cx="704088" cy="685800"/>
          </a:xfrm>
          <a:prstGeom prst="flowChartDocumen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 anchorCtr="0"/>
          <a:lstStyle/>
          <a:p>
            <a:r>
              <a:rPr lang="de-DE" sz="1600" dirty="0" smtClean="0">
                <a:solidFill>
                  <a:schemeClr val="tx1"/>
                </a:solidFill>
              </a:rPr>
              <a:t>t104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435864" y="5157192"/>
            <a:ext cx="615553" cy="27699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2800" dirty="0" smtClean="0">
                <a:solidFill>
                  <a:schemeClr val="tx1"/>
                </a:solidFill>
              </a:rPr>
              <a:t>…</a:t>
            </a:r>
            <a:endParaRPr lang="de-DE" sz="2800" dirty="0" smtClean="0">
              <a:solidFill>
                <a:schemeClr val="tx1"/>
              </a:solidFill>
            </a:endParaRPr>
          </a:p>
        </p:txBody>
      </p:sp>
      <p:sp>
        <p:nvSpPr>
          <p:cNvPr id="30" name="Flussdiagramm: Dokument 29"/>
          <p:cNvSpPr/>
          <p:nvPr/>
        </p:nvSpPr>
        <p:spPr bwMode="auto">
          <a:xfrm>
            <a:off x="5724128" y="2420888"/>
            <a:ext cx="443569" cy="432048"/>
          </a:xfrm>
          <a:prstGeom prst="flowChartDocumen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 anchorCtr="0"/>
          <a:lstStyle/>
          <a:p>
            <a:r>
              <a:rPr lang="de-DE" sz="1100" dirty="0" smtClean="0">
                <a:solidFill>
                  <a:schemeClr val="tx1"/>
                </a:solidFill>
              </a:rPr>
              <a:t>t084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31" name="Flussdiagramm: Dokument 30"/>
          <p:cNvSpPr/>
          <p:nvPr/>
        </p:nvSpPr>
        <p:spPr bwMode="auto">
          <a:xfrm>
            <a:off x="5724128" y="3068960"/>
            <a:ext cx="517498" cy="504056"/>
          </a:xfrm>
          <a:prstGeom prst="flowChartDocumen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 anchorCtr="0"/>
          <a:lstStyle/>
          <a:p>
            <a:r>
              <a:rPr lang="de-DE" sz="1400" dirty="0" smtClean="0">
                <a:solidFill>
                  <a:schemeClr val="tx1"/>
                </a:solidFill>
              </a:rPr>
              <a:t>t063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" name="Flussdiagramm: Dokument 31"/>
          <p:cNvSpPr/>
          <p:nvPr/>
        </p:nvSpPr>
        <p:spPr bwMode="auto">
          <a:xfrm>
            <a:off x="5724128" y="3789040"/>
            <a:ext cx="517498" cy="504056"/>
          </a:xfrm>
          <a:prstGeom prst="flowChartDocumen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 anchorCtr="0"/>
          <a:lstStyle/>
          <a:p>
            <a:r>
              <a:rPr lang="de-DE" sz="1400" dirty="0" smtClean="0">
                <a:solidFill>
                  <a:schemeClr val="tx1"/>
                </a:solidFill>
              </a:rPr>
              <a:t>t025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" name="Flussdiagramm: Dokument 32"/>
          <p:cNvSpPr/>
          <p:nvPr/>
        </p:nvSpPr>
        <p:spPr bwMode="auto">
          <a:xfrm>
            <a:off x="5724128" y="4437112"/>
            <a:ext cx="591426" cy="576064"/>
          </a:xfrm>
          <a:prstGeom prst="flowChartDocumen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 anchorCtr="0"/>
          <a:lstStyle/>
          <a:p>
            <a:r>
              <a:rPr lang="de-DE" sz="1600" dirty="0" smtClean="0">
                <a:solidFill>
                  <a:schemeClr val="tx1"/>
                </a:solidFill>
              </a:rPr>
              <a:t>t016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34" name="Flussdiagramm: Dokument 33"/>
          <p:cNvSpPr/>
          <p:nvPr/>
        </p:nvSpPr>
        <p:spPr bwMode="auto">
          <a:xfrm>
            <a:off x="5652120" y="5517232"/>
            <a:ext cx="704088" cy="685800"/>
          </a:xfrm>
          <a:prstGeom prst="flowChartDocumen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 anchorCtr="0"/>
          <a:lstStyle/>
          <a:p>
            <a:r>
              <a:rPr lang="de-DE" sz="1600" dirty="0" smtClean="0">
                <a:solidFill>
                  <a:schemeClr val="tx1"/>
                </a:solidFill>
              </a:rPr>
              <a:t>t007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5580112" y="5157192"/>
            <a:ext cx="615553" cy="27699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2800" dirty="0" smtClean="0">
                <a:solidFill>
                  <a:schemeClr val="tx1"/>
                </a:solidFill>
              </a:rPr>
              <a:t>…</a:t>
            </a:r>
            <a:endParaRPr lang="de-DE" sz="2800" dirty="0" smtClean="0">
              <a:solidFill>
                <a:schemeClr val="tx1"/>
              </a:solidFill>
            </a:endParaRPr>
          </a:p>
        </p:txBody>
      </p:sp>
      <p:cxnSp>
        <p:nvCxnSpPr>
          <p:cNvPr id="37" name="Straight Connector 12"/>
          <p:cNvCxnSpPr/>
          <p:nvPr/>
        </p:nvCxnSpPr>
        <p:spPr bwMode="auto">
          <a:xfrm>
            <a:off x="4355976" y="4149080"/>
            <a:ext cx="1152128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9" name="Textfeld 38"/>
          <p:cNvSpPr txBox="1"/>
          <p:nvPr/>
        </p:nvSpPr>
        <p:spPr>
          <a:xfrm>
            <a:off x="4211960" y="4221088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sort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by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file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size</a:t>
            </a:r>
            <a:endParaRPr lang="de-DE" sz="1600" dirty="0" smtClean="0">
              <a:solidFill>
                <a:schemeClr val="tx1"/>
              </a:solidFill>
            </a:endParaRPr>
          </a:p>
          <a:p>
            <a:r>
              <a:rPr lang="de-DE" sz="1600" dirty="0" smtClean="0">
                <a:solidFill>
                  <a:schemeClr val="tx1"/>
                </a:solidFill>
              </a:rPr>
              <a:t>(</a:t>
            </a:r>
            <a:r>
              <a:rPr lang="de-DE" sz="1600" dirty="0" err="1" smtClean="0">
                <a:solidFill>
                  <a:schemeClr val="tx1"/>
                </a:solidFill>
              </a:rPr>
              <a:t>ascending</a:t>
            </a:r>
            <a:r>
              <a:rPr lang="de-DE" sz="1600" dirty="0" smtClean="0">
                <a:solidFill>
                  <a:schemeClr val="tx1"/>
                </a:solidFill>
              </a:rPr>
              <a:t>)</a:t>
            </a:r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1979712" y="4221088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chemeClr val="tx1"/>
                </a:solidFill>
              </a:rPr>
              <a:t>l</a:t>
            </a:r>
            <a:r>
              <a:rPr lang="de-DE" sz="1600" dirty="0" err="1" smtClean="0">
                <a:solidFill>
                  <a:schemeClr val="tx1"/>
                </a:solidFill>
              </a:rPr>
              <a:t>ocate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files</a:t>
            </a:r>
            <a:r>
              <a:rPr lang="de-DE" sz="1600" dirty="0" smtClean="0">
                <a:solidFill>
                  <a:schemeClr val="tx1"/>
                </a:solidFill>
              </a:rPr>
              <a:t> on </a:t>
            </a:r>
            <a:r>
              <a:rPr lang="de-DE" sz="1600" dirty="0" err="1" smtClean="0">
                <a:solidFill>
                  <a:schemeClr val="tx1"/>
                </a:solidFill>
              </a:rPr>
              <a:t>disc</a:t>
            </a:r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611560" y="148478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b="1" dirty="0" smtClean="0">
                <a:solidFill>
                  <a:schemeClr val="tx1"/>
                </a:solidFill>
              </a:rPr>
              <a:t>Input: </a:t>
            </a:r>
            <a:r>
              <a:rPr lang="de-DE" dirty="0" smtClean="0">
                <a:solidFill>
                  <a:schemeClr val="tx1"/>
                </a:solidFill>
              </a:rPr>
              <a:t>PDB </a:t>
            </a:r>
            <a:r>
              <a:rPr lang="de-DE" dirty="0" err="1" smtClean="0">
                <a:solidFill>
                  <a:schemeClr val="tx1"/>
                </a:solidFill>
              </a:rPr>
              <a:t>tsv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file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names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4788024" y="1484784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smtClean="0">
                <a:solidFill>
                  <a:schemeClr val="tx1"/>
                </a:solidFill>
              </a:rPr>
              <a:t>Out</a:t>
            </a:r>
            <a:r>
              <a:rPr lang="de-DE" b="1" dirty="0" smtClean="0">
                <a:solidFill>
                  <a:schemeClr val="tx1"/>
                </a:solidFill>
              </a:rPr>
              <a:t>put: </a:t>
            </a:r>
            <a:r>
              <a:rPr lang="de-DE" dirty="0" err="1" smtClean="0">
                <a:solidFill>
                  <a:schemeClr val="tx1"/>
                </a:solidFill>
              </a:rPr>
              <a:t>raw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tsv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data</a:t>
            </a:r>
            <a:r>
              <a:rPr lang="de-DE" dirty="0" smtClean="0">
                <a:solidFill>
                  <a:schemeClr val="tx1"/>
                </a:solidFill>
              </a:rPr>
              <a:t> in </a:t>
            </a:r>
            <a:r>
              <a:rPr lang="de-DE" dirty="0" err="1" smtClean="0">
                <a:solidFill>
                  <a:schemeClr val="tx1"/>
                </a:solidFill>
              </a:rPr>
              <a:t>memory</a:t>
            </a:r>
            <a:endParaRPr lang="de-D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24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from disc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2 | Christoph Oehlke, Markus Hinsche | May 16, 2013 </a:t>
            </a:r>
            <a:endParaRPr lang="de-DE"/>
          </a:p>
        </p:txBody>
      </p:sp>
      <p:sp>
        <p:nvSpPr>
          <p:cNvPr id="6" name="10-Point Star 5"/>
          <p:cNvSpPr/>
          <p:nvPr/>
        </p:nvSpPr>
        <p:spPr bwMode="auto">
          <a:xfrm>
            <a:off x="4660498" y="342501"/>
            <a:ext cx="822960" cy="822960"/>
          </a:xfrm>
          <a:prstGeom prst="star10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Multidocument 11"/>
          <p:cNvSpPr/>
          <p:nvPr/>
        </p:nvSpPr>
        <p:spPr bwMode="auto">
          <a:xfrm>
            <a:off x="1187624" y="3789040"/>
            <a:ext cx="822960" cy="822960"/>
          </a:xfrm>
          <a:prstGeom prst="flowChartMultidocumen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Textfeld 20"/>
          <p:cNvSpPr txBox="1"/>
          <p:nvPr/>
        </p:nvSpPr>
        <p:spPr>
          <a:xfrm>
            <a:off x="1187624" y="4581128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PDB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cxnSp>
        <p:nvCxnSpPr>
          <p:cNvPr id="22" name="Straight Connector 12"/>
          <p:cNvCxnSpPr/>
          <p:nvPr/>
        </p:nvCxnSpPr>
        <p:spPr bwMode="auto">
          <a:xfrm>
            <a:off x="2123728" y="4149080"/>
            <a:ext cx="1152128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3" name="Flussdiagramm: Dokument 22"/>
          <p:cNvSpPr/>
          <p:nvPr/>
        </p:nvSpPr>
        <p:spPr bwMode="auto">
          <a:xfrm>
            <a:off x="3507872" y="2276872"/>
            <a:ext cx="704088" cy="685800"/>
          </a:xfrm>
          <a:prstGeom prst="flowChartDocumen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 anchorCtr="0"/>
          <a:lstStyle/>
          <a:p>
            <a:r>
              <a:rPr lang="de-DE" sz="1600" dirty="0" smtClean="0">
                <a:solidFill>
                  <a:schemeClr val="tx1"/>
                </a:solidFill>
              </a:rPr>
              <a:t>t000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5" name="Flussdiagramm: Dokument 24"/>
          <p:cNvSpPr/>
          <p:nvPr/>
        </p:nvSpPr>
        <p:spPr bwMode="auto">
          <a:xfrm>
            <a:off x="3507872" y="2996952"/>
            <a:ext cx="704088" cy="685800"/>
          </a:xfrm>
          <a:prstGeom prst="flowChartDocumen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 anchorCtr="0"/>
          <a:lstStyle/>
          <a:p>
            <a:r>
              <a:rPr lang="de-DE" sz="1600" dirty="0" smtClean="0">
                <a:solidFill>
                  <a:schemeClr val="tx1"/>
                </a:solidFill>
              </a:rPr>
              <a:t>t001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6" name="Flussdiagramm: Dokument 25"/>
          <p:cNvSpPr/>
          <p:nvPr/>
        </p:nvSpPr>
        <p:spPr bwMode="auto">
          <a:xfrm>
            <a:off x="3507872" y="3717032"/>
            <a:ext cx="704088" cy="685800"/>
          </a:xfrm>
          <a:prstGeom prst="flowChartDocumen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 anchorCtr="0"/>
          <a:lstStyle/>
          <a:p>
            <a:r>
              <a:rPr lang="de-DE" sz="1600" dirty="0" smtClean="0">
                <a:solidFill>
                  <a:schemeClr val="tx1"/>
                </a:solidFill>
              </a:rPr>
              <a:t>t002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7" name="Flussdiagramm: Dokument 26"/>
          <p:cNvSpPr/>
          <p:nvPr/>
        </p:nvSpPr>
        <p:spPr bwMode="auto">
          <a:xfrm>
            <a:off x="3507872" y="4437112"/>
            <a:ext cx="704088" cy="685800"/>
          </a:xfrm>
          <a:prstGeom prst="flowChartDocumen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 anchorCtr="0"/>
          <a:lstStyle/>
          <a:p>
            <a:r>
              <a:rPr lang="de-DE" sz="1600" dirty="0" smtClean="0">
                <a:solidFill>
                  <a:schemeClr val="tx1"/>
                </a:solidFill>
              </a:rPr>
              <a:t>t003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8" name="Flussdiagramm: Dokument 27"/>
          <p:cNvSpPr/>
          <p:nvPr/>
        </p:nvSpPr>
        <p:spPr bwMode="auto">
          <a:xfrm>
            <a:off x="3507872" y="5517232"/>
            <a:ext cx="704088" cy="685800"/>
          </a:xfrm>
          <a:prstGeom prst="flowChartDocumen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 anchorCtr="0"/>
          <a:lstStyle/>
          <a:p>
            <a:r>
              <a:rPr lang="de-DE" sz="1600" dirty="0" smtClean="0">
                <a:solidFill>
                  <a:schemeClr val="tx1"/>
                </a:solidFill>
              </a:rPr>
              <a:t>t104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435864" y="5157192"/>
            <a:ext cx="615553" cy="27699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2800" dirty="0" smtClean="0">
                <a:solidFill>
                  <a:schemeClr val="tx1"/>
                </a:solidFill>
              </a:rPr>
              <a:t>…</a:t>
            </a:r>
            <a:endParaRPr lang="de-DE" sz="2800" dirty="0" smtClean="0">
              <a:solidFill>
                <a:schemeClr val="tx1"/>
              </a:solidFill>
            </a:endParaRPr>
          </a:p>
        </p:txBody>
      </p:sp>
      <p:sp>
        <p:nvSpPr>
          <p:cNvPr id="30" name="Flussdiagramm: Dokument 29"/>
          <p:cNvSpPr/>
          <p:nvPr/>
        </p:nvSpPr>
        <p:spPr bwMode="auto">
          <a:xfrm>
            <a:off x="5724128" y="2420888"/>
            <a:ext cx="443569" cy="432048"/>
          </a:xfrm>
          <a:prstGeom prst="flowChartDocumen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 anchorCtr="0"/>
          <a:lstStyle/>
          <a:p>
            <a:r>
              <a:rPr lang="de-DE" sz="1100" dirty="0" smtClean="0">
                <a:solidFill>
                  <a:schemeClr val="tx1"/>
                </a:solidFill>
              </a:rPr>
              <a:t>t084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31" name="Flussdiagramm: Dokument 30"/>
          <p:cNvSpPr/>
          <p:nvPr/>
        </p:nvSpPr>
        <p:spPr bwMode="auto">
          <a:xfrm>
            <a:off x="5724128" y="3068960"/>
            <a:ext cx="517498" cy="504056"/>
          </a:xfrm>
          <a:prstGeom prst="flowChartDocumen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 anchorCtr="0"/>
          <a:lstStyle/>
          <a:p>
            <a:r>
              <a:rPr lang="de-DE" sz="1400" dirty="0" smtClean="0">
                <a:solidFill>
                  <a:schemeClr val="tx1"/>
                </a:solidFill>
              </a:rPr>
              <a:t>t063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" name="Flussdiagramm: Dokument 31"/>
          <p:cNvSpPr/>
          <p:nvPr/>
        </p:nvSpPr>
        <p:spPr bwMode="auto">
          <a:xfrm>
            <a:off x="5724128" y="3789040"/>
            <a:ext cx="517498" cy="504056"/>
          </a:xfrm>
          <a:prstGeom prst="flowChartDocumen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 anchorCtr="0"/>
          <a:lstStyle/>
          <a:p>
            <a:r>
              <a:rPr lang="de-DE" sz="1400" dirty="0" smtClean="0">
                <a:solidFill>
                  <a:schemeClr val="tx1"/>
                </a:solidFill>
              </a:rPr>
              <a:t>t025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" name="Flussdiagramm: Dokument 32"/>
          <p:cNvSpPr/>
          <p:nvPr/>
        </p:nvSpPr>
        <p:spPr bwMode="auto">
          <a:xfrm>
            <a:off x="5724128" y="4437112"/>
            <a:ext cx="591426" cy="576064"/>
          </a:xfrm>
          <a:prstGeom prst="flowChartDocumen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 anchorCtr="0"/>
          <a:lstStyle/>
          <a:p>
            <a:r>
              <a:rPr lang="de-DE" sz="1600" dirty="0" smtClean="0">
                <a:solidFill>
                  <a:schemeClr val="tx1"/>
                </a:solidFill>
              </a:rPr>
              <a:t>t016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34" name="Flussdiagramm: Dokument 33"/>
          <p:cNvSpPr/>
          <p:nvPr/>
        </p:nvSpPr>
        <p:spPr bwMode="auto">
          <a:xfrm>
            <a:off x="5652120" y="5517232"/>
            <a:ext cx="704088" cy="685800"/>
          </a:xfrm>
          <a:prstGeom prst="flowChartDocumen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 anchorCtr="0"/>
          <a:lstStyle/>
          <a:p>
            <a:r>
              <a:rPr lang="de-DE" sz="1600" dirty="0" smtClean="0">
                <a:solidFill>
                  <a:schemeClr val="tx1"/>
                </a:solidFill>
              </a:rPr>
              <a:t>t007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5580112" y="5157192"/>
            <a:ext cx="615553" cy="27699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2800" dirty="0" smtClean="0">
                <a:solidFill>
                  <a:schemeClr val="tx1"/>
                </a:solidFill>
              </a:rPr>
              <a:t>…</a:t>
            </a:r>
            <a:endParaRPr lang="de-DE" sz="2800" dirty="0" smtClean="0">
              <a:solidFill>
                <a:schemeClr val="tx1"/>
              </a:solidFill>
            </a:endParaRPr>
          </a:p>
        </p:txBody>
      </p:sp>
      <p:cxnSp>
        <p:nvCxnSpPr>
          <p:cNvPr id="37" name="Straight Connector 12"/>
          <p:cNvCxnSpPr/>
          <p:nvPr/>
        </p:nvCxnSpPr>
        <p:spPr bwMode="auto">
          <a:xfrm>
            <a:off x="4355976" y="4149080"/>
            <a:ext cx="1152128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8" name="Straight Connector 12"/>
          <p:cNvCxnSpPr/>
          <p:nvPr/>
        </p:nvCxnSpPr>
        <p:spPr bwMode="auto">
          <a:xfrm>
            <a:off x="6444208" y="2564904"/>
            <a:ext cx="1152128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9" name="Textfeld 38"/>
          <p:cNvSpPr txBox="1"/>
          <p:nvPr/>
        </p:nvSpPr>
        <p:spPr>
          <a:xfrm>
            <a:off x="4211960" y="4221088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sort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by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file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size</a:t>
            </a:r>
            <a:endParaRPr lang="de-DE" sz="1600" dirty="0" smtClean="0">
              <a:solidFill>
                <a:schemeClr val="tx1"/>
              </a:solidFill>
            </a:endParaRPr>
          </a:p>
          <a:p>
            <a:r>
              <a:rPr lang="de-DE" sz="1600" dirty="0" smtClean="0">
                <a:solidFill>
                  <a:schemeClr val="tx1"/>
                </a:solidFill>
              </a:rPr>
              <a:t>(</a:t>
            </a:r>
            <a:r>
              <a:rPr lang="de-DE" sz="1600" dirty="0" err="1" smtClean="0">
                <a:solidFill>
                  <a:schemeClr val="tx1"/>
                </a:solidFill>
              </a:rPr>
              <a:t>ascending</a:t>
            </a:r>
            <a:r>
              <a:rPr lang="de-DE" sz="1600" dirty="0" smtClean="0">
                <a:solidFill>
                  <a:schemeClr val="tx1"/>
                </a:solidFill>
              </a:rPr>
              <a:t>)</a:t>
            </a:r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1979712" y="4221088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chemeClr val="tx1"/>
                </a:solidFill>
              </a:rPr>
              <a:t>l</a:t>
            </a:r>
            <a:r>
              <a:rPr lang="de-DE" sz="1600" dirty="0" err="1" smtClean="0">
                <a:solidFill>
                  <a:schemeClr val="tx1"/>
                </a:solidFill>
              </a:rPr>
              <a:t>ocate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files</a:t>
            </a:r>
            <a:r>
              <a:rPr lang="de-DE" sz="1600" dirty="0" smtClean="0">
                <a:solidFill>
                  <a:schemeClr val="tx1"/>
                </a:solidFill>
              </a:rPr>
              <a:t> on </a:t>
            </a:r>
            <a:r>
              <a:rPr lang="de-DE" sz="1600" dirty="0" err="1" smtClean="0">
                <a:solidFill>
                  <a:schemeClr val="tx1"/>
                </a:solidFill>
              </a:rPr>
              <a:t>disc</a:t>
            </a:r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41" name="Würfel 40"/>
          <p:cNvSpPr/>
          <p:nvPr/>
        </p:nvSpPr>
        <p:spPr bwMode="auto">
          <a:xfrm>
            <a:off x="7668344" y="2420888"/>
            <a:ext cx="288032" cy="288032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cxnSp>
        <p:nvCxnSpPr>
          <p:cNvPr id="42" name="Straight Connector 12"/>
          <p:cNvCxnSpPr/>
          <p:nvPr/>
        </p:nvCxnSpPr>
        <p:spPr bwMode="auto">
          <a:xfrm>
            <a:off x="6444208" y="3284984"/>
            <a:ext cx="1152128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3" name="Würfel 42"/>
          <p:cNvSpPr/>
          <p:nvPr/>
        </p:nvSpPr>
        <p:spPr bwMode="auto">
          <a:xfrm>
            <a:off x="7668344" y="3068960"/>
            <a:ext cx="360040" cy="360040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cxnSp>
        <p:nvCxnSpPr>
          <p:cNvPr id="44" name="Straight Connector 12"/>
          <p:cNvCxnSpPr/>
          <p:nvPr/>
        </p:nvCxnSpPr>
        <p:spPr bwMode="auto">
          <a:xfrm>
            <a:off x="6444208" y="4005064"/>
            <a:ext cx="1152128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5" name="Würfel 44"/>
          <p:cNvSpPr/>
          <p:nvPr/>
        </p:nvSpPr>
        <p:spPr bwMode="auto">
          <a:xfrm>
            <a:off x="7668344" y="3789040"/>
            <a:ext cx="360040" cy="360040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cxnSp>
        <p:nvCxnSpPr>
          <p:cNvPr id="46" name="Straight Connector 12"/>
          <p:cNvCxnSpPr/>
          <p:nvPr/>
        </p:nvCxnSpPr>
        <p:spPr bwMode="auto">
          <a:xfrm>
            <a:off x="6444208" y="4725144"/>
            <a:ext cx="1152128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7" name="Würfel 46"/>
          <p:cNvSpPr/>
          <p:nvPr/>
        </p:nvSpPr>
        <p:spPr bwMode="auto">
          <a:xfrm>
            <a:off x="7668344" y="4509120"/>
            <a:ext cx="432048" cy="432048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cxnSp>
        <p:nvCxnSpPr>
          <p:cNvPr id="48" name="Straight Connector 12"/>
          <p:cNvCxnSpPr/>
          <p:nvPr/>
        </p:nvCxnSpPr>
        <p:spPr bwMode="auto">
          <a:xfrm>
            <a:off x="6444208" y="5805264"/>
            <a:ext cx="1152128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2" name="Textfeld 51"/>
          <p:cNvSpPr txBox="1"/>
          <p:nvPr/>
        </p:nvSpPr>
        <p:spPr>
          <a:xfrm>
            <a:off x="611560" y="148478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b="1" dirty="0" smtClean="0">
                <a:solidFill>
                  <a:schemeClr val="tx1"/>
                </a:solidFill>
              </a:rPr>
              <a:t>Input: </a:t>
            </a:r>
            <a:r>
              <a:rPr lang="de-DE" dirty="0" smtClean="0">
                <a:solidFill>
                  <a:schemeClr val="tx1"/>
                </a:solidFill>
              </a:rPr>
              <a:t>PDB </a:t>
            </a:r>
            <a:r>
              <a:rPr lang="de-DE" dirty="0" err="1" smtClean="0">
                <a:solidFill>
                  <a:schemeClr val="tx1"/>
                </a:solidFill>
              </a:rPr>
              <a:t>tsv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file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names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4788024" y="1484784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smtClean="0">
                <a:solidFill>
                  <a:schemeClr val="tx1"/>
                </a:solidFill>
              </a:rPr>
              <a:t>Out</a:t>
            </a:r>
            <a:r>
              <a:rPr lang="de-DE" b="1" dirty="0" smtClean="0">
                <a:solidFill>
                  <a:schemeClr val="tx1"/>
                </a:solidFill>
              </a:rPr>
              <a:t>put: </a:t>
            </a:r>
            <a:r>
              <a:rPr lang="de-DE" dirty="0" err="1" smtClean="0">
                <a:solidFill>
                  <a:schemeClr val="tx1"/>
                </a:solidFill>
              </a:rPr>
              <a:t>raw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tsv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data</a:t>
            </a:r>
            <a:r>
              <a:rPr lang="de-DE" dirty="0" smtClean="0">
                <a:solidFill>
                  <a:schemeClr val="tx1"/>
                </a:solidFill>
              </a:rPr>
              <a:t> in </a:t>
            </a:r>
            <a:r>
              <a:rPr lang="de-DE" dirty="0" err="1" smtClean="0">
                <a:solidFill>
                  <a:schemeClr val="tx1"/>
                </a:solidFill>
              </a:rPr>
              <a:t>memory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54" name="Würfel 53"/>
          <p:cNvSpPr/>
          <p:nvPr/>
        </p:nvSpPr>
        <p:spPr bwMode="auto">
          <a:xfrm>
            <a:off x="7668344" y="5445224"/>
            <a:ext cx="648072" cy="648072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24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feld 43"/>
          <p:cNvSpPr txBox="1"/>
          <p:nvPr/>
        </p:nvSpPr>
        <p:spPr>
          <a:xfrm>
            <a:off x="3491880" y="1340768"/>
            <a:ext cx="1944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smtClean="0">
                <a:solidFill>
                  <a:schemeClr val="tx1"/>
                </a:solidFill>
              </a:rPr>
              <a:t>Table </a:t>
            </a:r>
            <a:r>
              <a:rPr lang="de-DE" sz="1400" dirty="0" err="1" smtClean="0">
                <a:solidFill>
                  <a:schemeClr val="tx1"/>
                </a:solidFill>
              </a:rPr>
              <a:t>representation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using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unique</a:t>
            </a:r>
            <a:r>
              <a:rPr lang="de-DE" sz="1400" dirty="0" smtClean="0">
                <a:solidFill>
                  <a:schemeClr val="tx1"/>
                </a:solidFill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</a:rPr>
              <a:t>sorted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integers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40" name="Würfel 39"/>
          <p:cNvSpPr/>
          <p:nvPr/>
        </p:nvSpPr>
        <p:spPr bwMode="auto">
          <a:xfrm>
            <a:off x="5580112" y="3789040"/>
            <a:ext cx="288032" cy="288032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41" name="Würfel 40"/>
          <p:cNvSpPr/>
          <p:nvPr/>
        </p:nvSpPr>
        <p:spPr bwMode="auto">
          <a:xfrm>
            <a:off x="5868144" y="3789040"/>
            <a:ext cx="288032" cy="288032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42" name="Würfel 41"/>
          <p:cNvSpPr/>
          <p:nvPr/>
        </p:nvSpPr>
        <p:spPr bwMode="auto">
          <a:xfrm>
            <a:off x="6156176" y="3789040"/>
            <a:ext cx="288032" cy="288032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2 | Christoph Oehlke, Markus Hinsche | May 16, 2013 </a:t>
            </a:r>
            <a:endParaRPr lang="de-DE"/>
          </a:p>
        </p:txBody>
      </p:sp>
      <p:sp>
        <p:nvSpPr>
          <p:cNvPr id="8" name="10-Point Star 7"/>
          <p:cNvSpPr/>
          <p:nvPr/>
        </p:nvSpPr>
        <p:spPr bwMode="auto">
          <a:xfrm>
            <a:off x="4283968" y="3501008"/>
            <a:ext cx="822960" cy="822960"/>
          </a:xfrm>
          <a:prstGeom prst="star10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10-Point Star 8"/>
          <p:cNvSpPr/>
          <p:nvPr/>
        </p:nvSpPr>
        <p:spPr bwMode="auto">
          <a:xfrm>
            <a:off x="1732816" y="3501008"/>
            <a:ext cx="822960" cy="822960"/>
          </a:xfrm>
          <a:prstGeom prst="star10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10-Point Star 9"/>
          <p:cNvSpPr/>
          <p:nvPr/>
        </p:nvSpPr>
        <p:spPr bwMode="auto">
          <a:xfrm>
            <a:off x="6942641" y="3434914"/>
            <a:ext cx="822960" cy="822960"/>
          </a:xfrm>
          <a:prstGeom prst="star10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5364088" y="1412776"/>
          <a:ext cx="1401458" cy="187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729"/>
                <a:gridCol w="700729"/>
              </a:tblGrid>
              <a:tr h="382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6 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  <a:tr h="302881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2" name="Multidocument 11"/>
          <p:cNvSpPr/>
          <p:nvPr/>
        </p:nvSpPr>
        <p:spPr bwMode="auto">
          <a:xfrm>
            <a:off x="539552" y="3573016"/>
            <a:ext cx="822960" cy="822960"/>
          </a:xfrm>
          <a:prstGeom prst="flowChartMultidocumen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5" name="Picture 14" descr="book-icon-hi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" t="10870" r="2752" b="18895"/>
          <a:stretch/>
        </p:blipFill>
        <p:spPr>
          <a:xfrm>
            <a:off x="4139952" y="2420888"/>
            <a:ext cx="1080120" cy="802871"/>
          </a:xfrm>
          <a:prstGeom prst="rect">
            <a:avLst/>
          </a:prstGeom>
        </p:spPr>
      </p:pic>
      <p:sp>
        <p:nvSpPr>
          <p:cNvPr id="18" name="10-Point Star 17"/>
          <p:cNvSpPr/>
          <p:nvPr/>
        </p:nvSpPr>
        <p:spPr bwMode="auto">
          <a:xfrm>
            <a:off x="7038462" y="3543272"/>
            <a:ext cx="822960" cy="822960"/>
          </a:xfrm>
          <a:prstGeom prst="star10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10-Point Star 16"/>
          <p:cNvSpPr/>
          <p:nvPr/>
        </p:nvSpPr>
        <p:spPr bwMode="auto">
          <a:xfrm>
            <a:off x="7164288" y="3645024"/>
            <a:ext cx="822960" cy="822960"/>
          </a:xfrm>
          <a:prstGeom prst="star10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" name="Flussdiagramm: Dokument 2"/>
          <p:cNvSpPr/>
          <p:nvPr/>
        </p:nvSpPr>
        <p:spPr bwMode="auto">
          <a:xfrm>
            <a:off x="8316416" y="3645024"/>
            <a:ext cx="704088" cy="685800"/>
          </a:xfrm>
          <a:prstGeom prst="flowChartDocumen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732816" y="4293096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Reader</a:t>
            </a:r>
          </a:p>
          <a:p>
            <a:r>
              <a:rPr lang="de-DE" sz="1200" dirty="0" smtClean="0">
                <a:solidFill>
                  <a:schemeClr val="tx1"/>
                </a:solidFill>
              </a:rPr>
              <a:t>Thread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2987824" y="256490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err="1" smtClean="0">
                <a:solidFill>
                  <a:schemeClr val="tx1"/>
                </a:solidFill>
              </a:rPr>
              <a:t>Dictionary</a:t>
            </a:r>
            <a:r>
              <a:rPr lang="de-DE" sz="1400" dirty="0" smtClean="0">
                <a:solidFill>
                  <a:schemeClr val="tx1"/>
                </a:solidFill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</a:rPr>
              <a:t>Hashmap</a:t>
            </a:r>
            <a:r>
              <a:rPr lang="de-DE" sz="1400" dirty="0" smtClean="0">
                <a:solidFill>
                  <a:schemeClr val="tx1"/>
                </a:solidFill>
              </a:rPr>
              <a:t>)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067944" y="4293096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tx1"/>
                </a:solidFill>
              </a:rPr>
              <a:t>Preprocessing</a:t>
            </a:r>
            <a:r>
              <a:rPr lang="de-DE" sz="1200" dirty="0" smtClean="0">
                <a:solidFill>
                  <a:schemeClr val="tx1"/>
                </a:solidFill>
              </a:rPr>
              <a:t> Thread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660232" y="436510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IND </a:t>
            </a:r>
            <a:r>
              <a:rPr lang="de-DE" sz="1200" dirty="0" err="1" smtClean="0">
                <a:solidFill>
                  <a:schemeClr val="tx1"/>
                </a:solidFill>
              </a:rPr>
              <a:t>Computation</a:t>
            </a:r>
            <a:r>
              <a:rPr lang="de-DE" sz="1200" dirty="0" smtClean="0">
                <a:solidFill>
                  <a:schemeClr val="tx1"/>
                </a:solidFill>
              </a:rPr>
              <a:t> Threads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539552" y="436510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PDB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8244408" y="4365104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tx1"/>
                </a:solidFill>
              </a:rPr>
              <a:t>Results</a:t>
            </a:r>
            <a:endParaRPr lang="de-DE" sz="1200" dirty="0" smtClean="0">
              <a:solidFill>
                <a:schemeClr val="tx1"/>
              </a:solidFill>
            </a:endParaRPr>
          </a:p>
          <a:p>
            <a:r>
              <a:rPr lang="de-DE" sz="1200" dirty="0" err="1" smtClean="0">
                <a:solidFill>
                  <a:schemeClr val="tx1"/>
                </a:solidFill>
              </a:rPr>
              <a:t>file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24" name="Würfel 23"/>
          <p:cNvSpPr/>
          <p:nvPr/>
        </p:nvSpPr>
        <p:spPr bwMode="auto">
          <a:xfrm>
            <a:off x="2987824" y="3789040"/>
            <a:ext cx="288032" cy="288032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" name="Würfel 29"/>
          <p:cNvSpPr/>
          <p:nvPr/>
        </p:nvSpPr>
        <p:spPr bwMode="auto">
          <a:xfrm>
            <a:off x="3275856" y="3789040"/>
            <a:ext cx="288032" cy="288032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1" name="Würfel 30"/>
          <p:cNvSpPr/>
          <p:nvPr/>
        </p:nvSpPr>
        <p:spPr bwMode="auto">
          <a:xfrm>
            <a:off x="3563888" y="3789040"/>
            <a:ext cx="288032" cy="288032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cxnSp>
        <p:nvCxnSpPr>
          <p:cNvPr id="33" name="Straight Connector 12"/>
          <p:cNvCxnSpPr/>
          <p:nvPr/>
        </p:nvCxnSpPr>
        <p:spPr bwMode="auto">
          <a:xfrm>
            <a:off x="2483768" y="3933056"/>
            <a:ext cx="558473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Straight Connector 12"/>
          <p:cNvCxnSpPr/>
          <p:nvPr/>
        </p:nvCxnSpPr>
        <p:spPr bwMode="auto">
          <a:xfrm>
            <a:off x="1331640" y="3933056"/>
            <a:ext cx="576064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8" name="Straight Connector 12"/>
          <p:cNvCxnSpPr/>
          <p:nvPr/>
        </p:nvCxnSpPr>
        <p:spPr bwMode="auto">
          <a:xfrm>
            <a:off x="3851920" y="3933056"/>
            <a:ext cx="558473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9" name="Straight Connector 12"/>
          <p:cNvCxnSpPr/>
          <p:nvPr/>
        </p:nvCxnSpPr>
        <p:spPr bwMode="auto">
          <a:xfrm>
            <a:off x="5021639" y="3933056"/>
            <a:ext cx="558473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0" name="Straight Connector 12"/>
          <p:cNvCxnSpPr/>
          <p:nvPr/>
        </p:nvCxnSpPr>
        <p:spPr bwMode="auto">
          <a:xfrm>
            <a:off x="6444208" y="3933056"/>
            <a:ext cx="558473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1" name="Textfeld 50"/>
          <p:cNvSpPr txBox="1"/>
          <p:nvPr/>
        </p:nvSpPr>
        <p:spPr>
          <a:xfrm>
            <a:off x="2843808" y="40770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In-memory </a:t>
            </a:r>
            <a:r>
              <a:rPr lang="de-DE" sz="1200" dirty="0" err="1" smtClean="0">
                <a:solidFill>
                  <a:schemeClr val="tx1"/>
                </a:solidFill>
              </a:rPr>
              <a:t>file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queue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5364088" y="4077072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In-memory </a:t>
            </a:r>
            <a:r>
              <a:rPr lang="de-DE" sz="1200" dirty="0" err="1" smtClean="0">
                <a:solidFill>
                  <a:schemeClr val="tx1"/>
                </a:solidFill>
              </a:rPr>
              <a:t>table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queue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cxnSp>
        <p:nvCxnSpPr>
          <p:cNvPr id="53" name="Straight Connector 12"/>
          <p:cNvCxnSpPr/>
          <p:nvPr/>
        </p:nvCxnSpPr>
        <p:spPr bwMode="auto">
          <a:xfrm flipV="1">
            <a:off x="4572000" y="3140968"/>
            <a:ext cx="0" cy="50405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6" name="Straight Connector 12"/>
          <p:cNvCxnSpPr/>
          <p:nvPr/>
        </p:nvCxnSpPr>
        <p:spPr bwMode="auto">
          <a:xfrm>
            <a:off x="4788024" y="3140968"/>
            <a:ext cx="0" cy="50405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3" name="Straight Connector 12"/>
          <p:cNvCxnSpPr/>
          <p:nvPr/>
        </p:nvCxnSpPr>
        <p:spPr bwMode="auto">
          <a:xfrm>
            <a:off x="6012160" y="3284984"/>
            <a:ext cx="0" cy="504056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12"/>
          <p:cNvCxnSpPr/>
          <p:nvPr/>
        </p:nvCxnSpPr>
        <p:spPr bwMode="auto">
          <a:xfrm>
            <a:off x="7884368" y="3933056"/>
            <a:ext cx="558473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" name="Rechteck 5"/>
          <p:cNvSpPr/>
          <p:nvPr/>
        </p:nvSpPr>
        <p:spPr bwMode="auto">
          <a:xfrm>
            <a:off x="3928536" y="1340768"/>
            <a:ext cx="5184576" cy="3506688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Verdana" pitchFamily="34" charset="0"/>
            </a:endParaRPr>
          </a:p>
        </p:txBody>
      </p:sp>
      <p:sp>
        <p:nvSpPr>
          <p:cNvPr id="39" name="Rechteck 38"/>
          <p:cNvSpPr/>
          <p:nvPr/>
        </p:nvSpPr>
        <p:spPr bwMode="auto">
          <a:xfrm>
            <a:off x="1691680" y="2204864"/>
            <a:ext cx="2232248" cy="1058416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Verdana" pitchFamily="34" charset="0"/>
            </a:endParaRPr>
          </a:p>
        </p:txBody>
      </p:sp>
      <p:sp>
        <p:nvSpPr>
          <p:cNvPr id="43" name="Rounded Rectangle 15"/>
          <p:cNvSpPr/>
          <p:nvPr/>
        </p:nvSpPr>
        <p:spPr bwMode="auto">
          <a:xfrm>
            <a:off x="467544" y="3356993"/>
            <a:ext cx="3456384" cy="1440159"/>
          </a:xfrm>
          <a:prstGeom prst="roundRect">
            <a:avLst/>
          </a:prstGeom>
          <a:noFill/>
          <a:ln w="1016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8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Würfel 39"/>
          <p:cNvSpPr/>
          <p:nvPr/>
        </p:nvSpPr>
        <p:spPr bwMode="auto">
          <a:xfrm>
            <a:off x="5580112" y="3789040"/>
            <a:ext cx="288032" cy="288032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41" name="Würfel 40"/>
          <p:cNvSpPr/>
          <p:nvPr/>
        </p:nvSpPr>
        <p:spPr bwMode="auto">
          <a:xfrm>
            <a:off x="5868144" y="3789040"/>
            <a:ext cx="288032" cy="288032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42" name="Würfel 41"/>
          <p:cNvSpPr/>
          <p:nvPr/>
        </p:nvSpPr>
        <p:spPr bwMode="auto">
          <a:xfrm>
            <a:off x="6156176" y="3789040"/>
            <a:ext cx="288032" cy="288032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2 | Christoph Oehlke, Markus Hinsche | May 16, 2013 </a:t>
            </a:r>
            <a:endParaRPr lang="de-DE"/>
          </a:p>
        </p:txBody>
      </p:sp>
      <p:sp>
        <p:nvSpPr>
          <p:cNvPr id="8" name="10-Point Star 7"/>
          <p:cNvSpPr/>
          <p:nvPr/>
        </p:nvSpPr>
        <p:spPr bwMode="auto">
          <a:xfrm>
            <a:off x="4283968" y="3501008"/>
            <a:ext cx="822960" cy="822960"/>
          </a:xfrm>
          <a:prstGeom prst="star10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10-Point Star 8"/>
          <p:cNvSpPr/>
          <p:nvPr/>
        </p:nvSpPr>
        <p:spPr bwMode="auto">
          <a:xfrm>
            <a:off x="1732816" y="3501008"/>
            <a:ext cx="822960" cy="822960"/>
          </a:xfrm>
          <a:prstGeom prst="star10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10-Point Star 9"/>
          <p:cNvSpPr/>
          <p:nvPr/>
        </p:nvSpPr>
        <p:spPr bwMode="auto">
          <a:xfrm>
            <a:off x="6942641" y="3434914"/>
            <a:ext cx="822960" cy="822960"/>
          </a:xfrm>
          <a:prstGeom prst="star10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5364088" y="1412776"/>
          <a:ext cx="1401458" cy="187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729"/>
                <a:gridCol w="700729"/>
              </a:tblGrid>
              <a:tr h="382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6 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  <a:tr h="302881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2" name="Multidocument 11"/>
          <p:cNvSpPr/>
          <p:nvPr/>
        </p:nvSpPr>
        <p:spPr bwMode="auto">
          <a:xfrm>
            <a:off x="539552" y="3573016"/>
            <a:ext cx="822960" cy="822960"/>
          </a:xfrm>
          <a:prstGeom prst="flowChartMultidocumen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5" name="Picture 14" descr="book-icon-hi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" t="10870" r="2752" b="18895"/>
          <a:stretch/>
        </p:blipFill>
        <p:spPr>
          <a:xfrm>
            <a:off x="4139952" y="2420888"/>
            <a:ext cx="1080120" cy="802871"/>
          </a:xfrm>
          <a:prstGeom prst="rect">
            <a:avLst/>
          </a:prstGeom>
        </p:spPr>
      </p:pic>
      <p:sp>
        <p:nvSpPr>
          <p:cNvPr id="18" name="10-Point Star 17"/>
          <p:cNvSpPr/>
          <p:nvPr/>
        </p:nvSpPr>
        <p:spPr bwMode="auto">
          <a:xfrm>
            <a:off x="7038462" y="3543272"/>
            <a:ext cx="822960" cy="822960"/>
          </a:xfrm>
          <a:prstGeom prst="star10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10-Point Star 16"/>
          <p:cNvSpPr/>
          <p:nvPr/>
        </p:nvSpPr>
        <p:spPr bwMode="auto">
          <a:xfrm>
            <a:off x="7164288" y="3645024"/>
            <a:ext cx="822960" cy="822960"/>
          </a:xfrm>
          <a:prstGeom prst="star10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" name="Flussdiagramm: Dokument 2"/>
          <p:cNvSpPr/>
          <p:nvPr/>
        </p:nvSpPr>
        <p:spPr bwMode="auto">
          <a:xfrm>
            <a:off x="8316416" y="3645024"/>
            <a:ext cx="704088" cy="685800"/>
          </a:xfrm>
          <a:prstGeom prst="flowChartDocumen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732816" y="4293096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Reader</a:t>
            </a:r>
          </a:p>
          <a:p>
            <a:r>
              <a:rPr lang="de-DE" sz="1200" dirty="0" smtClean="0">
                <a:solidFill>
                  <a:schemeClr val="tx1"/>
                </a:solidFill>
              </a:rPr>
              <a:t>Thread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2987824" y="256490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err="1" smtClean="0">
                <a:solidFill>
                  <a:schemeClr val="tx1"/>
                </a:solidFill>
              </a:rPr>
              <a:t>Dictionary</a:t>
            </a:r>
            <a:r>
              <a:rPr lang="de-DE" sz="1400" dirty="0" smtClean="0">
                <a:solidFill>
                  <a:schemeClr val="tx1"/>
                </a:solidFill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</a:rPr>
              <a:t>Hashmap</a:t>
            </a:r>
            <a:r>
              <a:rPr lang="de-DE" sz="1400" dirty="0" smtClean="0">
                <a:solidFill>
                  <a:schemeClr val="tx1"/>
                </a:solidFill>
              </a:rPr>
              <a:t>)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067944" y="4293096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tx1"/>
                </a:solidFill>
              </a:rPr>
              <a:t>Preprocessing</a:t>
            </a:r>
            <a:r>
              <a:rPr lang="de-DE" sz="1200" dirty="0" smtClean="0">
                <a:solidFill>
                  <a:schemeClr val="tx1"/>
                </a:solidFill>
              </a:rPr>
              <a:t> Thread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660232" y="436510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IND </a:t>
            </a:r>
            <a:r>
              <a:rPr lang="de-DE" sz="1200" dirty="0" err="1" smtClean="0">
                <a:solidFill>
                  <a:schemeClr val="tx1"/>
                </a:solidFill>
              </a:rPr>
              <a:t>Computation</a:t>
            </a:r>
            <a:r>
              <a:rPr lang="de-DE" sz="1200" dirty="0" smtClean="0">
                <a:solidFill>
                  <a:schemeClr val="tx1"/>
                </a:solidFill>
              </a:rPr>
              <a:t> Threads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539552" y="436510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PDB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8244408" y="4365104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tx1"/>
                </a:solidFill>
              </a:rPr>
              <a:t>Results</a:t>
            </a:r>
            <a:endParaRPr lang="de-DE" sz="1200" dirty="0" smtClean="0">
              <a:solidFill>
                <a:schemeClr val="tx1"/>
              </a:solidFill>
            </a:endParaRPr>
          </a:p>
          <a:p>
            <a:r>
              <a:rPr lang="de-DE" sz="1200" dirty="0" err="1" smtClean="0">
                <a:solidFill>
                  <a:schemeClr val="tx1"/>
                </a:solidFill>
              </a:rPr>
              <a:t>file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24" name="Würfel 23"/>
          <p:cNvSpPr/>
          <p:nvPr/>
        </p:nvSpPr>
        <p:spPr bwMode="auto">
          <a:xfrm>
            <a:off x="2987824" y="3789040"/>
            <a:ext cx="288032" cy="288032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" name="Würfel 29"/>
          <p:cNvSpPr/>
          <p:nvPr/>
        </p:nvSpPr>
        <p:spPr bwMode="auto">
          <a:xfrm>
            <a:off x="3275856" y="3789040"/>
            <a:ext cx="288032" cy="288032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1" name="Würfel 30"/>
          <p:cNvSpPr/>
          <p:nvPr/>
        </p:nvSpPr>
        <p:spPr bwMode="auto">
          <a:xfrm>
            <a:off x="3563888" y="3789040"/>
            <a:ext cx="288032" cy="288032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cxnSp>
        <p:nvCxnSpPr>
          <p:cNvPr id="33" name="Straight Connector 12"/>
          <p:cNvCxnSpPr/>
          <p:nvPr/>
        </p:nvCxnSpPr>
        <p:spPr bwMode="auto">
          <a:xfrm>
            <a:off x="2483768" y="3933056"/>
            <a:ext cx="558473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Straight Connector 12"/>
          <p:cNvCxnSpPr/>
          <p:nvPr/>
        </p:nvCxnSpPr>
        <p:spPr bwMode="auto">
          <a:xfrm>
            <a:off x="1331640" y="3933056"/>
            <a:ext cx="576064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8" name="Straight Connector 12"/>
          <p:cNvCxnSpPr/>
          <p:nvPr/>
        </p:nvCxnSpPr>
        <p:spPr bwMode="auto">
          <a:xfrm>
            <a:off x="3851920" y="3933056"/>
            <a:ext cx="558473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9" name="Straight Connector 12"/>
          <p:cNvCxnSpPr/>
          <p:nvPr/>
        </p:nvCxnSpPr>
        <p:spPr bwMode="auto">
          <a:xfrm>
            <a:off x="5021639" y="3933056"/>
            <a:ext cx="558473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0" name="Straight Connector 12"/>
          <p:cNvCxnSpPr/>
          <p:nvPr/>
        </p:nvCxnSpPr>
        <p:spPr bwMode="auto">
          <a:xfrm>
            <a:off x="6444208" y="3933056"/>
            <a:ext cx="558473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1" name="Textfeld 50"/>
          <p:cNvSpPr txBox="1"/>
          <p:nvPr/>
        </p:nvSpPr>
        <p:spPr>
          <a:xfrm>
            <a:off x="2843808" y="40770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In-memory </a:t>
            </a:r>
            <a:r>
              <a:rPr lang="de-DE" sz="1200" dirty="0" err="1" smtClean="0">
                <a:solidFill>
                  <a:schemeClr val="tx1"/>
                </a:solidFill>
              </a:rPr>
              <a:t>file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queue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5364088" y="4077072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In-memory </a:t>
            </a:r>
            <a:r>
              <a:rPr lang="de-DE" sz="1200" dirty="0" err="1" smtClean="0">
                <a:solidFill>
                  <a:schemeClr val="tx1"/>
                </a:solidFill>
              </a:rPr>
              <a:t>table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queue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cxnSp>
        <p:nvCxnSpPr>
          <p:cNvPr id="53" name="Straight Connector 12"/>
          <p:cNvCxnSpPr/>
          <p:nvPr/>
        </p:nvCxnSpPr>
        <p:spPr bwMode="auto">
          <a:xfrm flipV="1">
            <a:off x="4572000" y="3140968"/>
            <a:ext cx="0" cy="50405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6" name="Straight Connector 12"/>
          <p:cNvCxnSpPr/>
          <p:nvPr/>
        </p:nvCxnSpPr>
        <p:spPr bwMode="auto">
          <a:xfrm>
            <a:off x="4788024" y="3140968"/>
            <a:ext cx="0" cy="50405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3" name="Straight Connector 12"/>
          <p:cNvCxnSpPr/>
          <p:nvPr/>
        </p:nvCxnSpPr>
        <p:spPr bwMode="auto">
          <a:xfrm>
            <a:off x="6012160" y="3284984"/>
            <a:ext cx="0" cy="504056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Textfeld 63"/>
          <p:cNvSpPr txBox="1"/>
          <p:nvPr/>
        </p:nvSpPr>
        <p:spPr>
          <a:xfrm>
            <a:off x="3491880" y="1340768"/>
            <a:ext cx="1944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smtClean="0">
                <a:solidFill>
                  <a:schemeClr val="tx1"/>
                </a:solidFill>
              </a:rPr>
              <a:t>Table </a:t>
            </a:r>
            <a:r>
              <a:rPr lang="de-DE" sz="1400" dirty="0" err="1" smtClean="0">
                <a:solidFill>
                  <a:schemeClr val="tx1"/>
                </a:solidFill>
              </a:rPr>
              <a:t>representation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using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unique</a:t>
            </a:r>
            <a:r>
              <a:rPr lang="de-DE" sz="1400" dirty="0" smtClean="0">
                <a:solidFill>
                  <a:schemeClr val="tx1"/>
                </a:solidFill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</a:rPr>
              <a:t>sorted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integers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cxnSp>
        <p:nvCxnSpPr>
          <p:cNvPr id="65" name="Straight Connector 12"/>
          <p:cNvCxnSpPr/>
          <p:nvPr/>
        </p:nvCxnSpPr>
        <p:spPr bwMode="auto">
          <a:xfrm>
            <a:off x="7884368" y="3933056"/>
            <a:ext cx="558473" cy="6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4" name="Rechteck 43"/>
          <p:cNvSpPr/>
          <p:nvPr/>
        </p:nvSpPr>
        <p:spPr bwMode="auto">
          <a:xfrm>
            <a:off x="502920" y="3284984"/>
            <a:ext cx="2196872" cy="1512168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Verdana" pitchFamily="34" charset="0"/>
            </a:endParaRPr>
          </a:p>
        </p:txBody>
      </p:sp>
      <p:sp>
        <p:nvSpPr>
          <p:cNvPr id="45" name="Rechteck 44"/>
          <p:cNvSpPr/>
          <p:nvPr/>
        </p:nvSpPr>
        <p:spPr bwMode="auto">
          <a:xfrm>
            <a:off x="6854952" y="3300224"/>
            <a:ext cx="2289048" cy="1512168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Verdana" pitchFamily="34" charset="0"/>
            </a:endParaRPr>
          </a:p>
        </p:txBody>
      </p:sp>
      <p:sp>
        <p:nvSpPr>
          <p:cNvPr id="43" name="Rounded Rectangle 15"/>
          <p:cNvSpPr/>
          <p:nvPr/>
        </p:nvSpPr>
        <p:spPr bwMode="auto">
          <a:xfrm>
            <a:off x="2699792" y="1268760"/>
            <a:ext cx="4176464" cy="3600399"/>
          </a:xfrm>
          <a:prstGeom prst="roundRect">
            <a:avLst/>
          </a:prstGeom>
          <a:noFill/>
          <a:ln w="1016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1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pi_grau">
  <a:themeElements>
    <a:clrScheme name="HPI">
      <a:dk1>
        <a:srgbClr val="000000"/>
      </a:dk1>
      <a:lt1>
        <a:srgbClr val="FFFFFF"/>
      </a:lt1>
      <a:dk2>
        <a:srgbClr val="60676A"/>
      </a:dk2>
      <a:lt2>
        <a:srgbClr val="8E9496"/>
      </a:lt2>
      <a:accent1>
        <a:srgbClr val="AF0034"/>
      </a:accent1>
      <a:accent2>
        <a:srgbClr val="F8A800"/>
      </a:accent2>
      <a:accent3>
        <a:srgbClr val="FAC24C"/>
      </a:accent3>
      <a:accent4>
        <a:srgbClr val="DD6108"/>
      </a:accent4>
      <a:accent5>
        <a:srgbClr val="007A9E"/>
      </a:accent5>
      <a:accent6>
        <a:srgbClr val="4CA2BB"/>
      </a:accent6>
      <a:hlink>
        <a:srgbClr val="007A9E"/>
      </a:hlink>
      <a:folHlink>
        <a:srgbClr val="AEB3B4"/>
      </a:folHlink>
    </a:clrScheme>
    <a:fontScheme name="HPI Master R7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mtClean="0">
            <a:solidFill>
              <a:schemeClr val="tx1"/>
            </a:solidFill>
          </a:defRPr>
        </a:defPPr>
      </a:lstStyle>
    </a:txDef>
  </a:objectDefaults>
  <a:extraClrSchemeLst>
    <a:extraClrScheme>
      <a:clrScheme name="HPI Master R7 1">
        <a:dk1>
          <a:srgbClr val="000000"/>
        </a:dk1>
        <a:lt1>
          <a:srgbClr val="FFFFFF"/>
        </a:lt1>
        <a:dk2>
          <a:srgbClr val="60686B"/>
        </a:dk2>
        <a:lt2>
          <a:srgbClr val="8E9496"/>
        </a:lt2>
        <a:accent1>
          <a:srgbClr val="AF0034"/>
        </a:accent1>
        <a:accent2>
          <a:srgbClr val="F6A800"/>
        </a:accent2>
        <a:accent3>
          <a:srgbClr val="FFFFFF"/>
        </a:accent3>
        <a:accent4>
          <a:srgbClr val="000000"/>
        </a:accent4>
        <a:accent5>
          <a:srgbClr val="D4AAAE"/>
        </a:accent5>
        <a:accent6>
          <a:srgbClr val="DF9800"/>
        </a:accent6>
        <a:hlink>
          <a:srgbClr val="007A9E"/>
        </a:hlink>
        <a:folHlink>
          <a:srgbClr val="AEB3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hpi_orange">
  <a:themeElements>
    <a:clrScheme name="HPI">
      <a:dk1>
        <a:srgbClr val="000000"/>
      </a:dk1>
      <a:lt1>
        <a:srgbClr val="FFFFFF"/>
      </a:lt1>
      <a:dk2>
        <a:srgbClr val="60676A"/>
      </a:dk2>
      <a:lt2>
        <a:srgbClr val="8E9496"/>
      </a:lt2>
      <a:accent1>
        <a:srgbClr val="AF0034"/>
      </a:accent1>
      <a:accent2>
        <a:srgbClr val="F8A800"/>
      </a:accent2>
      <a:accent3>
        <a:srgbClr val="FAC24C"/>
      </a:accent3>
      <a:accent4>
        <a:srgbClr val="DD6108"/>
      </a:accent4>
      <a:accent5>
        <a:srgbClr val="007A9E"/>
      </a:accent5>
      <a:accent6>
        <a:srgbClr val="4CA2BB"/>
      </a:accent6>
      <a:hlink>
        <a:srgbClr val="007A9E"/>
      </a:hlink>
      <a:folHlink>
        <a:srgbClr val="AEB3B4"/>
      </a:folHlink>
    </a:clrScheme>
    <a:fontScheme name="hpi_orang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hpi_orange 1">
        <a:dk1>
          <a:srgbClr val="000000"/>
        </a:dk1>
        <a:lt1>
          <a:srgbClr val="FFFFFF"/>
        </a:lt1>
        <a:dk2>
          <a:srgbClr val="60686B"/>
        </a:dk2>
        <a:lt2>
          <a:srgbClr val="868D91"/>
        </a:lt2>
        <a:accent1>
          <a:srgbClr val="AF0034"/>
        </a:accent1>
        <a:accent2>
          <a:srgbClr val="F6A800"/>
        </a:accent2>
        <a:accent3>
          <a:srgbClr val="FFFFFF"/>
        </a:accent3>
        <a:accent4>
          <a:srgbClr val="000000"/>
        </a:accent4>
        <a:accent5>
          <a:srgbClr val="D4AAAE"/>
        </a:accent5>
        <a:accent6>
          <a:srgbClr val="DF9800"/>
        </a:accent6>
        <a:hlink>
          <a:srgbClr val="007A9E"/>
        </a:hlink>
        <a:folHlink>
          <a:srgbClr val="AEB3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hpi_folienmaster_2007_01</Template>
  <TotalTime>0</TotalTime>
  <Words>1931</Words>
  <Application>Microsoft Office PowerPoint</Application>
  <PresentationFormat>Bildschirmpräsentation (4:3)</PresentationFormat>
  <Paragraphs>643</Paragraphs>
  <Slides>28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28</vt:i4>
      </vt:variant>
    </vt:vector>
  </HeadingPairs>
  <TitlesOfParts>
    <vt:vector size="33" baseType="lpstr">
      <vt:lpstr>Arial</vt:lpstr>
      <vt:lpstr>Courier New</vt:lpstr>
      <vt:lpstr>Verdana</vt:lpstr>
      <vt:lpstr>hpi_grau</vt:lpstr>
      <vt:lpstr>hpi_orange</vt:lpstr>
      <vt:lpstr>Data Profiling and Data Cleansing – Assignment 2  Inclusion Dependencies</vt:lpstr>
      <vt:lpstr>Pipeline architecture</vt:lpstr>
      <vt:lpstr>Pipeline architecture</vt:lpstr>
      <vt:lpstr>Reading data from disc</vt:lpstr>
      <vt:lpstr>Reading data from disc</vt:lpstr>
      <vt:lpstr>Reading data from disc</vt:lpstr>
      <vt:lpstr>Reading data from disc</vt:lpstr>
      <vt:lpstr>Pipeline architecture</vt:lpstr>
      <vt:lpstr>Pipeline architecture</vt:lpstr>
      <vt:lpstr>Parsing and preprocessing tsv data</vt:lpstr>
      <vt:lpstr>Parsing and preprocessing tsv data</vt:lpstr>
      <vt:lpstr>Parsing and preprocessing tsv data</vt:lpstr>
      <vt:lpstr>Pipeline architecture</vt:lpstr>
      <vt:lpstr>Pipeline architecture</vt:lpstr>
      <vt:lpstr>INDs Computation</vt:lpstr>
      <vt:lpstr>INDs core algorithm</vt:lpstr>
      <vt:lpstr>INDs core algorithm – case 1 – no IND</vt:lpstr>
      <vt:lpstr>INDs core algorithm – case 1 – no IND</vt:lpstr>
      <vt:lpstr>INDs core algorithm – case 1 – no IND</vt:lpstr>
      <vt:lpstr>INDs core algorithm – case 2 – IND</vt:lpstr>
      <vt:lpstr>INDs core algorithm – case 2 – IND</vt:lpstr>
      <vt:lpstr>INDs core algorithm – case 2 – IND</vt:lpstr>
      <vt:lpstr>INDs core algorithm – case 2 – IND</vt:lpstr>
      <vt:lpstr>INDs core algorithm – case 2 – IND</vt:lpstr>
      <vt:lpstr>INDs core algorithm – case 2 – IND</vt:lpstr>
      <vt:lpstr>INDs core algorithm – case 2 – IND</vt:lpstr>
      <vt:lpstr>Performance</vt:lpstr>
      <vt:lpstr>Conclusion &amp; Discussion</vt:lpstr>
    </vt:vector>
  </TitlesOfParts>
  <Company>HPI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 Unique column combinations</dc:title>
  <dc:creator>Christoph Oehlke</dc:creator>
  <cp:lastModifiedBy>Christoph Oehlke</cp:lastModifiedBy>
  <cp:revision>60</cp:revision>
  <dcterms:created xsi:type="dcterms:W3CDTF">2013-04-29T09:17:38Z</dcterms:created>
  <dcterms:modified xsi:type="dcterms:W3CDTF">2013-05-15T09:58:04Z</dcterms:modified>
</cp:coreProperties>
</file>