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3" r:id="rId4"/>
    <p:sldId id="270" r:id="rId5"/>
    <p:sldId id="262" r:id="rId6"/>
    <p:sldId id="258" r:id="rId7"/>
    <p:sldId id="259" r:id="rId8"/>
    <p:sldId id="264" r:id="rId9"/>
    <p:sldId id="266" r:id="rId10"/>
    <p:sldId id="268" r:id="rId11"/>
    <p:sldId id="267" r:id="rId12"/>
    <p:sldId id="273" r:id="rId13"/>
    <p:sldId id="274" r:id="rId14"/>
    <p:sldId id="275" r:id="rId15"/>
    <p:sldId id="261" r:id="rId16"/>
    <p:sldId id="269" r:id="rId17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‹Nr.›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- </a:t>
            </a:r>
            <a:r>
              <a:rPr lang="fr-FR" dirty="0" err="1" smtClean="0"/>
              <a:t>Assignment</a:t>
            </a:r>
            <a:r>
              <a:rPr lang="fr-FR" dirty="0" smtClean="0"/>
              <a:t> 1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Unique </a:t>
            </a:r>
            <a:r>
              <a:rPr lang="fr-FR" dirty="0" err="1"/>
              <a:t>C</a:t>
            </a:r>
            <a:r>
              <a:rPr lang="fr-FR" dirty="0" err="1" smtClean="0"/>
              <a:t>olumn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ABCE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51576" y="4937760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=&gt; Remove </a:t>
            </a:r>
            <a:r>
              <a:rPr lang="de-DE" dirty="0" err="1" smtClean="0">
                <a:solidFill>
                  <a:schemeClr val="tx1"/>
                </a:solidFill>
              </a:rPr>
              <a:t>from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ABCE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66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12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chemeClr val="accent2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ABCE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34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13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3663953"/>
            <a:ext cx="5527727" cy="2859351"/>
            <a:chOff x="161009" y="3073704"/>
            <a:chExt cx="6654094" cy="3431603"/>
          </a:xfrm>
        </p:grpSpPr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</p:grpSp>
      <p:sp>
        <p:nvSpPr>
          <p:cNvPr id="59" name="Textfeld 58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4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782506" y="1818105"/>
            <a:ext cx="7292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DPDCAssignment1ChristophOehlkeMarkusHinsche.tsv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Key </a:t>
            </a:r>
            <a:r>
              <a:rPr lang="de-DE" dirty="0" err="1" smtClean="0"/>
              <a:t>problem</a:t>
            </a:r>
            <a:r>
              <a:rPr lang="de-DE" dirty="0" smtClean="0"/>
              <a:t>: </a:t>
            </a:r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Trade-off: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Low </a:t>
            </a:r>
            <a:r>
              <a:rPr lang="de-DE" dirty="0" err="1" smtClean="0"/>
              <a:t>threshold</a:t>
            </a:r>
            <a:r>
              <a:rPr lang="de-DE" dirty="0" smtClean="0"/>
              <a:t> -&gt; </a:t>
            </a:r>
            <a:r>
              <a:rPr lang="de-DE" dirty="0" err="1" smtClean="0"/>
              <a:t>less</a:t>
            </a:r>
            <a:r>
              <a:rPr lang="de-DE" dirty="0" smtClean="0"/>
              <a:t> initial </a:t>
            </a:r>
            <a:r>
              <a:rPr lang="de-DE" dirty="0" err="1" smtClean="0"/>
              <a:t>pruning</a:t>
            </a:r>
            <a:r>
              <a:rPr lang="de-DE" dirty="0" smtClean="0"/>
              <a:t> -&gt; high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High </a:t>
            </a:r>
            <a:r>
              <a:rPr lang="de-DE" dirty="0" err="1" smtClean="0"/>
              <a:t>threshold</a:t>
            </a:r>
            <a:r>
              <a:rPr lang="de-DE" dirty="0" smtClean="0"/>
              <a:t> -&gt; aggressive </a:t>
            </a:r>
            <a:r>
              <a:rPr lang="de-DE" dirty="0" err="1" smtClean="0"/>
              <a:t>pruning</a:t>
            </a:r>
            <a:r>
              <a:rPr lang="de-DE" dirty="0" smtClean="0"/>
              <a:t> -&gt;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endParaRPr lang="de-DE" dirty="0"/>
          </a:p>
          <a:p>
            <a:pPr lvl="1" indent="0">
              <a:buNone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: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Split large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Find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 </a:t>
            </a:r>
            <a:r>
              <a:rPr lang="de-DE" dirty="0" err="1" smtClean="0"/>
              <a:t>subsets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Final </a:t>
            </a:r>
            <a:r>
              <a:rPr lang="de-DE" dirty="0" err="1" smtClean="0"/>
              <a:t>step</a:t>
            </a:r>
            <a:r>
              <a:rPr lang="de-DE" dirty="0" smtClean="0"/>
              <a:t>: check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valid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large </a:t>
            </a:r>
            <a:r>
              <a:rPr lang="de-DE" dirty="0" err="1" smtClean="0"/>
              <a:t>dataset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PLIs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Bottom-up</a:t>
            </a:r>
            <a:r>
              <a:rPr lang="de-DE" dirty="0"/>
              <a:t>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PLIs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(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intersecting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 </a:t>
            </a:r>
            <a:r>
              <a:rPr lang="de-DE" dirty="0" err="1"/>
              <a:t>with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smtClean="0"/>
              <a:t>n-dimensional </a:t>
            </a:r>
            <a:r>
              <a:rPr lang="de-DE" dirty="0" err="1" smtClean="0"/>
              <a:t>combinations</a:t>
            </a:r>
            <a:r>
              <a:rPr lang="de-DE" dirty="0" smtClean="0"/>
              <a:t>: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/>
              <a:t>n-1)-dimensional </a:t>
            </a:r>
            <a:r>
              <a:rPr lang="de-DE" dirty="0" smtClean="0"/>
              <a:t>PLIs </a:t>
            </a:r>
            <a:r>
              <a:rPr lang="de-DE" dirty="0" err="1" smtClean="0"/>
              <a:t>with</a:t>
            </a:r>
            <a:r>
              <a:rPr lang="de-DE" dirty="0" smtClean="0"/>
              <a:t> 1-dimensional PLIs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all PLIs </a:t>
            </a:r>
            <a:r>
              <a:rPr lang="de-DE" dirty="0" err="1"/>
              <a:t>from</a:t>
            </a:r>
            <a:r>
              <a:rPr lang="de-DE" dirty="0"/>
              <a:t> 2 </a:t>
            </a:r>
            <a:r>
              <a:rPr lang="de-DE" dirty="0" err="1"/>
              <a:t>to</a:t>
            </a:r>
            <a:r>
              <a:rPr lang="de-DE" dirty="0"/>
              <a:t> (n-2)</a:t>
            </a:r>
          </a:p>
          <a:p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1" dirty="0" smtClean="0"/>
              <a:t>AB</a:t>
            </a:r>
            <a:r>
              <a:rPr lang="de-DE" dirty="0" smtClean="0"/>
              <a:t> -&gt; ABC, ABD, ABE | </a:t>
            </a:r>
            <a:r>
              <a:rPr lang="de-DE" b="1" dirty="0" smtClean="0"/>
              <a:t>AC</a:t>
            </a:r>
            <a:r>
              <a:rPr lang="de-DE" dirty="0" smtClean="0"/>
              <a:t> -&gt; ACD, ACE | </a:t>
            </a:r>
            <a:r>
              <a:rPr lang="de-DE" b="1" dirty="0" smtClean="0"/>
              <a:t>AD</a:t>
            </a:r>
            <a:r>
              <a:rPr lang="de-DE" dirty="0" smtClean="0"/>
              <a:t> -&gt; ADE</a:t>
            </a:r>
          </a:p>
          <a:p>
            <a:r>
              <a:rPr lang="de-DE" dirty="0"/>
              <a:t>	 </a:t>
            </a:r>
            <a:r>
              <a:rPr lang="de-DE" dirty="0" smtClean="0"/>
              <a:t>  </a:t>
            </a:r>
            <a:r>
              <a:rPr lang="de-DE" b="1" dirty="0" smtClean="0"/>
              <a:t>BC</a:t>
            </a:r>
            <a:r>
              <a:rPr lang="de-DE" dirty="0" smtClean="0"/>
              <a:t> -&gt; BCD, BCE | </a:t>
            </a:r>
            <a:r>
              <a:rPr lang="de-DE" b="1" dirty="0" smtClean="0"/>
              <a:t>BD</a:t>
            </a:r>
            <a:r>
              <a:rPr lang="de-DE" dirty="0" smtClean="0"/>
              <a:t> -&gt; BDE | </a:t>
            </a:r>
            <a:r>
              <a:rPr lang="de-DE" b="1" dirty="0" smtClean="0"/>
              <a:t>CD</a:t>
            </a:r>
            <a:r>
              <a:rPr lang="de-DE" dirty="0" smtClean="0"/>
              <a:t> -&gt; CDE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Problem:</a:t>
            </a:r>
            <a:r>
              <a:rPr lang="de-DE" dirty="0"/>
              <a:t> Search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grows</a:t>
            </a:r>
            <a:r>
              <a:rPr lang="de-DE" dirty="0"/>
              <a:t> </a:t>
            </a:r>
            <a:r>
              <a:rPr lang="de-DE" dirty="0" err="1"/>
              <a:t>exponentially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DPDC – </a:t>
            </a:r>
            <a:r>
              <a:rPr lang="de-DE" dirty="0" err="1" smtClean="0"/>
              <a:t>Assignment</a:t>
            </a:r>
            <a:r>
              <a:rPr lang="de-DE" dirty="0" smtClean="0"/>
              <a:t> 1 | Christoph Oehlke, Markus Hinsche | May 2, 2013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4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: Max-</a:t>
            </a:r>
            <a:r>
              <a:rPr lang="de-DE" dirty="0" err="1" smtClean="0"/>
              <a:t>unique</a:t>
            </a:r>
            <a:r>
              <a:rPr lang="de-DE" dirty="0" smtClean="0"/>
              <a:t>-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, </a:t>
            </a:r>
            <a:r>
              <a:rPr lang="de-DE" b="1" dirty="0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columns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uniques</a:t>
            </a:r>
            <a:r>
              <a:rPr lang="de-DE" b="1" dirty="0" smtClean="0"/>
              <a:t>(X)</a:t>
            </a:r>
            <a:r>
              <a:rPr lang="de-DE" dirty="0" smtClean="0"/>
              <a:t> :=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uniques</a:t>
            </a:r>
            <a:r>
              <a:rPr lang="de-DE" dirty="0" smtClean="0"/>
              <a:t> in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u</a:t>
            </a:r>
            <a:r>
              <a:rPr lang="de-DE" b="1" dirty="0" err="1" smtClean="0"/>
              <a:t>niques</a:t>
            </a:r>
            <a:r>
              <a:rPr lang="de-DE" b="1" dirty="0" smtClean="0"/>
              <a:t>(Y)</a:t>
            </a:r>
            <a:r>
              <a:rPr lang="de-DE" dirty="0" smtClean="0"/>
              <a:t> :=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uniques</a:t>
            </a:r>
            <a:r>
              <a:rPr lang="de-DE" dirty="0" smtClean="0"/>
              <a:t> in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{X,Y} </a:t>
            </a:r>
            <a:r>
              <a:rPr lang="de-DE" dirty="0" smtClean="0"/>
              <a:t>:=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X </a:t>
            </a:r>
            <a:r>
              <a:rPr lang="de-DE" dirty="0" err="1" smtClean="0"/>
              <a:t>and</a:t>
            </a:r>
            <a:r>
              <a:rPr lang="de-DE" dirty="0" smtClean="0"/>
              <a:t> 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{X,Y} out </a:t>
            </a:r>
            <a:r>
              <a:rPr lang="de-DE" dirty="0" err="1" smtClean="0"/>
              <a:t>of</a:t>
            </a:r>
            <a:r>
              <a:rPr lang="de-DE" dirty="0" smtClean="0"/>
              <a:t> X </a:t>
            </a:r>
            <a:r>
              <a:rPr lang="de-DE" dirty="0" err="1" smtClean="0"/>
              <a:t>and</a:t>
            </a:r>
            <a:r>
              <a:rPr lang="de-DE" dirty="0" smtClean="0"/>
              <a:t> Y: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b="1" dirty="0" err="1" smtClean="0"/>
              <a:t>uniques</a:t>
            </a:r>
            <a:r>
              <a:rPr lang="de-DE" b="1" dirty="0" smtClean="0"/>
              <a:t>({X,Y}) &gt; </a:t>
            </a:r>
            <a:r>
              <a:rPr lang="de-DE" b="1" dirty="0" err="1" smtClean="0"/>
              <a:t>max</a:t>
            </a:r>
            <a:r>
              <a:rPr lang="de-DE" b="1" dirty="0" smtClean="0"/>
              <a:t>(</a:t>
            </a:r>
            <a:r>
              <a:rPr lang="de-DE" b="1" dirty="0" err="1" smtClean="0"/>
              <a:t>uniques</a:t>
            </a:r>
            <a:r>
              <a:rPr lang="de-DE" b="1" dirty="0" smtClean="0"/>
              <a:t>(X), </a:t>
            </a:r>
            <a:r>
              <a:rPr lang="de-DE" b="1" dirty="0" err="1" smtClean="0"/>
              <a:t>uniques</a:t>
            </a:r>
            <a:r>
              <a:rPr lang="de-DE" b="1" dirty="0" smtClean="0"/>
              <a:t>(Y))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b="1" dirty="0" err="1" smtClean="0"/>
              <a:t>false</a:t>
            </a:r>
            <a:r>
              <a:rPr lang="de-DE" dirty="0" smtClean="0"/>
              <a:t>: Drop {X,Y}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Is</a:t>
            </a:r>
            <a:r>
              <a:rPr lang="de-DE" dirty="0" smtClean="0"/>
              <a:t> an „aggressive“ </a:t>
            </a:r>
            <a:r>
              <a:rPr lang="de-DE" dirty="0" err="1" smtClean="0"/>
              <a:t>pruning</a:t>
            </a:r>
            <a:r>
              <a:rPr lang="de-DE" dirty="0" smtClean="0"/>
              <a:t> </a:t>
            </a:r>
            <a:r>
              <a:rPr lang="de-DE" dirty="0" err="1" smtClean="0"/>
              <a:t>technique</a:t>
            </a:r>
            <a:r>
              <a:rPr lang="de-DE" dirty="0" smtClean="0"/>
              <a:t>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Massively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But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 </a:t>
            </a:r>
            <a:r>
              <a:rPr lang="de-DE" dirty="0" err="1"/>
              <a:t>pruning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‚</a:t>
            </a:r>
            <a:r>
              <a:rPr lang="de-DE" dirty="0" err="1"/>
              <a:t>bad</a:t>
            </a:r>
            <a:r>
              <a:rPr lang="de-DE" dirty="0"/>
              <a:t>‘ </a:t>
            </a:r>
            <a:r>
              <a:rPr lang="de-DE" dirty="0" err="1"/>
              <a:t>columns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uniques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</a:t>
            </a:r>
            <a:r>
              <a:rPr lang="de-DE" dirty="0" err="1" smtClean="0"/>
              <a:t>ignore</a:t>
            </a:r>
            <a:r>
              <a:rPr lang="de-DE" dirty="0" smtClean="0"/>
              <a:t> all </a:t>
            </a:r>
            <a:r>
              <a:rPr lang="de-DE" dirty="0" err="1" smtClean="0"/>
              <a:t>columns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&lt;= 20% </a:t>
            </a:r>
            <a:r>
              <a:rPr lang="de-DE" dirty="0" err="1" smtClean="0"/>
              <a:t>uniques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/>
              <a:t>Operating on ~25-60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223 </a:t>
            </a:r>
            <a:r>
              <a:rPr lang="de-DE" sz="1600" dirty="0" smtClean="0"/>
              <a:t>(</a:t>
            </a:r>
            <a:r>
              <a:rPr lang="de-DE" sz="1600" dirty="0" err="1" smtClean="0"/>
              <a:t>threshold</a:t>
            </a:r>
            <a:r>
              <a:rPr lang="de-DE" sz="1600" dirty="0" smtClean="0"/>
              <a:t> 1-10%)</a:t>
            </a:r>
            <a:endParaRPr lang="de-DE" sz="16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7767"/>
              </p:ext>
            </p:extLst>
          </p:nvPr>
        </p:nvGraphicFramePr>
        <p:xfrm>
          <a:off x="1060220" y="2867427"/>
          <a:ext cx="76156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83"/>
                <a:gridCol w="1269283"/>
                <a:gridCol w="1269283"/>
                <a:gridCol w="1269283"/>
                <a:gridCol w="1269283"/>
                <a:gridCol w="12692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x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y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b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z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W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d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/>
                        <a:t>4/5 unique</a:t>
                      </a:r>
                      <a:endParaRPr lang="en-US" sz="1400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0" cy="5083304"/>
            <a:chOff x="323528" y="404664"/>
            <a:chExt cx="8667121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79"/>
              <a:ext cx="120121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79"/>
              <a:ext cx="225994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2" y="5100479"/>
              <a:ext cx="32270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1" y="5100479"/>
              <a:ext cx="10191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30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802830" cy="623291"/>
              <a:chOff x="2345891" y="5882016"/>
              <a:chExt cx="480283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589209" y="5882016"/>
                <a:ext cx="55951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4" cy="519351"/>
              <a:chOff x="1099713" y="4581128"/>
              <a:chExt cx="7244184" cy="51935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5" y="4581128"/>
                <a:ext cx="618082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8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0" y="3125674"/>
              <a:ext cx="79164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6"/>
              <a:chOff x="1835696" y="1628800"/>
              <a:chExt cx="5472608" cy="524846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5"/>
                <a:ext cx="98099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5"/>
                <a:ext cx="976398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8967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1" cy="5083304"/>
            <a:chOff x="323528" y="404664"/>
            <a:chExt cx="8667122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1" y="5100479"/>
              <a:ext cx="322708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0" y="5100479"/>
              <a:ext cx="1019134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5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29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731807" cy="623291"/>
              <a:chOff x="2345891" y="5882016"/>
              <a:chExt cx="4731807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660232" y="5933985"/>
                <a:ext cx="417466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3" cy="519352"/>
              <a:chOff x="1099713" y="4581128"/>
              <a:chExt cx="7244183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7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4" y="4581128"/>
                <a:ext cx="618082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7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1" y="3125674"/>
              <a:ext cx="79164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7"/>
              <a:chOff x="1835696" y="1628800"/>
              <a:chExt cx="5472608" cy="524847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6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6"/>
                <a:ext cx="98099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6"/>
                <a:ext cx="976398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0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87338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</a:t>
            </a:r>
            <a:r>
              <a:rPr lang="de-DE" dirty="0" err="1" smtClean="0"/>
              <a:t>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392718" cy="4058725"/>
            <a:chOff x="323528" y="1634295"/>
            <a:chExt cx="649157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3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39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6" y="5100479"/>
              <a:ext cx="6986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39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39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0" cy="623291"/>
              <a:chOff x="2345891" y="5882016"/>
              <a:chExt cx="377348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6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5780105" cy="519352"/>
              <a:chOff x="1099713" y="4581128"/>
              <a:chExt cx="5780105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5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4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8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5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5"/>
              <a:ext cx="81860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5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099" cy="519352"/>
              <a:chOff x="1835696" y="1634295"/>
              <a:chExt cx="2132099" cy="519352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6"/>
                <a:ext cx="996774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7073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498211" cy="4058725"/>
            <a:chOff x="323528" y="1634295"/>
            <a:chExt cx="661856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6" y="3645025"/>
              <a:ext cx="62468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6" y="3645025"/>
              <a:ext cx="136066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6" y="3645025"/>
              <a:ext cx="356861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45025"/>
              <a:ext cx="113447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45025"/>
              <a:ext cx="248131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45025"/>
              <a:ext cx="129606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5"/>
              <a:ext cx="171319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5"/>
              <a:ext cx="97721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5"/>
              <a:ext cx="49475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0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Nach rechts gekrümmter Pfeil 68"/>
          <p:cNvSpPr/>
          <p:nvPr/>
        </p:nvSpPr>
        <p:spPr bwMode="auto">
          <a:xfrm rot="10800000">
            <a:off x="6333744" y="3672839"/>
            <a:ext cx="890016" cy="2589137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9"/>
            <a:ext cx="5633220" cy="4058725"/>
            <a:chOff x="161009" y="1634295"/>
            <a:chExt cx="6781083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89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7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8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6" y="2153646"/>
              <a:ext cx="2448925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6"/>
              <a:ext cx="1697564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4" y="2153646"/>
              <a:ext cx="824746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6"/>
              <a:ext cx="113447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6"/>
              <a:ext cx="33748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6"/>
              <a:ext cx="2545438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6"/>
              <a:ext cx="248131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96996"/>
              <a:ext cx="129606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6"/>
              <a:ext cx="560080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6"/>
              <a:ext cx="3119835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6"/>
              <a:ext cx="171319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6"/>
              <a:ext cx="977214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6"/>
              <a:ext cx="49475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5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5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5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5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  <p:sp>
        <p:nvSpPr>
          <p:cNvPr id="10" name="Nach rechts gekrümmter Pfeil 9"/>
          <p:cNvSpPr/>
          <p:nvPr/>
        </p:nvSpPr>
        <p:spPr bwMode="auto">
          <a:xfrm rot="10800000">
            <a:off x="6345936" y="3776472"/>
            <a:ext cx="502920" cy="146304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0</TotalTime>
  <Words>854</Words>
  <Application>Microsoft Office PowerPoint</Application>
  <PresentationFormat>Bildschirmpräsentation (4:3)</PresentationFormat>
  <Paragraphs>358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Verdana</vt:lpstr>
      <vt:lpstr>Wingdings 3</vt:lpstr>
      <vt:lpstr>hpi_grau</vt:lpstr>
      <vt:lpstr>hpi_orange</vt:lpstr>
      <vt:lpstr>Data Profiling and Data Cleansing - Assignment 1  Unique Column Combinations</vt:lpstr>
      <vt:lpstr>Bottom-up Checking Using PLIs</vt:lpstr>
      <vt:lpstr>Optimization: Max-unique-pruning</vt:lpstr>
      <vt:lpstr>Initial Column Pruning</vt:lpstr>
      <vt:lpstr>Initial Pruning</vt:lpstr>
      <vt:lpstr>Initial Pruning</vt:lpstr>
      <vt:lpstr>Initial Pruning</vt:lpstr>
      <vt:lpstr>Building Column Combinations</vt:lpstr>
      <vt:lpstr>Building Column Combinations</vt:lpstr>
      <vt:lpstr>Building Column Combinations</vt:lpstr>
      <vt:lpstr>Building Column Combinations</vt:lpstr>
      <vt:lpstr>Building Column Combinations</vt:lpstr>
      <vt:lpstr>Building Column Combinations</vt:lpstr>
      <vt:lpstr>Results</vt:lpstr>
      <vt:lpstr>Outlook</vt:lpstr>
    </vt:vector>
  </TitlesOfParts>
  <Company>HPI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Christoph Oehlke</cp:lastModifiedBy>
  <cp:revision>26</cp:revision>
  <dcterms:created xsi:type="dcterms:W3CDTF">2013-04-29T09:17:38Z</dcterms:created>
  <dcterms:modified xsi:type="dcterms:W3CDTF">2013-04-30T09:19:48Z</dcterms:modified>
</cp:coreProperties>
</file>