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5" r:id="rId9"/>
    <p:sldId id="266" r:id="rId10"/>
    <p:sldId id="260" r:id="rId11"/>
    <p:sldId id="261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85" autoAdjust="0"/>
  </p:normalViewPr>
  <p:slideViewPr>
    <p:cSldViewPr>
      <p:cViewPr varScale="1">
        <p:scale>
          <a:sx n="114" d="100"/>
          <a:sy n="114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2EA09-143A-409A-8D65-6D24AC80695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21C9E-B251-489A-8529-B7D593D35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64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21C9E-B251-489A-8529-B7D593D3509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9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21C9E-B251-489A-8529-B7D593D3509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78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926-3DD7-44C3-A930-A383DF72BF0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1D05-3AB0-4962-8A1C-EB35B3B48F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926-3DD7-44C3-A930-A383DF72BF0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1D05-3AB0-4962-8A1C-EB35B3B48F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926-3DD7-44C3-A930-A383DF72BF0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1D05-3AB0-4962-8A1C-EB35B3B48F7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926-3DD7-44C3-A930-A383DF72BF0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1D05-3AB0-4962-8A1C-EB35B3B48F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926-3DD7-44C3-A930-A383DF72BF0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1D05-3AB0-4962-8A1C-EB35B3B48F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926-3DD7-44C3-A930-A383DF72BF0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1D05-3AB0-4962-8A1C-EB35B3B48F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926-3DD7-44C3-A930-A383DF72BF0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1D05-3AB0-4962-8A1C-EB35B3B48F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926-3DD7-44C3-A930-A383DF72BF0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1D05-3AB0-4962-8A1C-EB35B3B48F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926-3DD7-44C3-A930-A383DF72BF0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1D05-3AB0-4962-8A1C-EB35B3B48F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926-3DD7-44C3-A930-A383DF72BF0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1D05-3AB0-4962-8A1C-EB35B3B48F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926-3DD7-44C3-A930-A383DF72BF0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1D05-3AB0-4962-8A1C-EB35B3B48F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A4C2926-3DD7-44C3-A930-A383DF72BF0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4821D05-3AB0-4962-8A1C-EB35B3B48F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송도연합회 </a:t>
            </a:r>
            <a:r>
              <a:rPr lang="ko-KR" altLang="en-US" dirty="0" err="1" smtClean="0"/>
              <a:t>레츠</a:t>
            </a:r>
            <a:r>
              <a:rPr lang="ko-KR" altLang="en-US" dirty="0" smtClean="0"/>
              <a:t> 활용법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4725144"/>
            <a:ext cx="6400800" cy="1752600"/>
          </a:xfrm>
        </p:spPr>
        <p:txBody>
          <a:bodyPr/>
          <a:lstStyle/>
          <a:p>
            <a:r>
              <a:rPr lang="en-US" altLang="ko-KR" dirty="0" smtClean="0"/>
              <a:t>2022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460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동영</a:t>
            </a:r>
            <a:r>
              <a:rPr lang="ko-KR" altLang="en-US" dirty="0"/>
              <a:t>상</a:t>
            </a:r>
            <a:r>
              <a:rPr lang="ko-KR" altLang="en-US" dirty="0" smtClean="0"/>
              <a:t> </a:t>
            </a:r>
            <a:r>
              <a:rPr lang="ko-KR" altLang="en-US" dirty="0"/>
              <a:t>시청</a:t>
            </a:r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 err="1"/>
              <a:t>알노트</a:t>
            </a:r>
            <a:r>
              <a:rPr lang="en-US" altLang="ko-KR" dirty="0"/>
              <a:t>(</a:t>
            </a:r>
            <a:r>
              <a:rPr lang="ko-KR" altLang="en-US" dirty="0"/>
              <a:t>등기부연동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54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쪽지 </a:t>
            </a:r>
            <a:r>
              <a:rPr lang="ko-KR" altLang="en-US" dirty="0" smtClean="0"/>
              <a:t>알림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/>
              <a:t>매물등록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고객 등록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일정 기능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ko-KR" altLang="en-US" dirty="0" err="1"/>
              <a:t>레츠</a:t>
            </a:r>
            <a:r>
              <a:rPr lang="ko-KR" altLang="en-US" dirty="0"/>
              <a:t> 기능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995936" y="2996952"/>
            <a:ext cx="2088232" cy="9361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업데이트 예정 중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2943043" y="3248980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84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714608"/>
            <a:ext cx="7408333" cy="3450696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smtClean="0"/>
              <a:t>1 </a:t>
            </a:r>
            <a:r>
              <a:rPr lang="ko-KR" altLang="en-US" sz="2400" dirty="0" smtClean="0"/>
              <a:t>매물 및 고객 데이터 관리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smtClean="0"/>
              <a:t>2 </a:t>
            </a:r>
            <a:r>
              <a:rPr lang="ko-KR" altLang="en-US" sz="2400" dirty="0" smtClean="0"/>
              <a:t>알리고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네이버</a:t>
            </a:r>
            <a:r>
              <a:rPr lang="ko-KR" altLang="en-US" sz="2400" dirty="0" smtClean="0"/>
              <a:t> 부동산 활용법</a:t>
            </a:r>
            <a:r>
              <a:rPr lang="en-US" altLang="ko-KR" sz="2400" dirty="0" smtClean="0"/>
              <a:t>) 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en-US" altLang="ko-KR" sz="2400" dirty="0" smtClean="0"/>
              <a:t>3 </a:t>
            </a:r>
            <a:r>
              <a:rPr lang="ko-KR" altLang="en-US" sz="2400" dirty="0" err="1" smtClean="0"/>
              <a:t>알노트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등기부연동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en-US" altLang="ko-KR" sz="2400" dirty="0" smtClean="0"/>
              <a:t>4. </a:t>
            </a:r>
            <a:r>
              <a:rPr lang="ko-KR" altLang="en-US" sz="2400" dirty="0" err="1" smtClean="0"/>
              <a:t>모바일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레츠</a:t>
            </a:r>
            <a:r>
              <a:rPr lang="ko-KR" altLang="en-US" sz="2400" dirty="0" smtClean="0"/>
              <a:t> 기능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   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60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916832"/>
            <a:ext cx="7408333" cy="969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1. </a:t>
            </a:r>
            <a:r>
              <a:rPr lang="ko-KR" altLang="en-US" sz="1400" dirty="0" smtClean="0"/>
              <a:t>등록일 변경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관리매물 변경방법</a:t>
            </a:r>
            <a:r>
              <a:rPr lang="en-US" altLang="ko-KR" sz="1400" dirty="0" smtClean="0"/>
              <a:t>)</a:t>
            </a:r>
            <a:br>
              <a:rPr lang="en-US" altLang="ko-KR" sz="1400" dirty="0" smtClean="0"/>
            </a:br>
            <a:r>
              <a:rPr lang="en-US" altLang="ko-KR" sz="1400" dirty="0" smtClean="0"/>
              <a:t>  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하루 전체</a:t>
            </a:r>
            <a:r>
              <a:rPr lang="en-US" altLang="ko-KR" sz="1200" dirty="0" smtClean="0"/>
              <a:t>50</a:t>
            </a:r>
            <a:r>
              <a:rPr lang="ko-KR" altLang="en-US" sz="1200" dirty="0" smtClean="0"/>
              <a:t>건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등록일이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60</a:t>
            </a:r>
            <a:r>
              <a:rPr lang="ko-KR" altLang="en-US" sz="1200" dirty="0" smtClean="0"/>
              <a:t>일 지나면 관리 매물로 이동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</a:t>
            </a:r>
            <a:r>
              <a:rPr lang="ko-KR" altLang="en-US" dirty="0">
                <a:solidFill>
                  <a:schemeClr val="bg1"/>
                </a:solidFill>
              </a:rPr>
              <a:t>매물 및 고객 데이터 관리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endParaRPr lang="ko-KR" altLang="en-US" dirty="0"/>
          </a:p>
        </p:txBody>
      </p:sp>
      <p:pic>
        <p:nvPicPr>
          <p:cNvPr id="1030" name="Picture 6" descr="C:\Users\qltkd\OneDrive\Desktop\등록일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725144"/>
            <a:ext cx="1779861" cy="177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qltkd\OneDrive\Desktop\등록일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761748"/>
            <a:ext cx="1779861" cy="177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qltkd\OneDrive\Desktop\등록일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30" y="2843695"/>
            <a:ext cx="1779861" cy="16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qltkd\OneDrive\Desktop\등록일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5144"/>
            <a:ext cx="1779861" cy="172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26369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16016" y="27617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46531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16016" y="469063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411760" y="3212976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99792" y="3068960"/>
            <a:ext cx="17281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등록일이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60</a:t>
            </a:r>
            <a:r>
              <a:rPr lang="ko-KR" altLang="en-US" sz="1000" dirty="0" smtClean="0"/>
              <a:t>일 지나도록 변경이 </a:t>
            </a:r>
            <a:r>
              <a:rPr lang="ko-KR" altLang="en-US" sz="1000" dirty="0" err="1" smtClean="0"/>
              <a:t>안되는</a:t>
            </a:r>
            <a:r>
              <a:rPr lang="ko-KR" altLang="en-US" sz="1000" dirty="0" smtClean="0"/>
              <a:t> 매물은 관리매물 카테고리로 이동 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436096" y="3284984"/>
            <a:ext cx="16561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92280" y="3068960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공개여부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관리매물 카테고리를 선택합니다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940152" y="5253010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940152" y="5661248"/>
            <a:ext cx="1224136" cy="15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64288" y="4941168"/>
            <a:ext cx="18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</a:t>
            </a:r>
            <a:r>
              <a:rPr lang="ko-KR" altLang="en-US" sz="1000" dirty="0" err="1" smtClean="0"/>
              <a:t>등록일을</a:t>
            </a:r>
            <a:r>
              <a:rPr lang="ko-KR" altLang="en-US" sz="1000" dirty="0" smtClean="0"/>
              <a:t> 변경하고자 하는 매물을 선택 후 등록일 </a:t>
            </a:r>
            <a:endParaRPr lang="en-US" altLang="ko-KR" sz="1000" dirty="0" smtClean="0"/>
          </a:p>
          <a:p>
            <a:r>
              <a:rPr lang="ko-KR" altLang="en-US" sz="1000" dirty="0" smtClean="0"/>
              <a:t>변경을 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7164288" y="5477162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</a:t>
            </a:r>
            <a:r>
              <a:rPr lang="en-US" altLang="ko-KR" sz="1000" dirty="0" smtClean="0"/>
              <a:t>.</a:t>
            </a:r>
            <a:r>
              <a:rPr lang="ko-KR" altLang="en-US" sz="1000" dirty="0" err="1" smtClean="0"/>
              <a:t>등록일을</a:t>
            </a:r>
            <a:r>
              <a:rPr lang="ko-KR" altLang="en-US" sz="1000" dirty="0" smtClean="0"/>
              <a:t> 변경 후 정보망 매물로 변경을 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907704" y="5218167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71800" y="4963234"/>
            <a:ext cx="17281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관리매물을 선택 하시면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등록이 </a:t>
            </a:r>
            <a:r>
              <a:rPr lang="en-US" altLang="ko-KR" sz="1000" dirty="0" smtClean="0"/>
              <a:t>60</a:t>
            </a:r>
            <a:r>
              <a:rPr lang="ko-KR" altLang="en-US" sz="1000" dirty="0" smtClean="0"/>
              <a:t>일이 지난 매물이 확인 됩니다</a:t>
            </a:r>
            <a:r>
              <a:rPr lang="en-US" altLang="ko-KR" sz="1000" dirty="0" smtClean="0"/>
              <a:t>.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9471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/>
          <p:cNvSpPr txBox="1">
            <a:spLocks/>
          </p:cNvSpPr>
          <p:nvPr/>
        </p:nvSpPr>
        <p:spPr>
          <a:xfrm>
            <a:off x="539552" y="692696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mtClean="0">
                <a:solidFill>
                  <a:schemeClr val="bg1"/>
                </a:solidFill>
              </a:rPr>
              <a:t>1.</a:t>
            </a:r>
            <a:r>
              <a:rPr lang="ko-KR" altLang="en-US" smtClean="0">
                <a:solidFill>
                  <a:schemeClr val="bg1"/>
                </a:solidFill>
              </a:rPr>
              <a:t>매물 및 고객 데이터 관리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1916832"/>
            <a:ext cx="64831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2.  </a:t>
            </a:r>
            <a:r>
              <a:rPr lang="ko-KR" altLang="en-US" sz="1200" dirty="0"/>
              <a:t>통신매물 칼럼기능 및 단지 </a:t>
            </a:r>
            <a:r>
              <a:rPr lang="ko-KR" altLang="en-US" sz="1200" dirty="0" err="1"/>
              <a:t>즐겨찾기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- </a:t>
            </a:r>
            <a:r>
              <a:rPr lang="ko-KR" altLang="en-US" sz="1200" dirty="0"/>
              <a:t>사용자에 맞게 칼럼 리스트를 조정하여 사용 가능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 smtClean="0"/>
              <a:t>- </a:t>
            </a:r>
            <a:r>
              <a:rPr lang="ko-KR" altLang="en-US" sz="1200" dirty="0"/>
              <a:t>자기매물 및 통신매물에 </a:t>
            </a:r>
            <a:r>
              <a:rPr lang="ko-KR" altLang="en-US" sz="1200" dirty="0" err="1"/>
              <a:t>단지명</a:t>
            </a:r>
            <a:r>
              <a:rPr lang="ko-KR" altLang="en-US" sz="1200" dirty="0"/>
              <a:t> 즐겨 찾기 활용 기능</a:t>
            </a:r>
            <a:endParaRPr lang="en-US" altLang="ko-KR" sz="1200" dirty="0"/>
          </a:p>
          <a:p>
            <a:endParaRPr lang="en-US" altLang="ko-KR" sz="1200" dirty="0"/>
          </a:p>
        </p:txBody>
      </p:sp>
      <p:pic>
        <p:nvPicPr>
          <p:cNvPr id="2052" name="Picture 4" descr="C:\Users\qltkd\OneDrive\Desktop\칼럼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996952"/>
            <a:ext cx="132883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qltkd\OneDrive\Desktop\칼럼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996952"/>
            <a:ext cx="216024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28529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28773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411761" y="364502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87825" y="3356992"/>
            <a:ext cx="1584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매물관리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자기매물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자기매물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항목리스트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011841" y="3801234"/>
            <a:ext cx="158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항목 리스트에 마우스 포인트를 올려놓고 오른쪽 버튼을 누르면 칼럼 </a:t>
            </a:r>
            <a:r>
              <a:rPr lang="ko-KR" altLang="en-US" sz="1000" dirty="0" err="1" smtClean="0"/>
              <a:t>리트가</a:t>
            </a:r>
            <a:r>
              <a:rPr lang="ko-KR" altLang="en-US" sz="1000" dirty="0" smtClean="0"/>
              <a:t> 확인됩니다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12" name="직선 화살표 연결선 11"/>
          <p:cNvCxnSpPr>
            <a:endCxn id="15" idx="1"/>
          </p:cNvCxnSpPr>
          <p:nvPr/>
        </p:nvCxnSpPr>
        <p:spPr>
          <a:xfrm>
            <a:off x="1835696" y="4155177"/>
            <a:ext cx="1176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11841" y="4593322"/>
            <a:ext cx="158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보기 원하시는 리스트 </a:t>
            </a:r>
            <a:r>
              <a:rPr lang="ko-KR" altLang="en-US" sz="1000" dirty="0" err="1" smtClean="0"/>
              <a:t>항목이을</a:t>
            </a:r>
            <a:r>
              <a:rPr lang="ko-KR" altLang="en-US" sz="1000" dirty="0" smtClean="0"/>
              <a:t> 선택하시거나 빼고 싶은 항목 선택하여 표시합니다 </a:t>
            </a:r>
            <a:endParaRPr lang="ko-KR" altLang="en-US" sz="10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588224" y="364502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11068" y="3501008"/>
            <a:ext cx="188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스크롤 바 위에 정렬 이라고 써져 있는 버튼을 클릭 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7020272" y="3955122"/>
            <a:ext cx="1944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정렬을 클릭하면 칼럼 이동 모드로 전환되어 내가 원하는 위치에 고정하여 볼 수 있습니다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6660232" y="3801234"/>
            <a:ext cx="432048" cy="275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45034" y="4673050"/>
            <a:ext cx="1944216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50" dirty="0" smtClean="0">
                <a:solidFill>
                  <a:srgbClr val="FF0000"/>
                </a:solidFill>
              </a:rPr>
              <a:t>통신 매물</a:t>
            </a:r>
            <a:r>
              <a:rPr lang="en-US" altLang="ko-KR" sz="1050" dirty="0" smtClean="0">
                <a:solidFill>
                  <a:srgbClr val="FF0000"/>
                </a:solidFill>
              </a:rPr>
              <a:t>, </a:t>
            </a:r>
            <a:r>
              <a:rPr lang="ko-KR" altLang="en-US" sz="1050" dirty="0" smtClean="0">
                <a:solidFill>
                  <a:srgbClr val="FF0000"/>
                </a:solidFill>
              </a:rPr>
              <a:t>구함</a:t>
            </a:r>
            <a:r>
              <a:rPr lang="en-US" altLang="ko-KR" sz="1050" dirty="0" smtClean="0">
                <a:solidFill>
                  <a:srgbClr val="FF0000"/>
                </a:solidFill>
              </a:rPr>
              <a:t>&amp;</a:t>
            </a:r>
            <a:r>
              <a:rPr lang="ko-KR" altLang="en-US" sz="1050" dirty="0" smtClean="0">
                <a:solidFill>
                  <a:srgbClr val="FF0000"/>
                </a:solidFill>
              </a:rPr>
              <a:t>있음</a:t>
            </a:r>
            <a:r>
              <a:rPr lang="en-US" altLang="ko-KR" sz="1050" dirty="0" smtClean="0">
                <a:solidFill>
                  <a:srgbClr val="FF0000"/>
                </a:solidFill>
              </a:rPr>
              <a:t>, </a:t>
            </a:r>
            <a:r>
              <a:rPr lang="ko-KR" altLang="en-US" sz="1050" dirty="0" smtClean="0">
                <a:solidFill>
                  <a:srgbClr val="FF0000"/>
                </a:solidFill>
              </a:rPr>
              <a:t>고객관리</a:t>
            </a:r>
            <a:r>
              <a:rPr lang="en-US" altLang="ko-KR" sz="1050" dirty="0" smtClean="0">
                <a:solidFill>
                  <a:srgbClr val="FF0000"/>
                </a:solidFill>
              </a:rPr>
              <a:t>, </a:t>
            </a:r>
            <a:r>
              <a:rPr lang="ko-KR" altLang="en-US" sz="1050" dirty="0" smtClean="0">
                <a:solidFill>
                  <a:srgbClr val="FF0000"/>
                </a:solidFill>
              </a:rPr>
              <a:t>계약관리도 동일하게 칼럼 리스트를 설정</a:t>
            </a:r>
            <a:r>
              <a:rPr lang="ko-KR" altLang="en-US" sz="1000" dirty="0" smtClean="0"/>
              <a:t>할 수 있습니다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6429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3568" y="1887215"/>
            <a:ext cx="6030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/>
              <a:t>구함</a:t>
            </a:r>
            <a:r>
              <a:rPr lang="en-US" altLang="ko-KR" sz="1200" dirty="0"/>
              <a:t>, </a:t>
            </a:r>
            <a:r>
              <a:rPr lang="ko-KR" altLang="en-US" sz="1200" dirty="0"/>
              <a:t>있음 사용법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- </a:t>
            </a:r>
            <a:r>
              <a:rPr lang="ko-KR" altLang="en-US" sz="1200" dirty="0" err="1"/>
              <a:t>구함니다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있음니다</a:t>
            </a:r>
            <a:r>
              <a:rPr lang="ko-KR" altLang="en-US" sz="1200" dirty="0"/>
              <a:t> 구별 사용</a:t>
            </a:r>
            <a:r>
              <a:rPr lang="en-US" altLang="ko-KR" sz="1200" dirty="0"/>
              <a:t>(</a:t>
            </a:r>
            <a:r>
              <a:rPr lang="ko-KR" altLang="en-US" sz="1200" dirty="0"/>
              <a:t>방법 및 건수체크</a:t>
            </a:r>
            <a:r>
              <a:rPr lang="en-US" altLang="ko-KR" sz="1200" dirty="0"/>
              <a:t>)</a:t>
            </a:r>
          </a:p>
        </p:txBody>
      </p:sp>
      <p:sp>
        <p:nvSpPr>
          <p:cNvPr id="5" name="제목 4"/>
          <p:cNvSpPr txBox="1">
            <a:spLocks/>
          </p:cNvSpPr>
          <p:nvPr/>
        </p:nvSpPr>
        <p:spPr>
          <a:xfrm>
            <a:off x="539552" y="692696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mtClean="0">
                <a:solidFill>
                  <a:schemeClr val="bg1"/>
                </a:solidFill>
              </a:rPr>
              <a:t>1.</a:t>
            </a:r>
            <a:r>
              <a:rPr lang="ko-KR" altLang="en-US" smtClean="0">
                <a:solidFill>
                  <a:schemeClr val="bg1"/>
                </a:solidFill>
              </a:rPr>
              <a:t>매물 및 고객 데이터 관리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endParaRPr lang="ko-KR" altLang="en-US" dirty="0"/>
          </a:p>
        </p:txBody>
      </p:sp>
      <p:pic>
        <p:nvPicPr>
          <p:cNvPr id="3074" name="Picture 2" descr="C:\Users\qltkd\OneDrive\Desktop\구함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25144"/>
            <a:ext cx="1760185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qltkd\OneDrive\Desktop\구함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2819092"/>
            <a:ext cx="1760185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qltkd\OneDrive\Desktop\구함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822345"/>
            <a:ext cx="1760185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27089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16016" y="27089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3" y="46531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115616" y="2924944"/>
            <a:ext cx="1656184" cy="1533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71800" y="3001598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</a:t>
            </a:r>
            <a:r>
              <a:rPr lang="ko-KR" altLang="en-US" sz="1000" dirty="0" smtClean="0"/>
              <a:t>구함</a:t>
            </a:r>
            <a:r>
              <a:rPr lang="en-US" altLang="ko-KR" sz="1000" dirty="0" smtClean="0"/>
              <a:t>&amp;</a:t>
            </a:r>
            <a:r>
              <a:rPr lang="ko-KR" altLang="en-US" sz="1000" dirty="0" smtClean="0"/>
              <a:t>있음 선택</a:t>
            </a:r>
            <a:endParaRPr lang="ko-KR" altLang="en-US" sz="10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043608" y="3140968"/>
            <a:ext cx="1728192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74106" y="3284984"/>
            <a:ext cx="1437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자기 구함</a:t>
            </a:r>
            <a:r>
              <a:rPr lang="en-US" altLang="ko-KR" sz="1000" dirty="0" smtClean="0"/>
              <a:t>&amp;</a:t>
            </a:r>
            <a:r>
              <a:rPr lang="ko-KR" altLang="en-US" sz="1000" dirty="0" smtClean="0"/>
              <a:t>있음 선택</a:t>
            </a:r>
            <a:endParaRPr lang="ko-KR" altLang="en-US" sz="10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868144" y="3284984"/>
            <a:ext cx="11521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20272" y="3161873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</a:t>
            </a:r>
            <a:r>
              <a:rPr lang="ko-KR" altLang="en-US" sz="1000" dirty="0" smtClean="0"/>
              <a:t>전체 메모 박스를 선택 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5940152" y="3356992"/>
            <a:ext cx="108012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20272" y="355863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구함과 있음을 선택해서 구별할 수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259632" y="5190526"/>
            <a:ext cx="15841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43808" y="5085184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통신 구함</a:t>
            </a:r>
            <a:r>
              <a:rPr lang="en-US" altLang="ko-KR" sz="1000" dirty="0" smtClean="0"/>
              <a:t>&amp;</a:t>
            </a:r>
            <a:r>
              <a:rPr lang="ko-KR" altLang="en-US" sz="1000" dirty="0" smtClean="0"/>
              <a:t>있음 을 선택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>
            <a:endCxn id="32" idx="1"/>
          </p:cNvCxnSpPr>
          <p:nvPr/>
        </p:nvCxnSpPr>
        <p:spPr>
          <a:xfrm>
            <a:off x="1475656" y="5301208"/>
            <a:ext cx="1363886" cy="2766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39542" y="5377765"/>
            <a:ext cx="223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 </a:t>
            </a:r>
            <a:r>
              <a:rPr lang="ko-KR" altLang="en-US" sz="1000" dirty="0" smtClean="0"/>
              <a:t>전체 선택 박스 클릭 후 구함과 있음을 구별해서 검색할 수 있습니다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0526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/>
          <p:cNvSpPr txBox="1">
            <a:spLocks/>
          </p:cNvSpPr>
          <p:nvPr/>
        </p:nvSpPr>
        <p:spPr>
          <a:xfrm>
            <a:off x="539552" y="692696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mtClean="0">
                <a:solidFill>
                  <a:schemeClr val="bg1"/>
                </a:solidFill>
              </a:rPr>
              <a:t>1.</a:t>
            </a:r>
            <a:r>
              <a:rPr lang="ko-KR" altLang="en-US" smtClean="0">
                <a:solidFill>
                  <a:schemeClr val="bg1"/>
                </a:solidFill>
              </a:rPr>
              <a:t>매물 및 고객 데이터 관리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990581"/>
            <a:ext cx="6318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배치표 배후단지 관리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- </a:t>
            </a:r>
            <a:r>
              <a:rPr lang="ko-KR" altLang="en-US" sz="1200" dirty="0"/>
              <a:t>단지 배치표 등록 및 활용방법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endParaRPr lang="ko-KR" altLang="en-US" sz="1200" dirty="0"/>
          </a:p>
        </p:txBody>
      </p:sp>
      <p:pic>
        <p:nvPicPr>
          <p:cNvPr id="4098" name="Picture 2" descr="C:\Users\qltkd\OneDrive\Desktop\배치표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38" y="5083154"/>
            <a:ext cx="2160240" cy="144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qltkd\OneDrive\Desktop\배치표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083154"/>
            <a:ext cx="2088232" cy="144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qltkd\OneDrive\Desktop\배치표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68070"/>
            <a:ext cx="2047279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qltkd\OneDrive\Desktop\배치표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775024"/>
            <a:ext cx="1584176" cy="85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qltkd\OneDrive\Desktop\배치표3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781" y="2708920"/>
            <a:ext cx="2003779" cy="144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5479" y="2660923"/>
            <a:ext cx="36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14886" y="2708920"/>
            <a:ext cx="36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51190" y="2708920"/>
            <a:ext cx="36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000741" y="2939233"/>
            <a:ext cx="0" cy="7063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7544" y="3645024"/>
            <a:ext cx="2119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고객관리를 선택 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995936" y="2996952"/>
            <a:ext cx="0" cy="771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94708" y="3777204"/>
            <a:ext cx="2119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단지 배치표를 선택 합니다</a:t>
            </a:r>
            <a:r>
              <a:rPr lang="en-US" altLang="ko-KR" sz="1000" dirty="0" smtClean="0"/>
              <a:t>. 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3610545" y="4008250"/>
            <a:ext cx="2119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검색할 단지를 선택 합니다</a:t>
            </a:r>
            <a:endParaRPr lang="ko-KR" altLang="en-US" sz="10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283968" y="2939233"/>
            <a:ext cx="288032" cy="1084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566828" y="3632166"/>
            <a:ext cx="5172" cy="6223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22551" y="4229345"/>
            <a:ext cx="2119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단지를 선택하면 위와 같은 화면이 표시 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588224" y="3292412"/>
            <a:ext cx="0" cy="1000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11273" y="4293096"/>
            <a:ext cx="2732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정보 입력을 원하는 리스트를 선택 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7287119" y="4010873"/>
            <a:ext cx="0" cy="557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11272" y="4560273"/>
            <a:ext cx="2732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정보 </a:t>
            </a:r>
            <a:r>
              <a:rPr lang="ko-KR" altLang="en-US" sz="1000" dirty="0" err="1" smtClean="0"/>
              <a:t>입력창에</a:t>
            </a:r>
            <a:r>
              <a:rPr lang="ko-KR" altLang="en-US" sz="1000" dirty="0" smtClean="0"/>
              <a:t> 고객 정보를 입력 하면 리스    </a:t>
            </a:r>
            <a:r>
              <a:rPr lang="ko-KR" altLang="en-US" sz="1000" dirty="0" err="1" smtClean="0"/>
              <a:t>트에</a:t>
            </a:r>
            <a:r>
              <a:rPr lang="ko-KR" altLang="en-US" sz="1000" dirty="0" smtClean="0"/>
              <a:t> 해당 정보들이 표시됩니다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79512" y="4995978"/>
            <a:ext cx="36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552650" y="5301208"/>
            <a:ext cx="129614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04778" y="4963234"/>
            <a:ext cx="17281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배치표는 고객 정보 등록 뿐 아니라 매물 등록도 간편하게 등록할 수 있습니다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48794" y="5655151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배치표 </a:t>
            </a:r>
            <a:r>
              <a:rPr lang="ko-KR" altLang="en-US" sz="1000" dirty="0" err="1" smtClean="0"/>
              <a:t>등록창에</a:t>
            </a:r>
            <a:r>
              <a:rPr lang="ko-KR" altLang="en-US" sz="1000" dirty="0" smtClean="0"/>
              <a:t> 매매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전세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월세 등록을 선택합니다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2863925" y="604627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등록창이</a:t>
            </a:r>
            <a:r>
              <a:rPr lang="ko-KR" altLang="en-US" sz="1000" dirty="0" smtClean="0"/>
              <a:t> 실행 되면 매물을 바로 등록할 수 있습니다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272730" y="5855206"/>
            <a:ext cx="576064" cy="391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6750496" y="5787700"/>
            <a:ext cx="3417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64288" y="5517232"/>
            <a:ext cx="187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단지 배치표는 리스트 화면뿐만 아니라 배치표 형태로도 활용 할 수 있습니다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4566828" y="4964207"/>
            <a:ext cx="36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24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레츠에서</a:t>
            </a:r>
            <a:r>
              <a:rPr lang="ko-KR" altLang="en-US" dirty="0" smtClean="0"/>
              <a:t> </a:t>
            </a:r>
            <a:r>
              <a:rPr lang="ko-KR" altLang="en-US" dirty="0" err="1"/>
              <a:t>네이버</a:t>
            </a:r>
            <a:r>
              <a:rPr lang="ko-KR" altLang="en-US" dirty="0"/>
              <a:t> </a:t>
            </a:r>
            <a:r>
              <a:rPr lang="ko-KR" altLang="en-US" dirty="0" smtClean="0"/>
              <a:t>전송 및 </a:t>
            </a:r>
            <a:r>
              <a:rPr lang="ko-KR" altLang="en-US" dirty="0"/>
              <a:t>매물 검색 활용 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자기매물에서 등록된 매물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전송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통신 매물에서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매물만 선택해서 보는 방법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err="1" smtClean="0"/>
              <a:t>모바일레츠에서</a:t>
            </a:r>
            <a:r>
              <a:rPr lang="ko-KR" altLang="en-US" dirty="0" smtClean="0"/>
              <a:t> </a:t>
            </a:r>
            <a:r>
              <a:rPr lang="ko-KR" altLang="en-US" dirty="0" err="1"/>
              <a:t>네이버</a:t>
            </a:r>
            <a:r>
              <a:rPr lang="ko-KR" altLang="en-US" dirty="0"/>
              <a:t> 등록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err="1" smtClean="0"/>
              <a:t>레츠</a:t>
            </a:r>
            <a:r>
              <a:rPr lang="ko-KR" altLang="en-US" dirty="0" smtClean="0"/>
              <a:t> 알리고 개설 시 다음날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반영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err="1" smtClean="0"/>
              <a:t>레츠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에서 동일하게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매물 등록 및 수   정 방법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알리고 </a:t>
            </a:r>
            <a:r>
              <a:rPr lang="en-US" altLang="ko-KR" dirty="0"/>
              <a:t>(</a:t>
            </a:r>
            <a:r>
              <a:rPr lang="ko-KR" altLang="en-US" dirty="0" err="1"/>
              <a:t>네이버</a:t>
            </a:r>
            <a:r>
              <a:rPr lang="ko-KR" altLang="en-US" dirty="0"/>
              <a:t> 부동산 활용법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45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609600" y="332656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2 </a:t>
            </a:r>
            <a:r>
              <a:rPr lang="ko-KR" altLang="en-US" dirty="0" smtClean="0"/>
              <a:t>알리고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부동산 활용법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5536" y="2204864"/>
            <a:ext cx="6840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레츠에서</a:t>
            </a:r>
            <a:r>
              <a:rPr lang="ko-KR" altLang="en-US" dirty="0"/>
              <a:t> </a:t>
            </a:r>
            <a:r>
              <a:rPr lang="ko-KR" altLang="en-US" dirty="0" err="1"/>
              <a:t>네이버</a:t>
            </a:r>
            <a:r>
              <a:rPr lang="ko-KR" altLang="en-US" dirty="0"/>
              <a:t> 전송 및 매물 검색 활용 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자기매물에서 등록된 매물 </a:t>
            </a:r>
            <a:r>
              <a:rPr lang="ko-KR" altLang="en-US" dirty="0" err="1"/>
              <a:t>네이버</a:t>
            </a:r>
            <a:r>
              <a:rPr lang="ko-KR" altLang="en-US" dirty="0"/>
              <a:t> 전송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통신 매물에서 </a:t>
            </a:r>
            <a:r>
              <a:rPr lang="ko-KR" altLang="en-US" dirty="0" err="1"/>
              <a:t>네이버</a:t>
            </a:r>
            <a:r>
              <a:rPr lang="ko-KR" altLang="en-US" dirty="0"/>
              <a:t> 매물만 선택해서 보는 방법</a:t>
            </a:r>
            <a:endParaRPr lang="en-US" altLang="ko-KR" dirty="0"/>
          </a:p>
        </p:txBody>
      </p:sp>
      <p:pic>
        <p:nvPicPr>
          <p:cNvPr id="5122" name="Picture 2" descr="C:\Users\qltkd\OneDrive\Desktop\알리고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57" y="4941164"/>
            <a:ext cx="1083439" cy="174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qltkd\OneDrive\Desktop\알리고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013176"/>
            <a:ext cx="1937792" cy="153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qltkd\OneDrive\Desktop\알리고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56954"/>
            <a:ext cx="2397364" cy="144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qltkd\OneDrive\Desktop\알리고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812" y="3256954"/>
            <a:ext cx="2397364" cy="144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3140968"/>
            <a:ext cx="3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28220" y="3146068"/>
            <a:ext cx="3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6496" y="4829295"/>
            <a:ext cx="3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87824" y="4797152"/>
            <a:ext cx="3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6" name="Picture 6" descr="C:\Users\qltkd\OneDrive\Desktop\알리고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530" y="5047938"/>
            <a:ext cx="1656854" cy="15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21879" y="4891056"/>
            <a:ext cx="3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827584" y="3325634"/>
            <a:ext cx="2304256" cy="5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31839" y="3207623"/>
            <a:ext cx="1118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1.</a:t>
            </a:r>
            <a:r>
              <a:rPr lang="ko-KR" altLang="en-US" sz="1000" dirty="0" smtClean="0"/>
              <a:t>매물관리선택</a:t>
            </a:r>
            <a:endParaRPr lang="ko-KR" altLang="en-US" sz="10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829519" y="3827707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31840" y="3523074"/>
            <a:ext cx="14308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r>
              <a:rPr lang="ko-KR" altLang="en-US" sz="1000" dirty="0" smtClean="0"/>
              <a:t>자기매물 </a:t>
            </a:r>
            <a:r>
              <a:rPr lang="ko-KR" altLang="en-US" sz="1000" dirty="0" err="1" smtClean="0"/>
              <a:t>리스테에서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네이버</a:t>
            </a:r>
            <a:r>
              <a:rPr lang="ko-KR" altLang="en-US" sz="1000" dirty="0" smtClean="0"/>
              <a:t> 전송 매물 </a:t>
            </a:r>
            <a:r>
              <a:rPr lang="ko-KR" altLang="en-US" sz="1000" dirty="0" err="1" smtClean="0"/>
              <a:t>선택후</a:t>
            </a:r>
            <a:r>
              <a:rPr lang="ko-KR" altLang="en-US" sz="1000" dirty="0" smtClean="0"/>
              <a:t> 마우스 </a:t>
            </a:r>
            <a:r>
              <a:rPr lang="ko-KR" altLang="en-US" sz="1000" dirty="0" err="1" smtClean="0"/>
              <a:t>우클릭</a:t>
            </a:r>
            <a:endParaRPr lang="ko-KR" altLang="en-US" sz="10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123728" y="4485305"/>
            <a:ext cx="99382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41189" y="4325034"/>
            <a:ext cx="158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3.</a:t>
            </a:r>
            <a:r>
              <a:rPr lang="ko-KR" altLang="en-US" sz="1000" dirty="0" err="1" smtClean="0"/>
              <a:t>네이버</a:t>
            </a:r>
            <a:r>
              <a:rPr lang="ko-KR" altLang="en-US" sz="1000" dirty="0" smtClean="0"/>
              <a:t> 전송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렛츠알리고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선택</a:t>
            </a:r>
            <a:endParaRPr lang="ko-KR" altLang="en-US" sz="10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804248" y="407707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36296" y="3861048"/>
            <a:ext cx="1430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4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r>
              <a:rPr lang="ko-KR" altLang="en-US" sz="1000" dirty="0" smtClean="0"/>
              <a:t>매물 상세정보 확인 후 매물 등록버튼 클릭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763688" y="5261138"/>
            <a:ext cx="1296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5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r>
              <a:rPr lang="ko-KR" altLang="en-US" sz="1000" dirty="0" smtClean="0"/>
              <a:t>검증 방식 선택 후 </a:t>
            </a:r>
            <a:endParaRPr lang="en-US" altLang="ko-KR" sz="1000" dirty="0" smtClean="0"/>
          </a:p>
          <a:p>
            <a:r>
              <a:rPr lang="ko-KR" altLang="en-US" sz="1000" dirty="0" smtClean="0"/>
              <a:t>최종 등록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>
            <a:endCxn id="29" idx="1"/>
          </p:cNvCxnSpPr>
          <p:nvPr/>
        </p:nvCxnSpPr>
        <p:spPr>
          <a:xfrm>
            <a:off x="3627909" y="5301208"/>
            <a:ext cx="1585739" cy="3052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13648" y="5437166"/>
            <a:ext cx="1149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알리고 버튼 클릭 후 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err="1" smtClean="0"/>
              <a:t>네이버</a:t>
            </a:r>
            <a:r>
              <a:rPr lang="ko-KR" altLang="en-US" sz="800" dirty="0" smtClean="0"/>
              <a:t> 전송매물 관리 </a:t>
            </a:r>
            <a:endParaRPr lang="ko-KR" altLang="en-US" sz="800" dirty="0"/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4562651" y="5661248"/>
            <a:ext cx="650997" cy="1539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8064896" y="5003134"/>
            <a:ext cx="1043608" cy="3700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통신매물에서 </a:t>
            </a:r>
            <a:r>
              <a:rPr lang="ko-KR" altLang="en-US" sz="900" b="1" dirty="0" err="1" smtClean="0"/>
              <a:t>네이버</a:t>
            </a:r>
            <a:r>
              <a:rPr lang="ko-KR" altLang="en-US" sz="900" b="1" dirty="0" smtClean="0"/>
              <a:t> 매물 보기</a:t>
            </a:r>
            <a:endParaRPr lang="ko-KR" altLang="en-US" sz="900" b="1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588224" y="5373216"/>
            <a:ext cx="1584176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7380312" y="5373216"/>
            <a:ext cx="864096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자유형 49"/>
          <p:cNvSpPr/>
          <p:nvPr/>
        </p:nvSpPr>
        <p:spPr>
          <a:xfrm>
            <a:off x="7058025" y="5834063"/>
            <a:ext cx="347663" cy="742950"/>
          </a:xfrm>
          <a:custGeom>
            <a:avLst/>
            <a:gdLst>
              <a:gd name="connsiteX0" fmla="*/ 333375 w 347663"/>
              <a:gd name="connsiteY0" fmla="*/ 723900 h 742950"/>
              <a:gd name="connsiteX1" fmla="*/ 176213 w 347663"/>
              <a:gd name="connsiteY1" fmla="*/ 652462 h 742950"/>
              <a:gd name="connsiteX2" fmla="*/ 161925 w 347663"/>
              <a:gd name="connsiteY2" fmla="*/ 638175 h 742950"/>
              <a:gd name="connsiteX3" fmla="*/ 138113 w 347663"/>
              <a:gd name="connsiteY3" fmla="*/ 619125 h 742950"/>
              <a:gd name="connsiteX4" fmla="*/ 119063 w 347663"/>
              <a:gd name="connsiteY4" fmla="*/ 590550 h 742950"/>
              <a:gd name="connsiteX5" fmla="*/ 90488 w 347663"/>
              <a:gd name="connsiteY5" fmla="*/ 552450 h 742950"/>
              <a:gd name="connsiteX6" fmla="*/ 76200 w 347663"/>
              <a:gd name="connsiteY6" fmla="*/ 533400 h 742950"/>
              <a:gd name="connsiteX7" fmla="*/ 57150 w 347663"/>
              <a:gd name="connsiteY7" fmla="*/ 495300 h 742950"/>
              <a:gd name="connsiteX8" fmla="*/ 42863 w 347663"/>
              <a:gd name="connsiteY8" fmla="*/ 471487 h 742950"/>
              <a:gd name="connsiteX9" fmla="*/ 33338 w 347663"/>
              <a:gd name="connsiteY9" fmla="*/ 457200 h 742950"/>
              <a:gd name="connsiteX10" fmla="*/ 23813 w 347663"/>
              <a:gd name="connsiteY10" fmla="*/ 433387 h 742950"/>
              <a:gd name="connsiteX11" fmla="*/ 9525 w 347663"/>
              <a:gd name="connsiteY11" fmla="*/ 400050 h 742950"/>
              <a:gd name="connsiteX12" fmla="*/ 0 w 347663"/>
              <a:gd name="connsiteY12" fmla="*/ 338137 h 742950"/>
              <a:gd name="connsiteX13" fmla="*/ 4763 w 347663"/>
              <a:gd name="connsiteY13" fmla="*/ 242887 h 742950"/>
              <a:gd name="connsiteX14" fmla="*/ 9525 w 347663"/>
              <a:gd name="connsiteY14" fmla="*/ 219075 h 742950"/>
              <a:gd name="connsiteX15" fmla="*/ 28575 w 347663"/>
              <a:gd name="connsiteY15" fmla="*/ 171450 h 742950"/>
              <a:gd name="connsiteX16" fmla="*/ 38100 w 347663"/>
              <a:gd name="connsiteY16" fmla="*/ 128587 h 742950"/>
              <a:gd name="connsiteX17" fmla="*/ 47625 w 347663"/>
              <a:gd name="connsiteY17" fmla="*/ 114300 h 742950"/>
              <a:gd name="connsiteX18" fmla="*/ 52388 w 347663"/>
              <a:gd name="connsiteY18" fmla="*/ 100012 h 742950"/>
              <a:gd name="connsiteX19" fmla="*/ 66675 w 347663"/>
              <a:gd name="connsiteY19" fmla="*/ 85725 h 742950"/>
              <a:gd name="connsiteX20" fmla="*/ 85725 w 347663"/>
              <a:gd name="connsiteY20" fmla="*/ 57150 h 742950"/>
              <a:gd name="connsiteX21" fmla="*/ 123825 w 347663"/>
              <a:gd name="connsiteY21" fmla="*/ 33337 h 742950"/>
              <a:gd name="connsiteX22" fmla="*/ 176213 w 347663"/>
              <a:gd name="connsiteY22" fmla="*/ 4762 h 742950"/>
              <a:gd name="connsiteX23" fmla="*/ 195263 w 347663"/>
              <a:gd name="connsiteY23" fmla="*/ 0 h 742950"/>
              <a:gd name="connsiteX24" fmla="*/ 271463 w 347663"/>
              <a:gd name="connsiteY24" fmla="*/ 4762 h 742950"/>
              <a:gd name="connsiteX25" fmla="*/ 290513 w 347663"/>
              <a:gd name="connsiteY25" fmla="*/ 14287 h 742950"/>
              <a:gd name="connsiteX26" fmla="*/ 314325 w 347663"/>
              <a:gd name="connsiteY26" fmla="*/ 42862 h 742950"/>
              <a:gd name="connsiteX27" fmla="*/ 328613 w 347663"/>
              <a:gd name="connsiteY27" fmla="*/ 61912 h 742950"/>
              <a:gd name="connsiteX28" fmla="*/ 333375 w 347663"/>
              <a:gd name="connsiteY28" fmla="*/ 80962 h 742950"/>
              <a:gd name="connsiteX29" fmla="*/ 342900 w 347663"/>
              <a:gd name="connsiteY29" fmla="*/ 100012 h 742950"/>
              <a:gd name="connsiteX30" fmla="*/ 347663 w 347663"/>
              <a:gd name="connsiteY30" fmla="*/ 152400 h 742950"/>
              <a:gd name="connsiteX31" fmla="*/ 342900 w 347663"/>
              <a:gd name="connsiteY31" fmla="*/ 266700 h 742950"/>
              <a:gd name="connsiteX32" fmla="*/ 338138 w 347663"/>
              <a:gd name="connsiteY32" fmla="*/ 409575 h 742950"/>
              <a:gd name="connsiteX33" fmla="*/ 328613 w 347663"/>
              <a:gd name="connsiteY33" fmla="*/ 461962 h 742950"/>
              <a:gd name="connsiteX34" fmla="*/ 323850 w 347663"/>
              <a:gd name="connsiteY34" fmla="*/ 485775 h 742950"/>
              <a:gd name="connsiteX35" fmla="*/ 314325 w 347663"/>
              <a:gd name="connsiteY35" fmla="*/ 528637 h 742950"/>
              <a:gd name="connsiteX36" fmla="*/ 309563 w 347663"/>
              <a:gd name="connsiteY36" fmla="*/ 561975 h 742950"/>
              <a:gd name="connsiteX37" fmla="*/ 304800 w 347663"/>
              <a:gd name="connsiteY37" fmla="*/ 576262 h 742950"/>
              <a:gd name="connsiteX38" fmla="*/ 295275 w 347663"/>
              <a:gd name="connsiteY38" fmla="*/ 614362 h 742950"/>
              <a:gd name="connsiteX39" fmla="*/ 285750 w 347663"/>
              <a:gd name="connsiteY39" fmla="*/ 647700 h 742950"/>
              <a:gd name="connsiteX40" fmla="*/ 276225 w 347663"/>
              <a:gd name="connsiteY40" fmla="*/ 685800 h 742950"/>
              <a:gd name="connsiteX41" fmla="*/ 257175 w 347663"/>
              <a:gd name="connsiteY41" fmla="*/ 733425 h 742950"/>
              <a:gd name="connsiteX42" fmla="*/ 242888 w 347663"/>
              <a:gd name="connsiteY42" fmla="*/ 742950 h 742950"/>
              <a:gd name="connsiteX43" fmla="*/ 257175 w 347663"/>
              <a:gd name="connsiteY43" fmla="*/ 71437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47663" h="742950">
                <a:moveTo>
                  <a:pt x="333375" y="723900"/>
                </a:moveTo>
                <a:cubicBezTo>
                  <a:pt x="275143" y="712252"/>
                  <a:pt x="228936" y="705181"/>
                  <a:pt x="176213" y="652462"/>
                </a:cubicBezTo>
                <a:cubicBezTo>
                  <a:pt x="171450" y="647700"/>
                  <a:pt x="166994" y="642610"/>
                  <a:pt x="161925" y="638175"/>
                </a:cubicBezTo>
                <a:cubicBezTo>
                  <a:pt x="154275" y="631481"/>
                  <a:pt x="144913" y="626680"/>
                  <a:pt x="138113" y="619125"/>
                </a:cubicBezTo>
                <a:cubicBezTo>
                  <a:pt x="130455" y="610616"/>
                  <a:pt x="127158" y="598645"/>
                  <a:pt x="119063" y="590550"/>
                </a:cubicBezTo>
                <a:cubicBezTo>
                  <a:pt x="93923" y="565410"/>
                  <a:pt x="114159" y="587957"/>
                  <a:pt x="90488" y="552450"/>
                </a:cubicBezTo>
                <a:cubicBezTo>
                  <a:pt x="86085" y="545846"/>
                  <a:pt x="80200" y="540256"/>
                  <a:pt x="76200" y="533400"/>
                </a:cubicBezTo>
                <a:cubicBezTo>
                  <a:pt x="69045" y="521135"/>
                  <a:pt x="64455" y="507476"/>
                  <a:pt x="57150" y="495300"/>
                </a:cubicBezTo>
                <a:cubicBezTo>
                  <a:pt x="52388" y="487362"/>
                  <a:pt x="47769" y="479337"/>
                  <a:pt x="42863" y="471487"/>
                </a:cubicBezTo>
                <a:cubicBezTo>
                  <a:pt x="39830" y="466633"/>
                  <a:pt x="35898" y="462319"/>
                  <a:pt x="33338" y="457200"/>
                </a:cubicBezTo>
                <a:cubicBezTo>
                  <a:pt x="29515" y="449553"/>
                  <a:pt x="27285" y="441199"/>
                  <a:pt x="23813" y="433387"/>
                </a:cubicBezTo>
                <a:cubicBezTo>
                  <a:pt x="16028" y="415869"/>
                  <a:pt x="13716" y="416814"/>
                  <a:pt x="9525" y="400050"/>
                </a:cubicBezTo>
                <a:cubicBezTo>
                  <a:pt x="4073" y="378241"/>
                  <a:pt x="2890" y="361257"/>
                  <a:pt x="0" y="338137"/>
                </a:cubicBezTo>
                <a:cubicBezTo>
                  <a:pt x="1588" y="306387"/>
                  <a:pt x="2228" y="274575"/>
                  <a:pt x="4763" y="242887"/>
                </a:cubicBezTo>
                <a:cubicBezTo>
                  <a:pt x="5409" y="234818"/>
                  <a:pt x="7395" y="226884"/>
                  <a:pt x="9525" y="219075"/>
                </a:cubicBezTo>
                <a:cubicBezTo>
                  <a:pt x="16587" y="193182"/>
                  <a:pt x="17889" y="192822"/>
                  <a:pt x="28575" y="171450"/>
                </a:cubicBezTo>
                <a:cubicBezTo>
                  <a:pt x="30403" y="160482"/>
                  <a:pt x="32240" y="140308"/>
                  <a:pt x="38100" y="128587"/>
                </a:cubicBezTo>
                <a:cubicBezTo>
                  <a:pt x="40660" y="123468"/>
                  <a:pt x="45065" y="119419"/>
                  <a:pt x="47625" y="114300"/>
                </a:cubicBezTo>
                <a:cubicBezTo>
                  <a:pt x="49870" y="109810"/>
                  <a:pt x="49603" y="104189"/>
                  <a:pt x="52388" y="100012"/>
                </a:cubicBezTo>
                <a:cubicBezTo>
                  <a:pt x="56124" y="94408"/>
                  <a:pt x="62540" y="91041"/>
                  <a:pt x="66675" y="85725"/>
                </a:cubicBezTo>
                <a:cubicBezTo>
                  <a:pt x="73703" y="76689"/>
                  <a:pt x="76567" y="64019"/>
                  <a:pt x="85725" y="57150"/>
                </a:cubicBezTo>
                <a:cubicBezTo>
                  <a:pt x="122145" y="29834"/>
                  <a:pt x="87219" y="54254"/>
                  <a:pt x="123825" y="33337"/>
                </a:cubicBezTo>
                <a:cubicBezTo>
                  <a:pt x="144108" y="21747"/>
                  <a:pt x="147429" y="11957"/>
                  <a:pt x="176213" y="4762"/>
                </a:cubicBezTo>
                <a:lnTo>
                  <a:pt x="195263" y="0"/>
                </a:lnTo>
                <a:cubicBezTo>
                  <a:pt x="220663" y="1587"/>
                  <a:pt x="246295" y="987"/>
                  <a:pt x="271463" y="4762"/>
                </a:cubicBezTo>
                <a:cubicBezTo>
                  <a:pt x="278484" y="5815"/>
                  <a:pt x="284736" y="10160"/>
                  <a:pt x="290513" y="14287"/>
                </a:cubicBezTo>
                <a:cubicBezTo>
                  <a:pt x="303482" y="23551"/>
                  <a:pt x="305623" y="30680"/>
                  <a:pt x="314325" y="42862"/>
                </a:cubicBezTo>
                <a:cubicBezTo>
                  <a:pt x="318939" y="49321"/>
                  <a:pt x="323850" y="55562"/>
                  <a:pt x="328613" y="61912"/>
                </a:cubicBezTo>
                <a:cubicBezTo>
                  <a:pt x="330200" y="68262"/>
                  <a:pt x="331077" y="74833"/>
                  <a:pt x="333375" y="80962"/>
                </a:cubicBezTo>
                <a:cubicBezTo>
                  <a:pt x="335868" y="87610"/>
                  <a:pt x="341508" y="93050"/>
                  <a:pt x="342900" y="100012"/>
                </a:cubicBezTo>
                <a:cubicBezTo>
                  <a:pt x="346339" y="117206"/>
                  <a:pt x="346075" y="134937"/>
                  <a:pt x="347663" y="152400"/>
                </a:cubicBezTo>
                <a:cubicBezTo>
                  <a:pt x="346075" y="190500"/>
                  <a:pt x="344311" y="228593"/>
                  <a:pt x="342900" y="266700"/>
                </a:cubicBezTo>
                <a:cubicBezTo>
                  <a:pt x="341136" y="314319"/>
                  <a:pt x="340710" y="361993"/>
                  <a:pt x="338138" y="409575"/>
                </a:cubicBezTo>
                <a:cubicBezTo>
                  <a:pt x="336664" y="436836"/>
                  <a:pt x="333639" y="439343"/>
                  <a:pt x="328613" y="461962"/>
                </a:cubicBezTo>
                <a:cubicBezTo>
                  <a:pt x="326857" y="469864"/>
                  <a:pt x="325298" y="477811"/>
                  <a:pt x="323850" y="485775"/>
                </a:cubicBezTo>
                <a:cubicBezTo>
                  <a:pt x="317144" y="522657"/>
                  <a:pt x="322723" y="503445"/>
                  <a:pt x="314325" y="528637"/>
                </a:cubicBezTo>
                <a:cubicBezTo>
                  <a:pt x="312738" y="539750"/>
                  <a:pt x="311764" y="550968"/>
                  <a:pt x="309563" y="561975"/>
                </a:cubicBezTo>
                <a:cubicBezTo>
                  <a:pt x="308578" y="566898"/>
                  <a:pt x="306121" y="571419"/>
                  <a:pt x="304800" y="576262"/>
                </a:cubicBezTo>
                <a:cubicBezTo>
                  <a:pt x="301355" y="588892"/>
                  <a:pt x="299414" y="601943"/>
                  <a:pt x="295275" y="614362"/>
                </a:cubicBezTo>
                <a:cubicBezTo>
                  <a:pt x="289974" y="630267"/>
                  <a:pt x="289735" y="629768"/>
                  <a:pt x="285750" y="647700"/>
                </a:cubicBezTo>
                <a:cubicBezTo>
                  <a:pt x="271220" y="713084"/>
                  <a:pt x="288996" y="641103"/>
                  <a:pt x="276225" y="685800"/>
                </a:cubicBezTo>
                <a:cubicBezTo>
                  <a:pt x="271568" y="702099"/>
                  <a:pt x="269928" y="720672"/>
                  <a:pt x="257175" y="733425"/>
                </a:cubicBezTo>
                <a:cubicBezTo>
                  <a:pt x="253128" y="737472"/>
                  <a:pt x="247650" y="739775"/>
                  <a:pt x="242888" y="742950"/>
                </a:cubicBezTo>
                <a:cubicBezTo>
                  <a:pt x="248739" y="719544"/>
                  <a:pt x="243022" y="728528"/>
                  <a:pt x="257175" y="7143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7380312" y="6381328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05154" y="5542190"/>
            <a:ext cx="10033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</a:t>
            </a:r>
            <a:r>
              <a:rPr lang="ko-KR" altLang="en-US" sz="900" dirty="0" smtClean="0"/>
              <a:t>통신매물 선택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8159613" y="5974706"/>
            <a:ext cx="10033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구분선택 클릭</a:t>
            </a:r>
            <a:endParaRPr lang="ko-KR" alt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8172400" y="6265912"/>
            <a:ext cx="10033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3.</a:t>
            </a:r>
            <a:r>
              <a:rPr lang="ko-KR" altLang="en-US" sz="900" dirty="0" err="1" smtClean="0"/>
              <a:t>네이버</a:t>
            </a:r>
            <a:r>
              <a:rPr lang="ko-KR" altLang="en-US" sz="900" dirty="0" smtClean="0"/>
              <a:t> 클릭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7264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609600" y="26064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2 </a:t>
            </a:r>
            <a:r>
              <a:rPr lang="ko-KR" altLang="en-US" dirty="0" smtClean="0"/>
              <a:t>알리고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부동산 활용법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988840"/>
            <a:ext cx="7416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 err="1"/>
              <a:t>모바일레츠에서</a:t>
            </a:r>
            <a:r>
              <a:rPr lang="ko-KR" altLang="en-US" dirty="0"/>
              <a:t> </a:t>
            </a:r>
            <a:r>
              <a:rPr lang="ko-KR" altLang="en-US" dirty="0" err="1"/>
              <a:t>네이버</a:t>
            </a:r>
            <a:r>
              <a:rPr lang="ko-KR" altLang="en-US" dirty="0"/>
              <a:t> 등록 방법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레츠</a:t>
            </a:r>
            <a:r>
              <a:rPr lang="ko-KR" altLang="en-US" dirty="0"/>
              <a:t> 알리고 개설 시 다음날 </a:t>
            </a:r>
            <a:r>
              <a:rPr lang="ko-KR" altLang="en-US" dirty="0" err="1"/>
              <a:t>모바일</a:t>
            </a:r>
            <a:r>
              <a:rPr lang="ko-KR" altLang="en-US" dirty="0"/>
              <a:t> 반영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레츠</a:t>
            </a:r>
            <a:r>
              <a:rPr lang="ko-KR" altLang="en-US" dirty="0"/>
              <a:t> </a:t>
            </a:r>
            <a:r>
              <a:rPr lang="ko-KR" altLang="en-US" dirty="0" err="1"/>
              <a:t>모바일</a:t>
            </a:r>
            <a:r>
              <a:rPr lang="ko-KR" altLang="en-US" dirty="0"/>
              <a:t> 에서 동일하게 </a:t>
            </a:r>
            <a:r>
              <a:rPr lang="ko-KR" altLang="en-US" dirty="0" err="1"/>
              <a:t>네이버</a:t>
            </a:r>
            <a:r>
              <a:rPr lang="ko-KR" altLang="en-US" dirty="0"/>
              <a:t> 매물 등록 및 수   정 방법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34" y="3067805"/>
            <a:ext cx="1461794" cy="27001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033384"/>
            <a:ext cx="3159876" cy="14219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455328"/>
            <a:ext cx="3159876" cy="14219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7496" y="2924944"/>
            <a:ext cx="28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39870" y="2924944"/>
            <a:ext cx="34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99592" y="4417883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63505" y="4217828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레츠모바일</a:t>
            </a:r>
            <a:r>
              <a:rPr lang="ko-KR" altLang="en-US" sz="1000" b="1" dirty="0" smtClean="0"/>
              <a:t> 실행 후   </a:t>
            </a:r>
            <a:endParaRPr lang="en-US" altLang="ko-KR" sz="1000" b="1" dirty="0" smtClean="0"/>
          </a:p>
          <a:p>
            <a:r>
              <a:rPr lang="ko-KR" altLang="en-US" sz="1000" b="1" dirty="0" err="1" smtClean="0"/>
              <a:t>네이버</a:t>
            </a:r>
            <a:r>
              <a:rPr lang="ko-KR" altLang="en-US" sz="1000" b="1" dirty="0" smtClean="0"/>
              <a:t> 전송 선택</a:t>
            </a:r>
            <a:endParaRPr lang="ko-KR" altLang="en-US" sz="1000" b="1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7020272" y="357301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96336" y="338893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매물등록 버튼 </a:t>
            </a:r>
            <a:endParaRPr lang="en-US" altLang="ko-KR" sz="1000" dirty="0" smtClean="0"/>
          </a:p>
          <a:p>
            <a:r>
              <a:rPr lang="ko-KR" altLang="en-US" sz="1000" dirty="0" smtClean="0"/>
              <a:t>선택 후 작성</a:t>
            </a:r>
            <a:endParaRPr lang="ko-KR" altLang="en-US" sz="10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580112" y="3388930"/>
            <a:ext cx="1944216" cy="13362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96336" y="4525089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확인매물 관리 선택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현재 노출 중인 매물을 관리 할 수 있음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499992" y="3588985"/>
            <a:ext cx="3024336" cy="11361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148064" y="3588985"/>
            <a:ext cx="2376264" cy="11361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580112" y="3588985"/>
            <a:ext cx="1944216" cy="11361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134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272</TotalTime>
  <Words>541</Words>
  <Application>Microsoft Office PowerPoint</Application>
  <PresentationFormat>화면 슬라이드 쇼(4:3)</PresentationFormat>
  <Paragraphs>97</Paragraphs>
  <Slides>11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파형</vt:lpstr>
      <vt:lpstr>송도연합회 레츠 활용법</vt:lpstr>
      <vt:lpstr>목    차</vt:lpstr>
      <vt:lpstr>1.매물 및 고객 데이터 관리 </vt:lpstr>
      <vt:lpstr>PowerPoint 프레젠테이션</vt:lpstr>
      <vt:lpstr>PowerPoint 프레젠테이션</vt:lpstr>
      <vt:lpstr>PowerPoint 프레젠테이션</vt:lpstr>
      <vt:lpstr>2 알리고 (네이버 부동산 활용법)</vt:lpstr>
      <vt:lpstr>PowerPoint 프레젠테이션</vt:lpstr>
      <vt:lpstr>PowerPoint 프레젠테이션</vt:lpstr>
      <vt:lpstr>3 알노트(등기부연동)</vt:lpstr>
      <vt:lpstr>4. 모바일 레츠 기능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송도연합회 레츠 활용법</dc:title>
  <dc:creator>dongmin Yang</dc:creator>
  <cp:lastModifiedBy>dongmin Yang</cp:lastModifiedBy>
  <cp:revision>19</cp:revision>
  <dcterms:created xsi:type="dcterms:W3CDTF">2022-05-23T01:17:56Z</dcterms:created>
  <dcterms:modified xsi:type="dcterms:W3CDTF">2022-06-09T05:13:02Z</dcterms:modified>
</cp:coreProperties>
</file>