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6" r:id="rId7"/>
    <p:sldId id="268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78"/>
    <p:restoredTop sz="94640"/>
  </p:normalViewPr>
  <p:slideViewPr>
    <p:cSldViewPr snapToGrid="0">
      <p:cViewPr varScale="1">
        <p:scale>
          <a:sx n="69" d="100"/>
          <a:sy n="69" d="100"/>
        </p:scale>
        <p:origin x="2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hoc/inhibitory-gamma/updated-data/variable-inhibition/variable-excitation-fi-3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hoc/inhibitory-gamma/updated-data/variable-inhibition/variable-excitation-fs-3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hoc/inhibitory-gamma/updated-data/variable-inhibition/variable-excitation-fi-3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inhibitory-gamma/current-data/excitatory-synapse-position/random-position-f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inhibitory-gamma/current-data/excitatory-synapse-position/excitatory-position-fi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inhibitory-gamma/current-data/excitatory-synapse-position/excitatory-position-fi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opherjewell/Desktop/USC/Research/Python/Code/inhibitory-gamma/current-data/excitatory-synapse-position/excitatory-position-fi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CASE #1:</a:t>
            </a:r>
            <a:r>
              <a:rPr lang="en-US" baseline="0" dirty="0"/>
              <a:t> FI Curve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'variable-excitation-fi-3'!$A$1:$A$61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'variable-excitation-fi-3'!$B$1:$B$61</c:f>
              <c:numCache>
                <c:formatCode>0.00E+00</c:formatCode>
                <c:ptCount val="61"/>
                <c:pt idx="0">
                  <c:v>0.23999999999999799</c:v>
                </c:pt>
                <c:pt idx="1">
                  <c:v>0.39999999999999802</c:v>
                </c:pt>
                <c:pt idx="2">
                  <c:v>0.71999999999999598</c:v>
                </c:pt>
                <c:pt idx="3">
                  <c:v>0.87999999999999601</c:v>
                </c:pt>
                <c:pt idx="4">
                  <c:v>1.5999999999999901</c:v>
                </c:pt>
                <c:pt idx="5">
                  <c:v>2.6399999999999801</c:v>
                </c:pt>
                <c:pt idx="6">
                  <c:v>2.23999999999999</c:v>
                </c:pt>
                <c:pt idx="7">
                  <c:v>3.7599999999999798</c:v>
                </c:pt>
                <c:pt idx="8">
                  <c:v>3.51999999999998</c:v>
                </c:pt>
                <c:pt idx="9">
                  <c:v>5.19999999999997</c:v>
                </c:pt>
                <c:pt idx="10">
                  <c:v>5.7599999999999696</c:v>
                </c:pt>
                <c:pt idx="11">
                  <c:v>6.8799999999999697</c:v>
                </c:pt>
                <c:pt idx="12">
                  <c:v>7.7599999999999598</c:v>
                </c:pt>
                <c:pt idx="13">
                  <c:v>9.0399999999999601</c:v>
                </c:pt>
                <c:pt idx="14">
                  <c:v>9.5199999999999605</c:v>
                </c:pt>
                <c:pt idx="15">
                  <c:v>11.5199999999999</c:v>
                </c:pt>
                <c:pt idx="16">
                  <c:v>11.5999999999999</c:v>
                </c:pt>
                <c:pt idx="17">
                  <c:v>12.799999999999899</c:v>
                </c:pt>
                <c:pt idx="18">
                  <c:v>13.4399999999999</c:v>
                </c:pt>
                <c:pt idx="19">
                  <c:v>14.639999999999899</c:v>
                </c:pt>
                <c:pt idx="20">
                  <c:v>16.399999999999899</c:v>
                </c:pt>
                <c:pt idx="21">
                  <c:v>16.479999999999901</c:v>
                </c:pt>
                <c:pt idx="22">
                  <c:v>18.079999999999899</c:v>
                </c:pt>
                <c:pt idx="23">
                  <c:v>19.119999999999902</c:v>
                </c:pt>
                <c:pt idx="24">
                  <c:v>19.999999999999901</c:v>
                </c:pt>
                <c:pt idx="25">
                  <c:v>21.6799999999999</c:v>
                </c:pt>
                <c:pt idx="26">
                  <c:v>21.439999999999898</c:v>
                </c:pt>
                <c:pt idx="27">
                  <c:v>22.239999999999899</c:v>
                </c:pt>
                <c:pt idx="28">
                  <c:v>24.319999999999901</c:v>
                </c:pt>
                <c:pt idx="29">
                  <c:v>24.639999999999901</c:v>
                </c:pt>
                <c:pt idx="30">
                  <c:v>24.8799999999998</c:v>
                </c:pt>
                <c:pt idx="31">
                  <c:v>26.239999999999799</c:v>
                </c:pt>
                <c:pt idx="32">
                  <c:v>27.599999999999799</c:v>
                </c:pt>
                <c:pt idx="33">
                  <c:v>27.759999999999799</c:v>
                </c:pt>
                <c:pt idx="34">
                  <c:v>29.439999999999799</c:v>
                </c:pt>
                <c:pt idx="35">
                  <c:v>31.439999999999799</c:v>
                </c:pt>
                <c:pt idx="36">
                  <c:v>31.759999999999799</c:v>
                </c:pt>
                <c:pt idx="37">
                  <c:v>32.639999999999802</c:v>
                </c:pt>
                <c:pt idx="38">
                  <c:v>33.839999999999797</c:v>
                </c:pt>
                <c:pt idx="39">
                  <c:v>35.839999999999797</c:v>
                </c:pt>
                <c:pt idx="40">
                  <c:v>37.199999999999797</c:v>
                </c:pt>
                <c:pt idx="41">
                  <c:v>36.7199999999998</c:v>
                </c:pt>
                <c:pt idx="42">
                  <c:v>39.3599999999998</c:v>
                </c:pt>
                <c:pt idx="43">
                  <c:v>40.7199999999998</c:v>
                </c:pt>
                <c:pt idx="44">
                  <c:v>40.799999999999798</c:v>
                </c:pt>
                <c:pt idx="45">
                  <c:v>42.159999999999798</c:v>
                </c:pt>
                <c:pt idx="46">
                  <c:v>43.439999999999799</c:v>
                </c:pt>
                <c:pt idx="47">
                  <c:v>44.319999999999801</c:v>
                </c:pt>
                <c:pt idx="48">
                  <c:v>44.3999999999998</c:v>
                </c:pt>
                <c:pt idx="49">
                  <c:v>45.3599999999998</c:v>
                </c:pt>
                <c:pt idx="50">
                  <c:v>46.879999999999797</c:v>
                </c:pt>
                <c:pt idx="51">
                  <c:v>47.3599999999998</c:v>
                </c:pt>
                <c:pt idx="52">
                  <c:v>47.919999999999803</c:v>
                </c:pt>
                <c:pt idx="53">
                  <c:v>48.639999999999802</c:v>
                </c:pt>
                <c:pt idx="54">
                  <c:v>48.3999999999998</c:v>
                </c:pt>
                <c:pt idx="55">
                  <c:v>48.879999999999697</c:v>
                </c:pt>
                <c:pt idx="56">
                  <c:v>49.439999999999699</c:v>
                </c:pt>
                <c:pt idx="57">
                  <c:v>48.799999999999699</c:v>
                </c:pt>
                <c:pt idx="58">
                  <c:v>49.439999999999699</c:v>
                </c:pt>
                <c:pt idx="59">
                  <c:v>49.919999999999703</c:v>
                </c:pt>
                <c:pt idx="60">
                  <c:v>49.679999999999701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BD9-3E45-BCCB-1015CDFFCA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0523664"/>
        <c:axId val="390525392"/>
      </c:scatterChart>
      <c:valAx>
        <c:axId val="390523664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 Injection (nA)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525392"/>
        <c:crosses val="autoZero"/>
        <c:crossBetween val="midCat"/>
      </c:valAx>
      <c:valAx>
        <c:axId val="39052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523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CASE #1:</a:t>
            </a:r>
            <a:r>
              <a:rPr lang="en-US" baseline="0" dirty="0"/>
              <a:t> FS Curve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'variable-excitation-fs-3'!$A$1:$A$41</c:f>
              <c:numCache>
                <c:formatCode>0.00E+00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'variable-excitation-fs-3'!$B$1:$B$41</c:f>
              <c:numCache>
                <c:formatCode>0.00E+00</c:formatCode>
                <c:ptCount val="41"/>
                <c:pt idx="0">
                  <c:v>0.29999999999993998</c:v>
                </c:pt>
                <c:pt idx="1">
                  <c:v>0.79999999999984095</c:v>
                </c:pt>
                <c:pt idx="2">
                  <c:v>0.69999999999985996</c:v>
                </c:pt>
                <c:pt idx="3">
                  <c:v>0.59999999999987996</c:v>
                </c:pt>
                <c:pt idx="4">
                  <c:v>1.09999999999978</c:v>
                </c:pt>
                <c:pt idx="5">
                  <c:v>1.69999999999966</c:v>
                </c:pt>
                <c:pt idx="6">
                  <c:v>1.29999999999974</c:v>
                </c:pt>
                <c:pt idx="7">
                  <c:v>4.4999999999991003</c:v>
                </c:pt>
                <c:pt idx="8">
                  <c:v>5.09999999999898</c:v>
                </c:pt>
                <c:pt idx="9">
                  <c:v>8.7999999999982492</c:v>
                </c:pt>
                <c:pt idx="10">
                  <c:v>12.399999999997499</c:v>
                </c:pt>
                <c:pt idx="11">
                  <c:v>17.999999999996401</c:v>
                </c:pt>
                <c:pt idx="12">
                  <c:v>20.899999999995799</c:v>
                </c:pt>
                <c:pt idx="13">
                  <c:v>22.399999999995501</c:v>
                </c:pt>
                <c:pt idx="14">
                  <c:v>24.099999999995202</c:v>
                </c:pt>
                <c:pt idx="15">
                  <c:v>25.499999999994898</c:v>
                </c:pt>
                <c:pt idx="16">
                  <c:v>26.9999999999946</c:v>
                </c:pt>
                <c:pt idx="17">
                  <c:v>26.199999999994802</c:v>
                </c:pt>
                <c:pt idx="18">
                  <c:v>28.099999999994399</c:v>
                </c:pt>
                <c:pt idx="19">
                  <c:v>28.099999999994399</c:v>
                </c:pt>
                <c:pt idx="20">
                  <c:v>28.999999999994198</c:v>
                </c:pt>
                <c:pt idx="21">
                  <c:v>28.999999999994198</c:v>
                </c:pt>
                <c:pt idx="22">
                  <c:v>29.999999999993999</c:v>
                </c:pt>
                <c:pt idx="23">
                  <c:v>29.5999999999941</c:v>
                </c:pt>
                <c:pt idx="24">
                  <c:v>29.699999999994098</c:v>
                </c:pt>
                <c:pt idx="25">
                  <c:v>30.199999999993999</c:v>
                </c:pt>
                <c:pt idx="26">
                  <c:v>30.899999999993799</c:v>
                </c:pt>
                <c:pt idx="27">
                  <c:v>31.099999999993798</c:v>
                </c:pt>
                <c:pt idx="28">
                  <c:v>31.099999999993798</c:v>
                </c:pt>
                <c:pt idx="29">
                  <c:v>31.499999999993701</c:v>
                </c:pt>
                <c:pt idx="30">
                  <c:v>32.499999999993499</c:v>
                </c:pt>
                <c:pt idx="31">
                  <c:v>32.199999999993601</c:v>
                </c:pt>
                <c:pt idx="32">
                  <c:v>31.599999999993699</c:v>
                </c:pt>
                <c:pt idx="33">
                  <c:v>31.999999999993602</c:v>
                </c:pt>
                <c:pt idx="34">
                  <c:v>33.399999999993298</c:v>
                </c:pt>
                <c:pt idx="35">
                  <c:v>33.4999999999933</c:v>
                </c:pt>
                <c:pt idx="36">
                  <c:v>31.999999999993602</c:v>
                </c:pt>
                <c:pt idx="37">
                  <c:v>33.4999999999933</c:v>
                </c:pt>
                <c:pt idx="38">
                  <c:v>34.599999999993102</c:v>
                </c:pt>
                <c:pt idx="39">
                  <c:v>32.999999999993399</c:v>
                </c:pt>
                <c:pt idx="40">
                  <c:v>34.399999999993099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E9D-2844-8CC9-1972E1922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774160"/>
        <c:axId val="193776432"/>
      </c:scatterChart>
      <c:valAx>
        <c:axId val="193774160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776432"/>
        <c:crosses val="autoZero"/>
        <c:crossBetween val="midCat"/>
      </c:valAx>
      <c:valAx>
        <c:axId val="19377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</a:t>
                </a:r>
                <a:r>
                  <a:rPr lang="en-US" baseline="0"/>
                  <a:t> Frequency (Hz)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774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CASE #2:</a:t>
            </a:r>
            <a:r>
              <a:rPr lang="en-US" baseline="0" dirty="0"/>
              <a:t> FI Curve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'variable-excitation-fi-3'!$A$1:$A$61</c:f>
              <c:numCache>
                <c:formatCode>0.00E+00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2.9999999999999898E-2</c:v>
                </c:pt>
                <c:pt idx="4">
                  <c:v>0.04</c:v>
                </c:pt>
                <c:pt idx="5">
                  <c:v>0.05</c:v>
                </c:pt>
                <c:pt idx="6">
                  <c:v>5.9999999999999901E-2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8.99999999999999E-2</c:v>
                </c:pt>
                <c:pt idx="10">
                  <c:v>0.1</c:v>
                </c:pt>
                <c:pt idx="11">
                  <c:v>0.11</c:v>
                </c:pt>
                <c:pt idx="12">
                  <c:v>0.119999999999999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0.17999999999999899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0.20999999999999899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0.23999999999999899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0.28999999999999898</c:v>
                </c:pt>
                <c:pt idx="30">
                  <c:v>0.29999999999999899</c:v>
                </c:pt>
                <c:pt idx="31">
                  <c:v>0.309999999999999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0.35999999999999899</c:v>
                </c:pt>
                <c:pt idx="37">
                  <c:v>0.369999999999999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0.41999999999999899</c:v>
                </c:pt>
                <c:pt idx="43">
                  <c:v>0.42999999999999899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0.47999999999999898</c:v>
                </c:pt>
                <c:pt idx="49">
                  <c:v>0.48999999999999899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0.57999999999999896</c:v>
                </c:pt>
                <c:pt idx="59">
                  <c:v>0.58999999999999897</c:v>
                </c:pt>
                <c:pt idx="60">
                  <c:v>0.59999999999999898</c:v>
                </c:pt>
              </c:numCache>
            </c:numRef>
          </c:xVal>
          <c:yVal>
            <c:numRef>
              <c:f>'variable-excitation-fi-3'!$B$1:$B$61</c:f>
              <c:numCache>
                <c:formatCode>0.00E+00</c:formatCode>
                <c:ptCount val="61"/>
                <c:pt idx="0">
                  <c:v>0.23999999999999799</c:v>
                </c:pt>
                <c:pt idx="1">
                  <c:v>0.39999999999999802</c:v>
                </c:pt>
                <c:pt idx="2">
                  <c:v>0.71999999999999598</c:v>
                </c:pt>
                <c:pt idx="3">
                  <c:v>0.87999999999999601</c:v>
                </c:pt>
                <c:pt idx="4">
                  <c:v>1.5999999999999901</c:v>
                </c:pt>
                <c:pt idx="5">
                  <c:v>2.6399999999999801</c:v>
                </c:pt>
                <c:pt idx="6">
                  <c:v>2.23999999999999</c:v>
                </c:pt>
                <c:pt idx="7">
                  <c:v>3.7599999999999798</c:v>
                </c:pt>
                <c:pt idx="8">
                  <c:v>3.51999999999998</c:v>
                </c:pt>
                <c:pt idx="9">
                  <c:v>5.19999999999997</c:v>
                </c:pt>
                <c:pt idx="10">
                  <c:v>5.7599999999999696</c:v>
                </c:pt>
                <c:pt idx="11">
                  <c:v>6.8799999999999697</c:v>
                </c:pt>
                <c:pt idx="12">
                  <c:v>7.7599999999999598</c:v>
                </c:pt>
                <c:pt idx="13">
                  <c:v>9.0399999999999601</c:v>
                </c:pt>
                <c:pt idx="14">
                  <c:v>9.5199999999999605</c:v>
                </c:pt>
                <c:pt idx="15">
                  <c:v>11.5199999999999</c:v>
                </c:pt>
                <c:pt idx="16">
                  <c:v>11.5999999999999</c:v>
                </c:pt>
                <c:pt idx="17">
                  <c:v>12.799999999999899</c:v>
                </c:pt>
                <c:pt idx="18">
                  <c:v>13.4399999999999</c:v>
                </c:pt>
                <c:pt idx="19">
                  <c:v>14.639999999999899</c:v>
                </c:pt>
                <c:pt idx="20">
                  <c:v>16.399999999999899</c:v>
                </c:pt>
                <c:pt idx="21">
                  <c:v>16.479999999999901</c:v>
                </c:pt>
                <c:pt idx="22">
                  <c:v>18.079999999999899</c:v>
                </c:pt>
                <c:pt idx="23">
                  <c:v>19.119999999999902</c:v>
                </c:pt>
                <c:pt idx="24">
                  <c:v>19.999999999999901</c:v>
                </c:pt>
                <c:pt idx="25">
                  <c:v>21.6799999999999</c:v>
                </c:pt>
                <c:pt idx="26">
                  <c:v>21.439999999999898</c:v>
                </c:pt>
                <c:pt idx="27">
                  <c:v>22.239999999999899</c:v>
                </c:pt>
                <c:pt idx="28">
                  <c:v>24.319999999999901</c:v>
                </c:pt>
                <c:pt idx="29">
                  <c:v>24.639999999999901</c:v>
                </c:pt>
                <c:pt idx="30">
                  <c:v>24.8799999999998</c:v>
                </c:pt>
                <c:pt idx="31">
                  <c:v>26.239999999999799</c:v>
                </c:pt>
                <c:pt idx="32">
                  <c:v>27.599999999999799</c:v>
                </c:pt>
                <c:pt idx="33">
                  <c:v>27.759999999999799</c:v>
                </c:pt>
                <c:pt idx="34">
                  <c:v>29.439999999999799</c:v>
                </c:pt>
                <c:pt idx="35">
                  <c:v>31.439999999999799</c:v>
                </c:pt>
                <c:pt idx="36">
                  <c:v>31.759999999999799</c:v>
                </c:pt>
                <c:pt idx="37">
                  <c:v>32.639999999999802</c:v>
                </c:pt>
                <c:pt idx="38">
                  <c:v>33.839999999999797</c:v>
                </c:pt>
                <c:pt idx="39">
                  <c:v>35.839999999999797</c:v>
                </c:pt>
                <c:pt idx="40">
                  <c:v>37.199999999999797</c:v>
                </c:pt>
                <c:pt idx="41">
                  <c:v>36.7199999999998</c:v>
                </c:pt>
                <c:pt idx="42">
                  <c:v>39.3599999999998</c:v>
                </c:pt>
                <c:pt idx="43">
                  <c:v>40.7199999999998</c:v>
                </c:pt>
                <c:pt idx="44">
                  <c:v>40.799999999999798</c:v>
                </c:pt>
                <c:pt idx="45">
                  <c:v>42.159999999999798</c:v>
                </c:pt>
                <c:pt idx="46">
                  <c:v>43.439999999999799</c:v>
                </c:pt>
                <c:pt idx="47">
                  <c:v>44.319999999999801</c:v>
                </c:pt>
                <c:pt idx="48">
                  <c:v>44.3999999999998</c:v>
                </c:pt>
                <c:pt idx="49">
                  <c:v>45.3599999999998</c:v>
                </c:pt>
                <c:pt idx="50">
                  <c:v>46.879999999999797</c:v>
                </c:pt>
                <c:pt idx="51">
                  <c:v>47.3599999999998</c:v>
                </c:pt>
                <c:pt idx="52">
                  <c:v>47.919999999999803</c:v>
                </c:pt>
                <c:pt idx="53">
                  <c:v>48.639999999999802</c:v>
                </c:pt>
                <c:pt idx="54">
                  <c:v>48.3999999999998</c:v>
                </c:pt>
                <c:pt idx="55">
                  <c:v>48.879999999999697</c:v>
                </c:pt>
                <c:pt idx="56">
                  <c:v>49.439999999999699</c:v>
                </c:pt>
                <c:pt idx="57">
                  <c:v>48.799999999999699</c:v>
                </c:pt>
                <c:pt idx="58">
                  <c:v>49.439999999999699</c:v>
                </c:pt>
                <c:pt idx="59">
                  <c:v>49.919999999999703</c:v>
                </c:pt>
                <c:pt idx="60">
                  <c:v>49.679999999999701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3C0-7C42-B3D9-ADABB8ABD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0523664"/>
        <c:axId val="390525392"/>
      </c:scatterChart>
      <c:valAx>
        <c:axId val="390523664"/>
        <c:scaling>
          <c:orientation val="minMax"/>
          <c:max val="0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 Injection (nA)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525392"/>
        <c:crosses val="autoZero"/>
        <c:crossBetween val="midCat"/>
      </c:valAx>
      <c:valAx>
        <c:axId val="39052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523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CASE #2: FS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'[random-position-fs.csv]random-position-fs'!$A$1:$A$41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'[random-position-fs.csv]random-position-fs'!$B$1:$B$41</c:f>
              <c:numCache>
                <c:formatCode>0.00E+00</c:formatCode>
                <c:ptCount val="41"/>
                <c:pt idx="0">
                  <c:v>0.59999999999987996</c:v>
                </c:pt>
                <c:pt idx="1">
                  <c:v>0.39999999999991998</c:v>
                </c:pt>
                <c:pt idx="2">
                  <c:v>0.89999999999982105</c:v>
                </c:pt>
                <c:pt idx="3">
                  <c:v>0.99999999999980105</c:v>
                </c:pt>
                <c:pt idx="4">
                  <c:v>1.1999999999997599</c:v>
                </c:pt>
                <c:pt idx="5">
                  <c:v>1.3999999999997199</c:v>
                </c:pt>
                <c:pt idx="6">
                  <c:v>2.9999999999994</c:v>
                </c:pt>
                <c:pt idx="7">
                  <c:v>2.3999999999995199</c:v>
                </c:pt>
                <c:pt idx="8">
                  <c:v>3.5999999999992802</c:v>
                </c:pt>
                <c:pt idx="9">
                  <c:v>4.6999999999990596</c:v>
                </c:pt>
                <c:pt idx="10">
                  <c:v>6.8999999999986201</c:v>
                </c:pt>
                <c:pt idx="11">
                  <c:v>8.9999999999982094</c:v>
                </c:pt>
                <c:pt idx="12">
                  <c:v>10.999999999997801</c:v>
                </c:pt>
                <c:pt idx="13">
                  <c:v>13.4999999999973</c:v>
                </c:pt>
                <c:pt idx="14">
                  <c:v>15.299999999996899</c:v>
                </c:pt>
                <c:pt idx="15">
                  <c:v>17.299999999996501</c:v>
                </c:pt>
                <c:pt idx="16">
                  <c:v>18.799999999996199</c:v>
                </c:pt>
                <c:pt idx="17">
                  <c:v>21.099999999995799</c:v>
                </c:pt>
                <c:pt idx="18">
                  <c:v>24.1999999999951</c:v>
                </c:pt>
                <c:pt idx="19">
                  <c:v>24.499999999995101</c:v>
                </c:pt>
                <c:pt idx="20">
                  <c:v>25.899999999994801</c:v>
                </c:pt>
                <c:pt idx="21">
                  <c:v>27.299999999994501</c:v>
                </c:pt>
                <c:pt idx="22">
                  <c:v>29.399999999994101</c:v>
                </c:pt>
                <c:pt idx="23">
                  <c:v>30.899999999993799</c:v>
                </c:pt>
                <c:pt idx="24">
                  <c:v>33.799999999993197</c:v>
                </c:pt>
                <c:pt idx="25">
                  <c:v>34.199999999993203</c:v>
                </c:pt>
                <c:pt idx="26">
                  <c:v>35.899999999992801</c:v>
                </c:pt>
                <c:pt idx="27">
                  <c:v>36.2999999999927</c:v>
                </c:pt>
                <c:pt idx="28">
                  <c:v>38.599999999992299</c:v>
                </c:pt>
                <c:pt idx="29">
                  <c:v>39.999999999991999</c:v>
                </c:pt>
                <c:pt idx="30">
                  <c:v>41.599999999991702</c:v>
                </c:pt>
                <c:pt idx="31">
                  <c:v>42.499999999991502</c:v>
                </c:pt>
                <c:pt idx="32">
                  <c:v>43.699999999991299</c:v>
                </c:pt>
                <c:pt idx="33">
                  <c:v>43.999999999991203</c:v>
                </c:pt>
                <c:pt idx="34">
                  <c:v>44.599999999991098</c:v>
                </c:pt>
                <c:pt idx="35">
                  <c:v>45.599999999990899</c:v>
                </c:pt>
                <c:pt idx="36">
                  <c:v>45.999999999990798</c:v>
                </c:pt>
                <c:pt idx="37">
                  <c:v>46.799999999990703</c:v>
                </c:pt>
                <c:pt idx="38">
                  <c:v>47.4999999999905</c:v>
                </c:pt>
                <c:pt idx="39">
                  <c:v>48.299999999990398</c:v>
                </c:pt>
                <c:pt idx="40">
                  <c:v>49.099999999990203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076-6448-866F-083CE97141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3262192"/>
        <c:axId val="242980112"/>
      </c:scatterChart>
      <c:valAx>
        <c:axId val="243262192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Synapses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980112"/>
        <c:crosses val="autoZero"/>
        <c:crossBetween val="midCat"/>
      </c:valAx>
      <c:valAx>
        <c:axId val="24298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Somatic Frequency</a:t>
                </a:r>
                <a:r>
                  <a:rPr lang="en-US" baseline="0"/>
                  <a:t> (Hz)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262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Slope of Sigmoid with Different Levels</a:t>
            </a:r>
            <a:r>
              <a:rPr lang="en-US" baseline="0"/>
              <a:t> of Noise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Sheet1!$T$1</c:f>
              <c:strCache>
                <c:ptCount val="1"/>
                <c:pt idx="0">
                  <c:v>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Sheet1!$S$2:$S$3</c:f>
              <c:strCache>
                <c:ptCount val="2"/>
                <c:pt idx="0">
                  <c:v>Halfway (Fixed)</c:v>
                </c:pt>
                <c:pt idx="1">
                  <c:v>Random</c:v>
                </c:pt>
              </c:strCache>
            </c:strRef>
          </c:cat>
          <c:val>
            <c:numRef>
              <c:f>Sheet1!$T$2:$T$3</c:f>
              <c:numCache>
                <c:formatCode>General</c:formatCode>
                <c:ptCount val="2"/>
                <c:pt idx="0">
                  <c:v>0.34106017484149098</c:v>
                </c:pt>
                <c:pt idx="1">
                  <c:v>0.172090598447181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51-554C-94A5-4168B06F4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0635472"/>
        <c:axId val="720637200"/>
      </c:barChart>
      <c:catAx>
        <c:axId val="720635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Excitatory Synapse Position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0637200"/>
        <c:crosses val="autoZero"/>
        <c:auto val="1"/>
        <c:lblAlgn val="ctr"/>
        <c:lblOffset val="100"/>
        <c:noMultiLvlLbl val="0"/>
      </c:catAx>
      <c:valAx>
        <c:axId val="72063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</a:t>
                </a:r>
                <a:r>
                  <a:rPr lang="en-US" baseline="0"/>
                  <a:t> (Slope)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0635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Sigmoid-Linear Fit</a:t>
            </a:r>
            <a:r>
              <a:rPr lang="en-US" baseline="0"/>
              <a:t> Ratio</a:t>
            </a:r>
            <a:r>
              <a:rPr lang="en-US"/>
              <a:t> </a:t>
            </a:r>
          </a:p>
          <a:p>
            <a:pPr>
              <a:defRPr/>
            </a:pPr>
            <a:r>
              <a:rPr lang="en-US"/>
              <a:t>with Different Levels</a:t>
            </a:r>
            <a:r>
              <a:rPr lang="en-US" baseline="0"/>
              <a:t> of Noise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Sheet1!$T$1</c:f>
              <c:strCache>
                <c:ptCount val="1"/>
                <c:pt idx="0">
                  <c:v>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Sheet1!$S$2:$S$3</c:f>
              <c:strCache>
                <c:ptCount val="2"/>
                <c:pt idx="0">
                  <c:v>Halfway (Fixed)</c:v>
                </c:pt>
                <c:pt idx="1">
                  <c:v>Random</c:v>
                </c:pt>
              </c:strCache>
            </c:strRef>
          </c:cat>
          <c:val>
            <c:numRef>
              <c:f>Sheet1!$U$2:$U$3</c:f>
              <c:numCache>
                <c:formatCode>General</c:formatCode>
                <c:ptCount val="2"/>
                <c:pt idx="0">
                  <c:v>4.5736379114642398</c:v>
                </c:pt>
                <c:pt idx="1">
                  <c:v>5.0484261501210597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B7-1B4C-BB2C-25FD129B94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0635472"/>
        <c:axId val="720637200"/>
      </c:barChart>
      <c:catAx>
        <c:axId val="720635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Excitatory</a:t>
                </a:r>
                <a:r>
                  <a:rPr lang="en-US" baseline="0"/>
                  <a:t> Synapse Position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0637200"/>
        <c:crosses val="autoZero"/>
        <c:auto val="1"/>
        <c:lblAlgn val="ctr"/>
        <c:lblOffset val="100"/>
        <c:noMultiLvlLbl val="0"/>
      </c:catAx>
      <c:valAx>
        <c:axId val="72063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Max</a:t>
                </a:r>
                <a:r>
                  <a:rPr lang="en-US" baseline="0" dirty="0"/>
                  <a:t> </a:t>
                </a:r>
                <a:r>
                  <a:rPr lang="en-US" dirty="0"/>
                  <a:t>Nonlinear-Linear 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0635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Compiled Cases</a:t>
            </a:r>
          </a:p>
        </c:rich>
      </c:tx>
      <c:layout>
        <c:manualLayout>
          <c:xMode val="edge"/>
          <c:yMode val="edge"/>
          <c:x val="0.39754019469370838"/>
          <c:y val="2.86298568507157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Sheet1!$F$1:$F$2</c:f>
              <c:strCache>
                <c:ptCount val="2"/>
                <c:pt idx="0">
                  <c:v>Linear-Sigmoid Fit (nA)</c:v>
                </c:pt>
                <c:pt idx="1">
                  <c:v>Halfway (Fixed)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Sheet1!$A$3:$A$43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Sheet1!$F$3:$F$43</c:f>
              <c:numCache>
                <c:formatCode>General</c:formatCode>
                <c:ptCount val="41"/>
                <c:pt idx="0">
                  <c:v>2.0952380952380899E-2</c:v>
                </c:pt>
                <c:pt idx="1">
                  <c:v>2.3838095238095179E-2</c:v>
                </c:pt>
                <c:pt idx="2">
                  <c:v>2.6723809523809459E-2</c:v>
                </c:pt>
                <c:pt idx="3">
                  <c:v>2.9609523809523738E-2</c:v>
                </c:pt>
                <c:pt idx="4">
                  <c:v>3.2495238095238022E-2</c:v>
                </c:pt>
                <c:pt idx="5">
                  <c:v>3.5380925492566065E-2</c:v>
                </c:pt>
                <c:pt idx="6">
                  <c:v>5.4900394743667966E-2</c:v>
                </c:pt>
                <c:pt idx="7">
                  <c:v>7.8665686745648167E-2</c:v>
                </c:pt>
                <c:pt idx="8">
                  <c:v>0.10640342542751513</c:v>
                </c:pt>
                <c:pt idx="9">
                  <c:v>0.13722530402972286</c:v>
                </c:pt>
                <c:pt idx="10">
                  <c:v>0.16965912044491149</c:v>
                </c:pt>
                <c:pt idx="11">
                  <c:v>0.20189101416990204</c:v>
                </c:pt>
                <c:pt idx="12">
                  <c:v>0.23215128486448722</c:v>
                </c:pt>
                <c:pt idx="13">
                  <c:v>0.25908090843859166</c:v>
                </c:pt>
                <c:pt idx="14">
                  <c:v>0.28192926814195923</c:v>
                </c:pt>
                <c:pt idx="15">
                  <c:v>0.30054268987474453</c:v>
                </c:pt>
                <c:pt idx="16">
                  <c:v>0.31521039666822015</c:v>
                </c:pt>
                <c:pt idx="17">
                  <c:v>0.32646896633215122</c:v>
                </c:pt>
                <c:pt idx="18">
                  <c:v>0.33493764602017856</c:v>
                </c:pt>
                <c:pt idx="19">
                  <c:v>0.34121130589213633</c:v>
                </c:pt>
                <c:pt idx="20">
                  <c:v>0.34580653374646025</c:v>
                </c:pt>
                <c:pt idx="21">
                  <c:v>0.34914452012660885</c:v>
                </c:pt>
                <c:pt idx="22">
                  <c:v>0.35155463541489052</c:v>
                </c:pt>
                <c:pt idx="23">
                  <c:v>0.3532872210321335</c:v>
                </c:pt>
                <c:pt idx="24">
                  <c:v>0.35452883757934855</c:v>
                </c:pt>
                <c:pt idx="25">
                  <c:v>0.35541661131771896</c:v>
                </c:pt>
                <c:pt idx="26">
                  <c:v>0.35605036077154228</c:v>
                </c:pt>
                <c:pt idx="27">
                  <c:v>0.35650225151073023</c:v>
                </c:pt>
                <c:pt idx="28">
                  <c:v>0.35682420496444917</c:v>
                </c:pt>
                <c:pt idx="29">
                  <c:v>0.3570534494673776</c:v>
                </c:pt>
                <c:pt idx="30">
                  <c:v>0.35721661335242699</c:v>
                </c:pt>
                <c:pt idx="31">
                  <c:v>0.3573327102193225</c:v>
                </c:pt>
                <c:pt idx="32">
                  <c:v>0.35741529983060549</c:v>
                </c:pt>
                <c:pt idx="33">
                  <c:v>0.35747404406156608</c:v>
                </c:pt>
                <c:pt idx="34">
                  <c:v>0.35751582312523189</c:v>
                </c:pt>
                <c:pt idx="35">
                  <c:v>0.35754553425993929</c:v>
                </c:pt>
                <c:pt idx="36">
                  <c:v>0.35756666216058552</c:v>
                </c:pt>
                <c:pt idx="37">
                  <c:v>0.35758168585679384</c:v>
                </c:pt>
                <c:pt idx="38">
                  <c:v>0.35759236866407096</c:v>
                </c:pt>
                <c:pt idx="39">
                  <c:v>0.35759996467480953</c:v>
                </c:pt>
                <c:pt idx="40">
                  <c:v>0.3576053657441961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453-8546-A04D-3FE19623232D}"/>
            </c:ext>
          </c:extLst>
        </c:ser>
        <c:ser>
          <c:idx val="1"/>
          <c:order val="1"/>
          <c:tx>
            <c:strRef>
              <c:f>Sheet1!$G$1:$G$2</c:f>
              <c:strCache>
                <c:ptCount val="2"/>
                <c:pt idx="0">
                  <c:v>Linear-Sigmoid Fit (nA)</c:v>
                </c:pt>
                <c:pt idx="1">
                  <c:v>Random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Sheet1!$A$3:$A$43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xVal>
          <c:yVal>
            <c:numRef>
              <c:f>Sheet1!$G$3:$G$43</c:f>
              <c:numCache>
                <c:formatCode>General</c:formatCode>
                <c:ptCount val="41"/>
                <c:pt idx="0">
                  <c:v>2.3199999999999998E-2</c:v>
                </c:pt>
                <c:pt idx="1">
                  <c:v>2.5399999999999989E-2</c:v>
                </c:pt>
                <c:pt idx="2">
                  <c:v>2.7599999999999979E-2</c:v>
                </c:pt>
                <c:pt idx="3">
                  <c:v>2.9800020950599127E-2</c:v>
                </c:pt>
                <c:pt idx="4">
                  <c:v>3.7246406423086867E-2</c:v>
                </c:pt>
                <c:pt idx="5">
                  <c:v>4.5783002710890516E-2</c:v>
                </c:pt>
                <c:pt idx="6">
                  <c:v>5.5512313444841921E-2</c:v>
                </c:pt>
                <c:pt idx="7">
                  <c:v>6.6527289055954481E-2</c:v>
                </c:pt>
                <c:pt idx="8">
                  <c:v>7.8904075898620502E-2</c:v>
                </c:pt>
                <c:pt idx="9">
                  <c:v>9.26936783207198E-2</c:v>
                </c:pt>
                <c:pt idx="10">
                  <c:v>0.1079130555589817</c:v>
                </c:pt>
                <c:pt idx="11">
                  <c:v>0.1245364823081152</c:v>
                </c:pt>
                <c:pt idx="12">
                  <c:v>0.1424882822485628</c:v>
                </c:pt>
                <c:pt idx="13">
                  <c:v>0.16163821162829095</c:v>
                </c:pt>
                <c:pt idx="14">
                  <c:v>0.1818007304118486</c:v>
                </c:pt>
                <c:pt idx="15">
                  <c:v>0.20273908063299126</c:v>
                </c:pt>
                <c:pt idx="16">
                  <c:v>0.22417448775991544</c:v>
                </c:pt>
                <c:pt idx="17">
                  <c:v>0.24579999521297952</c:v>
                </c:pt>
                <c:pt idx="18">
                  <c:v>0.26729760762693949</c:v>
                </c:pt>
                <c:pt idx="19">
                  <c:v>0.28835677213243094</c:v>
                </c:pt>
                <c:pt idx="20">
                  <c:v>0.30869195497541502</c:v>
                </c:pt>
                <c:pt idx="21">
                  <c:v>0.32805725530834695</c:v>
                </c:pt>
                <c:pt idx="22">
                  <c:v>0.34625658303665563</c:v>
                </c:pt>
                <c:pt idx="23">
                  <c:v>0.3631487424921831</c:v>
                </c:pt>
                <c:pt idx="24">
                  <c:v>0.37864759098850276</c:v>
                </c:pt>
                <c:pt idx="25">
                  <c:v>0.39271809454590278</c:v>
                </c:pt>
                <c:pt idx="26">
                  <c:v>0.40536947917329574</c:v>
                </c:pt>
                <c:pt idx="27">
                  <c:v>0.41664676621369096</c:v>
                </c:pt>
                <c:pt idx="28">
                  <c:v>0.42662184593751212</c:v>
                </c:pt>
                <c:pt idx="29">
                  <c:v>0.43538497784694963</c:v>
                </c:pt>
                <c:pt idx="30">
                  <c:v>0.44303729872274772</c:v>
                </c:pt>
                <c:pt idx="31">
                  <c:v>0.4496846359898502</c:v>
                </c:pt>
                <c:pt idx="32">
                  <c:v>0.45543270048076034</c:v>
                </c:pt>
                <c:pt idx="33">
                  <c:v>0.46038357983641248</c:v>
                </c:pt>
                <c:pt idx="34">
                  <c:v>0.46463336567980351</c:v>
                </c:pt>
                <c:pt idx="35">
                  <c:v>0.46827071030712636</c:v>
                </c:pt>
                <c:pt idx="36">
                  <c:v>0.47137610612493436</c:v>
                </c:pt>
                <c:pt idx="37">
                  <c:v>0.47402169938961974</c:v>
                </c:pt>
                <c:pt idx="38">
                  <c:v>0.47627147825159999</c:v>
                </c:pt>
                <c:pt idx="39">
                  <c:v>0.47818170638784174</c:v>
                </c:pt>
                <c:pt idx="40">
                  <c:v>0.4798015032412386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453-8546-A04D-3FE1962323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2573376"/>
        <c:axId val="392575104"/>
      </c:scatterChart>
      <c:valAx>
        <c:axId val="392573376"/>
        <c:scaling>
          <c:orientation val="minMax"/>
          <c:max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Synapse</a:t>
                </a:r>
                <a:r>
                  <a:rPr lang="en-US" baseline="0"/>
                  <a:t>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575104"/>
        <c:crosses val="autoZero"/>
        <c:crossBetween val="midCat"/>
      </c:valAx>
      <c:valAx>
        <c:axId val="39257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Dendritc Current at Soma (nA)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5733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444A-7190-A4E4-DA30-E142D1478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ED9FE-C87F-2267-4B81-8F24B232B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2397A-4496-A092-FE65-3D1BDBAA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C342E-0833-8D09-EACC-A13B78EA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BE4DE-5254-E22C-E5D9-E101CF25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FE37-3F23-FD5D-E9CA-C0336E38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C6458-4E3D-7C79-123D-8A232DDD5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85D52-607C-0BB7-23BD-59BFA33E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78932-9BD2-7393-9821-9CCBD1D7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ABEE1-C096-46AD-ABAE-9D5E1212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8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2345B-03CC-30C0-4691-AAEC48B4B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90B5C-A008-854B-74D7-D5096457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8CF27-39A1-D8F3-3300-D32D5A5E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06443-7EC5-1110-72FF-A7482A6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82C85-308C-5835-F88F-50636998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1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445B-9E87-F209-82D1-BAC681D4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0253-366A-2A52-DBBC-348BADE83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A0590-0F6A-105B-D190-F8191AF7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8522-2FB5-A257-10AE-6931350A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C9AC3-7E49-704E-3686-D154E34D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BA44-A59C-04AE-9BC8-918D8145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66531-334D-1706-D673-027747AE6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95B2D-AEA7-0662-4071-E2C1B1E5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42FA4-66CF-CE3B-090E-07FB27A9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18DE7-A3AA-24B1-580C-92A695A4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8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8089-F971-554E-26BF-DEA132FA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A007-69F8-96F1-5C49-1CAE1E997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E0A2E-524D-A497-10A3-B1BA2980D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F0BE1-1077-42CA-784C-3ED3206D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DC9B1-D556-1BCE-62FF-96AB7E66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3EDDF-D660-F273-5559-42F4FCF2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8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8881-6F78-8AF4-57B6-5F0A7F55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36151-40AA-9F29-3923-A64EC7DCD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12ACB-6704-3BDF-5B74-031693B26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732DA-589D-9F7F-4153-BFC4EF958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0DC3D-7D0D-8AA0-420B-85C2288D3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4F22B-DBF2-8A86-D2C1-9DFEADC3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E9E73-93F1-42A5-9766-2F179D4E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EE205-BC6F-2323-4D53-AA121A5F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B67C-8664-CE73-1B7B-D55FD205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3702D-368D-CDDB-C4F9-E7B7D053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09D98-2C21-C8C8-AC16-0E1F1399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3EFF1-CA5B-A098-7633-C3BA6B9C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63080-BD71-DF2B-92D6-DE25A673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6B79C-8581-D0EC-513B-CDBEDB44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DDA80-3FD3-2A7E-27FD-D8590B59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7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75A6-10DA-B46A-818C-59AF5D21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A87A-8B3D-F02E-08FF-6BA3182AF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E33C8-6566-9C34-4C41-C5951CE4E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29AA6-07A3-9DFE-A1E1-B98E6F33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4C326-7FCA-BCC5-014C-451CDF8A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5DD62-F361-CC91-76E0-0250DE86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3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5A53-EC89-F577-1FCD-B3FA2E2A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349EC-52CC-136C-7BE2-D63A8495F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BBBFC-80A9-24CF-0F47-A05C4A2F8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5DDE7-B8A9-46CC-DCDC-836483D8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6EF2-118C-DC46-A20B-F1754C9E048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1903C-0A9C-43EA-97BE-29A499D4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C3107-8ED1-D53D-F5E9-8A1547FB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2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4020E-28AD-1A79-9051-AC3D0701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91E99-A2CD-EB68-1779-AC73EC0BD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ADCDB-FB14-F554-AE84-67EDD99A0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6EF2-118C-DC46-A20B-F1754C9E048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1195-4E65-C1CC-DC23-76F183E2F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1AE28-4917-136C-6612-A3A1F2C5C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548ED-9847-8B4D-9B9A-9D1071DA7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BD4B-F7FB-29F1-88F4-C70D8BB32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Effect of Inhibitory Gamma Rhythm Conductance on Nonlinearity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15E8F-1345-1D60-75CD-1A0B98AE5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2/6/2024</a:t>
            </a:r>
          </a:p>
        </p:txBody>
      </p:sp>
    </p:spTree>
    <p:extLst>
      <p:ext uri="{BB962C8B-B14F-4D97-AF65-F5344CB8AC3E}">
        <p14:creationId xmlns:p14="http://schemas.microsoft.com/office/powerpoint/2010/main" val="406694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F99A-C8CD-74DB-5E3C-CB3F24D0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3411E-53AE-08EF-60A9-11FB1AFB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want to check if randomly distributing our excitatory synapses results in a large difference in our FS curve. We will assign our synapses to random positions on the excitatory dendrite.</a:t>
            </a:r>
          </a:p>
        </p:txBody>
      </p:sp>
    </p:spTree>
    <p:extLst>
      <p:ext uri="{BB962C8B-B14F-4D97-AF65-F5344CB8AC3E}">
        <p14:creationId xmlns:p14="http://schemas.microsoft.com/office/powerpoint/2010/main" val="166064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EA45-98DF-5B1D-0B02-47E176B2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 Parameters</a:t>
            </a:r>
            <a:endParaRPr lang="en-US" dirty="0"/>
          </a:p>
        </p:txBody>
      </p:sp>
      <p:pic>
        <p:nvPicPr>
          <p:cNvPr id="5" name="Picture 4" descr="A graph showing a network of lines&#10;&#10;Description automatically generated with medium confidence">
            <a:extLst>
              <a:ext uri="{FF2B5EF4-FFF2-40B4-BE49-F238E27FC236}">
                <a16:creationId xmlns:a16="http://schemas.microsoft.com/office/drawing/2014/main" id="{4F881F9C-C29C-204D-168B-74BAFA8E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2713"/>
            <a:ext cx="4070405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E693D2-EE36-93F6-2F11-B9FF98161B0D}"/>
              </a:ext>
            </a:extLst>
          </p:cNvPr>
          <p:cNvSpPr txBox="1"/>
          <p:nvPr/>
        </p:nvSpPr>
        <p:spPr>
          <a:xfrm>
            <a:off x="6214208" y="475545"/>
            <a:ext cx="36341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Inhibitory Gamma</a:t>
            </a:r>
            <a:endParaRPr lang="en-US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N_syn</a:t>
            </a:r>
            <a:r>
              <a:rPr 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 = 30 (ON SOMA)</a:t>
            </a:r>
          </a:p>
          <a:p>
            <a:r>
              <a:rPr 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Firing rate: 50 Hz</a:t>
            </a:r>
          </a:p>
          <a:p>
            <a:r>
              <a:rPr 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Distribution: 3 </a:t>
            </a:r>
            <a:r>
              <a:rPr lang="en-US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ms</a:t>
            </a:r>
            <a:endParaRPr lang="en-US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Conductance: 0.005</a:t>
            </a:r>
          </a:p>
          <a:p>
            <a:endParaRPr lang="en-US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Adjusted Current</a:t>
            </a:r>
            <a:endParaRPr lang="en-US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Amplitude: 1.875 </a:t>
            </a:r>
            <a:r>
              <a:rPr lang="en-US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nA</a:t>
            </a:r>
            <a:endParaRPr lang="en-US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Noise: 0 </a:t>
            </a:r>
            <a:r>
              <a:rPr lang="en-US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nA</a:t>
            </a:r>
            <a:b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Stimulus</a:t>
            </a:r>
            <a:endParaRPr lang="en-US" dirty="0">
              <a:solidFill>
                <a:schemeClr val="accent6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Total synapses: 40 synapses</a:t>
            </a: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AMPA: 0.0015 µS</a:t>
            </a: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NMDA: 0.0039 µS</a:t>
            </a: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Firing rate: 50 Hz</a:t>
            </a: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Start Time: 5 </a:t>
            </a:r>
            <a:r>
              <a:rPr lang="en-US" dirty="0" err="1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ms</a:t>
            </a:r>
            <a:endParaRPr lang="en-US" dirty="0">
              <a:solidFill>
                <a:schemeClr val="accent6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Noise: 0 </a:t>
            </a:r>
            <a:r>
              <a:rPr lang="en-US" dirty="0" err="1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ms</a:t>
            </a:r>
            <a:endParaRPr lang="en-US" dirty="0">
              <a:solidFill>
                <a:schemeClr val="accent6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Location</a:t>
            </a:r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US" b="1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VARIABLE</a:t>
            </a:r>
          </a:p>
          <a:p>
            <a:r>
              <a:rPr lang="en-US" dirty="0">
                <a:solidFill>
                  <a:schemeClr val="accent6"/>
                </a:solidFill>
                <a:effectLst/>
                <a:latin typeface="Helvetica Neue" panose="02000503000000020004" pitchFamily="2" charset="0"/>
              </a:rPr>
              <a:t>AVG: 25 trials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3ED08D6-5ECF-27CE-117A-3F622A049207}"/>
              </a:ext>
            </a:extLst>
          </p:cNvPr>
          <p:cNvSpPr/>
          <p:nvPr/>
        </p:nvSpPr>
        <p:spPr>
          <a:xfrm rot="10800000">
            <a:off x="9431215" y="637670"/>
            <a:ext cx="316523" cy="236806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E5C45-0310-D07F-6B95-62BA8B51850E}"/>
              </a:ext>
            </a:extLst>
          </p:cNvPr>
          <p:cNvSpPr txBox="1"/>
          <p:nvPr/>
        </p:nvSpPr>
        <p:spPr>
          <a:xfrm>
            <a:off x="9870831" y="1637034"/>
            <a:ext cx="232116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CONSTANT</a:t>
            </a:r>
            <a:endParaRPr lang="en-US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7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C9A1D17-C6D3-A2BA-D6EF-3B7E30A328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209254"/>
              </p:ext>
            </p:extLst>
          </p:nvPr>
        </p:nvGraphicFramePr>
        <p:xfrm>
          <a:off x="838200" y="279762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910CCAA-D6D6-2244-35CB-4E2A40DDFD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1567121"/>
              </p:ext>
            </p:extLst>
          </p:nvPr>
        </p:nvGraphicFramePr>
        <p:xfrm>
          <a:off x="6277428" y="279762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C9BCA4F-B427-91D4-5C38-81AE6DE8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11228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CASE #1: Excitatory Dendrites Fixed at Halfway Along Dendrite</a:t>
            </a:r>
          </a:p>
        </p:txBody>
      </p:sp>
    </p:spTree>
    <p:extLst>
      <p:ext uri="{BB962C8B-B14F-4D97-AF65-F5344CB8AC3E}">
        <p14:creationId xmlns:p14="http://schemas.microsoft.com/office/powerpoint/2010/main" val="40134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998C8-EA0F-0C5E-FD4E-E120F25A3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line graph&#10;&#10;Description automatically generated">
            <a:extLst>
              <a:ext uri="{FF2B5EF4-FFF2-40B4-BE49-F238E27FC236}">
                <a16:creationId xmlns:a16="http://schemas.microsoft.com/office/drawing/2014/main" id="{B2BE452A-DE9C-B943-D27F-FED9FFBF5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5029200" cy="35560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C940490-C5DB-67D6-12E2-2AFF5573F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2" y="1878693"/>
            <a:ext cx="5029200" cy="42037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6CBEC53-8443-5A9E-EF8E-155962EF6105}"/>
              </a:ext>
            </a:extLst>
          </p:cNvPr>
          <p:cNvSpPr txBox="1">
            <a:spLocks/>
          </p:cNvSpPr>
          <p:nvPr/>
        </p:nvSpPr>
        <p:spPr>
          <a:xfrm>
            <a:off x="838200" y="404849"/>
            <a:ext cx="100112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CASE #1: Excitatory Dendrites Fixed at Halfway Along Dendrite</a:t>
            </a:r>
          </a:p>
        </p:txBody>
      </p:sp>
    </p:spTree>
    <p:extLst>
      <p:ext uri="{BB962C8B-B14F-4D97-AF65-F5344CB8AC3E}">
        <p14:creationId xmlns:p14="http://schemas.microsoft.com/office/powerpoint/2010/main" val="289404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88B65-5556-1451-9A09-2D7DC30BA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B6D480A-A128-D64B-50B2-0B5A6932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11228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CASE #2: Excitatory Dendrites Randomly Placed Along Dendrite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CA4BB7E-27F4-276D-8B30-EA327CC195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954487"/>
              </p:ext>
            </p:extLst>
          </p:nvPr>
        </p:nvGraphicFramePr>
        <p:xfrm>
          <a:off x="838200" y="279762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36DBE3F-94EF-11CA-7A22-485EADF40F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6532019"/>
              </p:ext>
            </p:extLst>
          </p:nvPr>
        </p:nvGraphicFramePr>
        <p:xfrm>
          <a:off x="5599044" y="279762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769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609D40C-1D2C-07B5-3CDE-29E412B95450}"/>
              </a:ext>
            </a:extLst>
          </p:cNvPr>
          <p:cNvSpPr txBox="1">
            <a:spLocks/>
          </p:cNvSpPr>
          <p:nvPr/>
        </p:nvSpPr>
        <p:spPr>
          <a:xfrm>
            <a:off x="838200" y="470758"/>
            <a:ext cx="100112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CASE #2: Excitatory Dendrites Randomly Placed Along Dendrite</a:t>
            </a:r>
          </a:p>
        </p:txBody>
      </p:sp>
      <p:pic>
        <p:nvPicPr>
          <p:cNvPr id="15" name="Picture 14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CA70F9C5-3E9A-54EB-0E4A-E6A90102B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73" y="2514249"/>
            <a:ext cx="4731327" cy="3588591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95B7F35A-F13A-62EF-5791-03142E5A2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772" y="1636377"/>
            <a:ext cx="5490028" cy="446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64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2792B5E-CAB9-E17F-B4FA-74C353EE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95052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 ANALYSIS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C4F694E-CC5F-66CE-5461-478B9AFF79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293129"/>
              </p:ext>
            </p:extLst>
          </p:nvPr>
        </p:nvGraphicFramePr>
        <p:xfrm>
          <a:off x="831850" y="20256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4A88A72-AEB1-E840-9438-F203D560CC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090212"/>
              </p:ext>
            </p:extLst>
          </p:nvPr>
        </p:nvGraphicFramePr>
        <p:xfrm>
          <a:off x="609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9365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ACE6C6D-D8BA-4A52-6D2C-24A490364F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129506"/>
              </p:ext>
            </p:extLst>
          </p:nvPr>
        </p:nvGraphicFramePr>
        <p:xfrm>
          <a:off x="1669774" y="1709530"/>
          <a:ext cx="7712765" cy="4134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599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260</Words>
  <Application>Microsoft Macintosh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Office Theme</vt:lpstr>
      <vt:lpstr>Effect of Inhibitory Gamma Rhythm Conductance on Nonlinearity</vt:lpstr>
      <vt:lpstr>GOAL</vt:lpstr>
      <vt:lpstr>Model Parameters</vt:lpstr>
      <vt:lpstr>CASE #1: Excitatory Dendrites Fixed at Halfway Along Dendrite</vt:lpstr>
      <vt:lpstr>PowerPoint Presentation</vt:lpstr>
      <vt:lpstr>CASE #2: Excitatory Dendrites Randomly Placed Along Dendrite</vt:lpstr>
      <vt:lpstr>PowerPoint Presentation</vt:lpstr>
      <vt:lpstr>CASE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Inhibitory Gamma Rhythm Conductance on Nonlinearity</dc:title>
  <dc:creator>Christopher Jewell</dc:creator>
  <cp:lastModifiedBy>Christopher Jewell</cp:lastModifiedBy>
  <cp:revision>12</cp:revision>
  <dcterms:created xsi:type="dcterms:W3CDTF">2024-02-07T06:11:18Z</dcterms:created>
  <dcterms:modified xsi:type="dcterms:W3CDTF">2024-03-16T01:16:49Z</dcterms:modified>
</cp:coreProperties>
</file>