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7" r:id="rId5"/>
    <p:sldId id="264" r:id="rId6"/>
    <p:sldId id="258" r:id="rId7"/>
    <p:sldId id="265" r:id="rId8"/>
    <p:sldId id="259" r:id="rId9"/>
    <p:sldId id="266" r:id="rId10"/>
    <p:sldId id="26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p:restoredTop sz="95878"/>
  </p:normalViewPr>
  <p:slideViewPr>
    <p:cSldViewPr snapToGrid="0">
      <p:cViewPr varScale="1">
        <p:scale>
          <a:sx n="94" d="100"/>
          <a:sy n="94" d="100"/>
        </p:scale>
        <p:origin x="2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s-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s-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s-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christopherjewell/Desktop/USC/Research/Python/Code/inhibitory-gamma/current-data/variable-noise/variable-noise-fi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a:t>
            </a:r>
            <a:r>
              <a:rPr lang="en-US" baseline="0"/>
              <a:t> 1: FI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'variable-noise-fi-0'!$A$1:$A$61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'variable-noise-fi-0'!$B$1:$B$61</c:f>
              <c:numCache>
                <c:formatCode>0.00E+00</c:formatCode>
                <c:ptCount val="61"/>
                <c:pt idx="0">
                  <c:v>0.23999999999999799</c:v>
                </c:pt>
                <c:pt idx="1">
                  <c:v>0.55999999999999694</c:v>
                </c:pt>
                <c:pt idx="2">
                  <c:v>0.47999999999999698</c:v>
                </c:pt>
                <c:pt idx="3">
                  <c:v>0.71999999999999598</c:v>
                </c:pt>
                <c:pt idx="4">
                  <c:v>0.55999999999999694</c:v>
                </c:pt>
                <c:pt idx="5">
                  <c:v>1.03999999999999</c:v>
                </c:pt>
                <c:pt idx="6">
                  <c:v>0.95999999999999497</c:v>
                </c:pt>
                <c:pt idx="7">
                  <c:v>0.87999999999999601</c:v>
                </c:pt>
                <c:pt idx="8">
                  <c:v>0.79999999999999605</c:v>
                </c:pt>
                <c:pt idx="9">
                  <c:v>1.5999999999999901</c:v>
                </c:pt>
                <c:pt idx="10">
                  <c:v>1.19999999999999</c:v>
                </c:pt>
                <c:pt idx="11">
                  <c:v>1.99999999999999</c:v>
                </c:pt>
                <c:pt idx="12">
                  <c:v>2.4799999999999902</c:v>
                </c:pt>
                <c:pt idx="13">
                  <c:v>2.5599999999999801</c:v>
                </c:pt>
                <c:pt idx="14">
                  <c:v>3.43999999999998</c:v>
                </c:pt>
                <c:pt idx="15">
                  <c:v>3.6799999999999802</c:v>
                </c:pt>
                <c:pt idx="16">
                  <c:v>3.99999999999998</c:v>
                </c:pt>
                <c:pt idx="17">
                  <c:v>3.7599999999999798</c:v>
                </c:pt>
                <c:pt idx="18">
                  <c:v>4.3199999999999799</c:v>
                </c:pt>
                <c:pt idx="19">
                  <c:v>5.3599999999999701</c:v>
                </c:pt>
                <c:pt idx="20">
                  <c:v>5.4399999999999702</c:v>
                </c:pt>
                <c:pt idx="21">
                  <c:v>7.19999999999997</c:v>
                </c:pt>
                <c:pt idx="22">
                  <c:v>6.7199999999999704</c:v>
                </c:pt>
                <c:pt idx="23">
                  <c:v>7.5999999999999597</c:v>
                </c:pt>
                <c:pt idx="24">
                  <c:v>8.3199999999999594</c:v>
                </c:pt>
                <c:pt idx="25">
                  <c:v>8.2399999999999594</c:v>
                </c:pt>
                <c:pt idx="26">
                  <c:v>8.4799999999999596</c:v>
                </c:pt>
                <c:pt idx="27">
                  <c:v>9.5999999999999606</c:v>
                </c:pt>
                <c:pt idx="28">
                  <c:v>10.319999999999901</c:v>
                </c:pt>
                <c:pt idx="29">
                  <c:v>11.1199999999999</c:v>
                </c:pt>
                <c:pt idx="30">
                  <c:v>10.799999999999899</c:v>
                </c:pt>
                <c:pt idx="31">
                  <c:v>12.479999999999899</c:v>
                </c:pt>
                <c:pt idx="32">
                  <c:v>11.5199999999999</c:v>
                </c:pt>
                <c:pt idx="33">
                  <c:v>14.9599999999999</c:v>
                </c:pt>
                <c:pt idx="34">
                  <c:v>14.479999999999899</c:v>
                </c:pt>
                <c:pt idx="35">
                  <c:v>15.3599999999999</c:v>
                </c:pt>
                <c:pt idx="36">
                  <c:v>15.2799999999999</c:v>
                </c:pt>
                <c:pt idx="37">
                  <c:v>15.6799999999999</c:v>
                </c:pt>
                <c:pt idx="38">
                  <c:v>16.159999999999901</c:v>
                </c:pt>
                <c:pt idx="39">
                  <c:v>17.8399999999999</c:v>
                </c:pt>
                <c:pt idx="40">
                  <c:v>18.239999999999899</c:v>
                </c:pt>
                <c:pt idx="41">
                  <c:v>18.239999999999899</c:v>
                </c:pt>
                <c:pt idx="42">
                  <c:v>19.759999999999899</c:v>
                </c:pt>
                <c:pt idx="43">
                  <c:v>21.279999999999902</c:v>
                </c:pt>
                <c:pt idx="44">
                  <c:v>21.6799999999999</c:v>
                </c:pt>
                <c:pt idx="45">
                  <c:v>22.559999999999899</c:v>
                </c:pt>
                <c:pt idx="46">
                  <c:v>22.639999999999901</c:v>
                </c:pt>
                <c:pt idx="47">
                  <c:v>23.6799999999999</c:v>
                </c:pt>
                <c:pt idx="48">
                  <c:v>25.1999999999998</c:v>
                </c:pt>
                <c:pt idx="49">
                  <c:v>25.519999999999801</c:v>
                </c:pt>
                <c:pt idx="50">
                  <c:v>26.319999999999801</c:v>
                </c:pt>
                <c:pt idx="51">
                  <c:v>27.279999999999799</c:v>
                </c:pt>
                <c:pt idx="52">
                  <c:v>27.1999999999998</c:v>
                </c:pt>
                <c:pt idx="53">
                  <c:v>27.759999999999799</c:v>
                </c:pt>
                <c:pt idx="54">
                  <c:v>28.079999999999799</c:v>
                </c:pt>
                <c:pt idx="55">
                  <c:v>29.919999999999799</c:v>
                </c:pt>
                <c:pt idx="56">
                  <c:v>31.0399999999998</c:v>
                </c:pt>
                <c:pt idx="57">
                  <c:v>31.999999999999801</c:v>
                </c:pt>
                <c:pt idx="58">
                  <c:v>31.3599999999998</c:v>
                </c:pt>
                <c:pt idx="59">
                  <c:v>33.3599999999998</c:v>
                </c:pt>
                <c:pt idx="60">
                  <c:v>34.079999999999799</c:v>
                </c:pt>
              </c:numCache>
            </c:numRef>
          </c:yVal>
          <c:smooth val="1"/>
          <c:extLst>
            <c:ext xmlns:c16="http://schemas.microsoft.com/office/drawing/2014/chart" uri="{C3380CC4-5D6E-409C-BE32-E72D297353CC}">
              <c16:uniqueId val="{00000000-D5CB-A74D-B73A-00958DE17EAC}"/>
            </c:ext>
          </c:extLst>
        </c:ser>
        <c:dLbls>
          <c:showLegendKey val="0"/>
          <c:showVal val="0"/>
          <c:showCatName val="0"/>
          <c:showSerName val="0"/>
          <c:showPercent val="0"/>
          <c:showBubbleSize val="0"/>
        </c:dLbls>
        <c:axId val="1583064271"/>
        <c:axId val="1582845391"/>
      </c:scatterChart>
      <c:valAx>
        <c:axId val="1583064271"/>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a:t>
                </a:r>
                <a:r>
                  <a:rPr lang="en-US" baseline="0"/>
                  <a:t> Current (nA)</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2845391"/>
        <c:crosses val="autoZero"/>
        <c:crossBetween val="midCat"/>
      </c:valAx>
      <c:valAx>
        <c:axId val="158284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0642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1: FS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'variable-noise-fs-0'!$A$1:$A$41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'variable-noise-fs-0'!$B$1:$B$41</c:f>
              <c:numCache>
                <c:formatCode>0.00E+00</c:formatCode>
                <c:ptCount val="41"/>
                <c:pt idx="0">
                  <c:v>0.39999999999999802</c:v>
                </c:pt>
                <c:pt idx="1">
                  <c:v>0.39999999999999802</c:v>
                </c:pt>
                <c:pt idx="2">
                  <c:v>0.31999999999999801</c:v>
                </c:pt>
                <c:pt idx="3">
                  <c:v>0.71999999999999598</c:v>
                </c:pt>
                <c:pt idx="4">
                  <c:v>0.39999999999999802</c:v>
                </c:pt>
                <c:pt idx="5">
                  <c:v>0.23999999999999799</c:v>
                </c:pt>
                <c:pt idx="6">
                  <c:v>0.95999999999999597</c:v>
                </c:pt>
                <c:pt idx="7">
                  <c:v>1.19999999999999</c:v>
                </c:pt>
                <c:pt idx="8">
                  <c:v>1.19999999999999</c:v>
                </c:pt>
                <c:pt idx="9">
                  <c:v>1.51999999999999</c:v>
                </c:pt>
                <c:pt idx="10">
                  <c:v>3.51999999999998</c:v>
                </c:pt>
                <c:pt idx="11">
                  <c:v>5.1199999999999699</c:v>
                </c:pt>
                <c:pt idx="12">
                  <c:v>9.0399999999999601</c:v>
                </c:pt>
                <c:pt idx="13">
                  <c:v>9.9999999999999591</c:v>
                </c:pt>
                <c:pt idx="14">
                  <c:v>11.7599999999999</c:v>
                </c:pt>
                <c:pt idx="15">
                  <c:v>11.9199999999999</c:v>
                </c:pt>
                <c:pt idx="16">
                  <c:v>13.5199999999999</c:v>
                </c:pt>
                <c:pt idx="17">
                  <c:v>14.559999999999899</c:v>
                </c:pt>
                <c:pt idx="18">
                  <c:v>14.719999999999899</c:v>
                </c:pt>
                <c:pt idx="19">
                  <c:v>14.239999999999901</c:v>
                </c:pt>
                <c:pt idx="20">
                  <c:v>14.719999999999899</c:v>
                </c:pt>
                <c:pt idx="21">
                  <c:v>15.5999999999999</c:v>
                </c:pt>
                <c:pt idx="22">
                  <c:v>15.9199999999999</c:v>
                </c:pt>
                <c:pt idx="23">
                  <c:v>14.9599999999999</c:v>
                </c:pt>
                <c:pt idx="24">
                  <c:v>16.799999999999901</c:v>
                </c:pt>
                <c:pt idx="25">
                  <c:v>15.9199999999999</c:v>
                </c:pt>
                <c:pt idx="26">
                  <c:v>17.119999999999902</c:v>
                </c:pt>
                <c:pt idx="27">
                  <c:v>17.0399999999999</c:v>
                </c:pt>
                <c:pt idx="28">
                  <c:v>16.239999999999899</c:v>
                </c:pt>
                <c:pt idx="29">
                  <c:v>17.3599999999999</c:v>
                </c:pt>
                <c:pt idx="30">
                  <c:v>17.119999999999902</c:v>
                </c:pt>
                <c:pt idx="31">
                  <c:v>17.119999999999902</c:v>
                </c:pt>
                <c:pt idx="32">
                  <c:v>17.6799999999999</c:v>
                </c:pt>
                <c:pt idx="33">
                  <c:v>17.1999999999999</c:v>
                </c:pt>
                <c:pt idx="34">
                  <c:v>17.5199999999999</c:v>
                </c:pt>
                <c:pt idx="35">
                  <c:v>18.079999999999899</c:v>
                </c:pt>
                <c:pt idx="36">
                  <c:v>18.399999999999899</c:v>
                </c:pt>
                <c:pt idx="37">
                  <c:v>18.319999999999901</c:v>
                </c:pt>
                <c:pt idx="38">
                  <c:v>17.919999999999899</c:v>
                </c:pt>
                <c:pt idx="39">
                  <c:v>18.319999999999901</c:v>
                </c:pt>
                <c:pt idx="40">
                  <c:v>18.719999999999899</c:v>
                </c:pt>
              </c:numCache>
            </c:numRef>
          </c:yVal>
          <c:smooth val="1"/>
          <c:extLst>
            <c:ext xmlns:c16="http://schemas.microsoft.com/office/drawing/2014/chart" uri="{C3380CC4-5D6E-409C-BE32-E72D297353CC}">
              <c16:uniqueId val="{00000000-B576-E84A-AA83-F930E9AB208F}"/>
            </c:ext>
          </c:extLst>
        </c:ser>
        <c:dLbls>
          <c:showLegendKey val="0"/>
          <c:showVal val="0"/>
          <c:showCatName val="0"/>
          <c:showSerName val="0"/>
          <c:showPercent val="0"/>
          <c:showBubbleSize val="0"/>
        </c:dLbls>
        <c:axId val="368479488"/>
        <c:axId val="368481488"/>
      </c:scatterChart>
      <c:valAx>
        <c:axId val="368479488"/>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Synapses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481488"/>
        <c:crosses val="autoZero"/>
        <c:crossBetween val="midCat"/>
      </c:valAx>
      <c:valAx>
        <c:axId val="368481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479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2: FI</a:t>
            </a:r>
            <a:r>
              <a:rPr lang="en-US" baseline="0"/>
              <a:t>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'variable-noise-fi-1'!$A$1:$A$61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'variable-noise-fi-1'!$B$1:$B$61</c:f>
              <c:numCache>
                <c:formatCode>0.00E+00</c:formatCode>
                <c:ptCount val="61"/>
                <c:pt idx="0">
                  <c:v>0.39999999999999802</c:v>
                </c:pt>
                <c:pt idx="1">
                  <c:v>0.63999999999999702</c:v>
                </c:pt>
                <c:pt idx="2">
                  <c:v>0.63999999999999702</c:v>
                </c:pt>
                <c:pt idx="3">
                  <c:v>0.55999999999999694</c:v>
                </c:pt>
                <c:pt idx="4">
                  <c:v>0.63999999999999702</c:v>
                </c:pt>
                <c:pt idx="5">
                  <c:v>0.95999999999999497</c:v>
                </c:pt>
                <c:pt idx="6">
                  <c:v>1.19999999999999</c:v>
                </c:pt>
                <c:pt idx="7">
                  <c:v>0.79999999999999605</c:v>
                </c:pt>
                <c:pt idx="8">
                  <c:v>1.5999999999999901</c:v>
                </c:pt>
                <c:pt idx="9">
                  <c:v>1.6799999999999899</c:v>
                </c:pt>
                <c:pt idx="10">
                  <c:v>1.6799999999999899</c:v>
                </c:pt>
                <c:pt idx="11">
                  <c:v>2.23999999999999</c:v>
                </c:pt>
                <c:pt idx="12">
                  <c:v>2.3199999999999901</c:v>
                </c:pt>
                <c:pt idx="13">
                  <c:v>2.3999999999999901</c:v>
                </c:pt>
                <c:pt idx="14">
                  <c:v>2.5599999999999801</c:v>
                </c:pt>
                <c:pt idx="15">
                  <c:v>2.3999999999999901</c:v>
                </c:pt>
                <c:pt idx="16">
                  <c:v>3.5999999999999801</c:v>
                </c:pt>
                <c:pt idx="17">
                  <c:v>3.43999999999998</c:v>
                </c:pt>
                <c:pt idx="18">
                  <c:v>3.5999999999999801</c:v>
                </c:pt>
                <c:pt idx="19">
                  <c:v>4.47999999999998</c:v>
                </c:pt>
                <c:pt idx="20">
                  <c:v>4.0799999999999796</c:v>
                </c:pt>
                <c:pt idx="21">
                  <c:v>4.7999999999999803</c:v>
                </c:pt>
                <c:pt idx="22">
                  <c:v>5.2799999999999701</c:v>
                </c:pt>
                <c:pt idx="23">
                  <c:v>6.4799999999999702</c:v>
                </c:pt>
                <c:pt idx="24">
                  <c:v>5.6799999999999704</c:v>
                </c:pt>
                <c:pt idx="25">
                  <c:v>6.0799999999999699</c:v>
                </c:pt>
                <c:pt idx="26">
                  <c:v>7.6799999999999597</c:v>
                </c:pt>
                <c:pt idx="27">
                  <c:v>7.91999999999996</c:v>
                </c:pt>
                <c:pt idx="28">
                  <c:v>8.0799999999999592</c:v>
                </c:pt>
                <c:pt idx="29">
                  <c:v>9.2799999999999603</c:v>
                </c:pt>
                <c:pt idx="30">
                  <c:v>10.319999999999901</c:v>
                </c:pt>
                <c:pt idx="31">
                  <c:v>10.319999999999901</c:v>
                </c:pt>
                <c:pt idx="32">
                  <c:v>10.799999999999899</c:v>
                </c:pt>
                <c:pt idx="33">
                  <c:v>12.079999999999901</c:v>
                </c:pt>
                <c:pt idx="34">
                  <c:v>12.8799999999999</c:v>
                </c:pt>
                <c:pt idx="35">
                  <c:v>12.319999999999901</c:v>
                </c:pt>
                <c:pt idx="36">
                  <c:v>13.5199999999999</c:v>
                </c:pt>
                <c:pt idx="37">
                  <c:v>12.319999999999901</c:v>
                </c:pt>
                <c:pt idx="38">
                  <c:v>14.719999999999899</c:v>
                </c:pt>
                <c:pt idx="39">
                  <c:v>14.079999999999901</c:v>
                </c:pt>
                <c:pt idx="40">
                  <c:v>15.999999999999901</c:v>
                </c:pt>
                <c:pt idx="41">
                  <c:v>15.8399999999999</c:v>
                </c:pt>
                <c:pt idx="42">
                  <c:v>15.2799999999999</c:v>
                </c:pt>
                <c:pt idx="43">
                  <c:v>17.3599999999999</c:v>
                </c:pt>
                <c:pt idx="44">
                  <c:v>18.239999999999899</c:v>
                </c:pt>
                <c:pt idx="45">
                  <c:v>19.439999999999898</c:v>
                </c:pt>
                <c:pt idx="46">
                  <c:v>19.919999999999899</c:v>
                </c:pt>
                <c:pt idx="47">
                  <c:v>20.799999999999901</c:v>
                </c:pt>
                <c:pt idx="48">
                  <c:v>23.279999999999902</c:v>
                </c:pt>
                <c:pt idx="49">
                  <c:v>22.239999999999899</c:v>
                </c:pt>
                <c:pt idx="50">
                  <c:v>21.6799999999999</c:v>
                </c:pt>
                <c:pt idx="51">
                  <c:v>23.439999999999898</c:v>
                </c:pt>
                <c:pt idx="52">
                  <c:v>24.3999999999998</c:v>
                </c:pt>
                <c:pt idx="53">
                  <c:v>23.999999999999901</c:v>
                </c:pt>
                <c:pt idx="54">
                  <c:v>25.759999999999799</c:v>
                </c:pt>
                <c:pt idx="55">
                  <c:v>25.519999999999801</c:v>
                </c:pt>
                <c:pt idx="56">
                  <c:v>25.919999999999799</c:v>
                </c:pt>
                <c:pt idx="57">
                  <c:v>27.999999999999801</c:v>
                </c:pt>
                <c:pt idx="58">
                  <c:v>27.679999999999801</c:v>
                </c:pt>
                <c:pt idx="59">
                  <c:v>28.319999999999801</c:v>
                </c:pt>
                <c:pt idx="60">
                  <c:v>30.239999999999799</c:v>
                </c:pt>
              </c:numCache>
            </c:numRef>
          </c:yVal>
          <c:smooth val="1"/>
          <c:extLst>
            <c:ext xmlns:c16="http://schemas.microsoft.com/office/drawing/2014/chart" uri="{C3380CC4-5D6E-409C-BE32-E72D297353CC}">
              <c16:uniqueId val="{00000000-99BF-784C-A6C1-8B57027CC463}"/>
            </c:ext>
          </c:extLst>
        </c:ser>
        <c:dLbls>
          <c:showLegendKey val="0"/>
          <c:showVal val="0"/>
          <c:showCatName val="0"/>
          <c:showSerName val="0"/>
          <c:showPercent val="0"/>
          <c:showBubbleSize val="0"/>
        </c:dLbls>
        <c:axId val="508177104"/>
        <c:axId val="1218769391"/>
      </c:scatterChart>
      <c:valAx>
        <c:axId val="508177104"/>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 Current (nA)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8769391"/>
        <c:crosses val="autoZero"/>
        <c:crossBetween val="midCat"/>
      </c:valAx>
      <c:valAx>
        <c:axId val="1218769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r>
                  <a:rPr lang="en-US" baseline="0"/>
                  <a: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177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a:t>
            </a:r>
            <a:r>
              <a:rPr lang="en-US" baseline="0"/>
              <a:t> 2: FS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'variable-noise-fs-1'!$A$1:$A$41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'variable-noise-fs-1'!$B$1:$B$41</c:f>
              <c:numCache>
                <c:formatCode>0.00E+00</c:formatCode>
                <c:ptCount val="41"/>
                <c:pt idx="0">
                  <c:v>0.23999999999999799</c:v>
                </c:pt>
                <c:pt idx="1">
                  <c:v>0.47999999999999698</c:v>
                </c:pt>
                <c:pt idx="2">
                  <c:v>0.47999999999999698</c:v>
                </c:pt>
                <c:pt idx="3">
                  <c:v>0.159999999999999</c:v>
                </c:pt>
                <c:pt idx="4">
                  <c:v>0.31999999999999801</c:v>
                </c:pt>
                <c:pt idx="5">
                  <c:v>0.47999999999999698</c:v>
                </c:pt>
                <c:pt idx="6">
                  <c:v>0.55999999999999694</c:v>
                </c:pt>
                <c:pt idx="7">
                  <c:v>1.03999999999999</c:v>
                </c:pt>
                <c:pt idx="8">
                  <c:v>0.71999999999999598</c:v>
                </c:pt>
                <c:pt idx="9">
                  <c:v>0.95999999999999497</c:v>
                </c:pt>
                <c:pt idx="10">
                  <c:v>2.23999999999999</c:v>
                </c:pt>
                <c:pt idx="11">
                  <c:v>3.51999999999998</c:v>
                </c:pt>
                <c:pt idx="12">
                  <c:v>6.7999999999999696</c:v>
                </c:pt>
                <c:pt idx="13">
                  <c:v>8.2399999999999594</c:v>
                </c:pt>
                <c:pt idx="14">
                  <c:v>9.2799999999999603</c:v>
                </c:pt>
                <c:pt idx="15">
                  <c:v>9.4399999999999604</c:v>
                </c:pt>
                <c:pt idx="16">
                  <c:v>10.8799999999999</c:v>
                </c:pt>
                <c:pt idx="17">
                  <c:v>11.999999999999901</c:v>
                </c:pt>
                <c:pt idx="18">
                  <c:v>11.5999999999999</c:v>
                </c:pt>
                <c:pt idx="19">
                  <c:v>12.719999999999899</c:v>
                </c:pt>
                <c:pt idx="20">
                  <c:v>12.639999999999899</c:v>
                </c:pt>
                <c:pt idx="21">
                  <c:v>12.8799999999999</c:v>
                </c:pt>
                <c:pt idx="22">
                  <c:v>13.2799999999999</c:v>
                </c:pt>
                <c:pt idx="23">
                  <c:v>14.319999999999901</c:v>
                </c:pt>
                <c:pt idx="24">
                  <c:v>14.479999999999899</c:v>
                </c:pt>
                <c:pt idx="25">
                  <c:v>14.319999999999901</c:v>
                </c:pt>
                <c:pt idx="26">
                  <c:v>13.5999999999999</c:v>
                </c:pt>
                <c:pt idx="27">
                  <c:v>15.3599999999999</c:v>
                </c:pt>
                <c:pt idx="28">
                  <c:v>14.799999999999899</c:v>
                </c:pt>
                <c:pt idx="29">
                  <c:v>14.239999999999901</c:v>
                </c:pt>
                <c:pt idx="30">
                  <c:v>15.6799999999999</c:v>
                </c:pt>
                <c:pt idx="31">
                  <c:v>14.319999999999901</c:v>
                </c:pt>
                <c:pt idx="32">
                  <c:v>14.8799999999999</c:v>
                </c:pt>
                <c:pt idx="33">
                  <c:v>15.7599999999999</c:v>
                </c:pt>
                <c:pt idx="34">
                  <c:v>15.5199999999999</c:v>
                </c:pt>
                <c:pt idx="35">
                  <c:v>15.5199999999999</c:v>
                </c:pt>
                <c:pt idx="36">
                  <c:v>15.1199999999999</c:v>
                </c:pt>
                <c:pt idx="37">
                  <c:v>14.9599999999999</c:v>
                </c:pt>
                <c:pt idx="38">
                  <c:v>15.9199999999999</c:v>
                </c:pt>
                <c:pt idx="39">
                  <c:v>15.8399999999999</c:v>
                </c:pt>
                <c:pt idx="40">
                  <c:v>16.559999999999899</c:v>
                </c:pt>
              </c:numCache>
            </c:numRef>
          </c:yVal>
          <c:smooth val="1"/>
          <c:extLst>
            <c:ext xmlns:c16="http://schemas.microsoft.com/office/drawing/2014/chart" uri="{C3380CC4-5D6E-409C-BE32-E72D297353CC}">
              <c16:uniqueId val="{00000000-EA04-9E4B-A0DB-8CBAC95C1099}"/>
            </c:ext>
          </c:extLst>
        </c:ser>
        <c:dLbls>
          <c:showLegendKey val="0"/>
          <c:showVal val="0"/>
          <c:showCatName val="0"/>
          <c:showSerName val="0"/>
          <c:showPercent val="0"/>
          <c:showBubbleSize val="0"/>
        </c:dLbls>
        <c:axId val="719397792"/>
        <c:axId val="719399504"/>
      </c:scatterChart>
      <c:valAx>
        <c:axId val="719397792"/>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399504"/>
        <c:crosses val="autoZero"/>
        <c:crossBetween val="midCat"/>
      </c:valAx>
      <c:valAx>
        <c:axId val="719399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397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3: FI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'variable-noise-fi-2'!$A$1:$A$61</c:f>
              <c:numCache>
                <c:formatCode>0.00E+00</c:formatCode>
                <c:ptCount val="61"/>
                <c:pt idx="0">
                  <c:v>0</c:v>
                </c:pt>
                <c:pt idx="1">
                  <c:v>0.01</c:v>
                </c:pt>
                <c:pt idx="2">
                  <c:v>0.02</c:v>
                </c:pt>
                <c:pt idx="3">
                  <c:v>2.9999999999999898E-2</c:v>
                </c:pt>
                <c:pt idx="4">
                  <c:v>0.04</c:v>
                </c:pt>
                <c:pt idx="5">
                  <c:v>0.05</c:v>
                </c:pt>
                <c:pt idx="6">
                  <c:v>5.9999999999999901E-2</c:v>
                </c:pt>
                <c:pt idx="7">
                  <c:v>7.0000000000000007E-2</c:v>
                </c:pt>
                <c:pt idx="8">
                  <c:v>0.08</c:v>
                </c:pt>
                <c:pt idx="9">
                  <c:v>8.99999999999999E-2</c:v>
                </c:pt>
                <c:pt idx="10">
                  <c:v>0.1</c:v>
                </c:pt>
                <c:pt idx="11">
                  <c:v>0.11</c:v>
                </c:pt>
                <c:pt idx="12">
                  <c:v>0.119999999999999</c:v>
                </c:pt>
                <c:pt idx="13">
                  <c:v>0.13</c:v>
                </c:pt>
                <c:pt idx="14">
                  <c:v>0.14000000000000001</c:v>
                </c:pt>
                <c:pt idx="15">
                  <c:v>0.149999999999999</c:v>
                </c:pt>
                <c:pt idx="16">
                  <c:v>0.16</c:v>
                </c:pt>
                <c:pt idx="17">
                  <c:v>0.17</c:v>
                </c:pt>
                <c:pt idx="18">
                  <c:v>0.17999999999999899</c:v>
                </c:pt>
                <c:pt idx="19">
                  <c:v>0.19</c:v>
                </c:pt>
                <c:pt idx="20">
                  <c:v>0.2</c:v>
                </c:pt>
                <c:pt idx="21">
                  <c:v>0.20999999999999899</c:v>
                </c:pt>
                <c:pt idx="22">
                  <c:v>0.22</c:v>
                </c:pt>
                <c:pt idx="23">
                  <c:v>0.23</c:v>
                </c:pt>
                <c:pt idx="24">
                  <c:v>0.23999999999999899</c:v>
                </c:pt>
                <c:pt idx="25">
                  <c:v>0.25</c:v>
                </c:pt>
                <c:pt idx="26">
                  <c:v>0.26</c:v>
                </c:pt>
                <c:pt idx="27">
                  <c:v>0.27</c:v>
                </c:pt>
                <c:pt idx="28">
                  <c:v>0.28000000000000003</c:v>
                </c:pt>
                <c:pt idx="29">
                  <c:v>0.28999999999999898</c:v>
                </c:pt>
                <c:pt idx="30">
                  <c:v>0.29999999999999899</c:v>
                </c:pt>
                <c:pt idx="31">
                  <c:v>0.309999999999999</c:v>
                </c:pt>
                <c:pt idx="32">
                  <c:v>0.32</c:v>
                </c:pt>
                <c:pt idx="33">
                  <c:v>0.33</c:v>
                </c:pt>
                <c:pt idx="34">
                  <c:v>0.34</c:v>
                </c:pt>
                <c:pt idx="35">
                  <c:v>0.35</c:v>
                </c:pt>
                <c:pt idx="36">
                  <c:v>0.35999999999999899</c:v>
                </c:pt>
                <c:pt idx="37">
                  <c:v>0.369999999999999</c:v>
                </c:pt>
                <c:pt idx="38">
                  <c:v>0.38</c:v>
                </c:pt>
                <c:pt idx="39">
                  <c:v>0.39</c:v>
                </c:pt>
                <c:pt idx="40">
                  <c:v>0.4</c:v>
                </c:pt>
                <c:pt idx="41">
                  <c:v>0.41</c:v>
                </c:pt>
                <c:pt idx="42">
                  <c:v>0.41999999999999899</c:v>
                </c:pt>
                <c:pt idx="43">
                  <c:v>0.42999999999999899</c:v>
                </c:pt>
                <c:pt idx="44">
                  <c:v>0.44</c:v>
                </c:pt>
                <c:pt idx="45">
                  <c:v>0.45</c:v>
                </c:pt>
                <c:pt idx="46">
                  <c:v>0.46</c:v>
                </c:pt>
                <c:pt idx="47">
                  <c:v>0.47</c:v>
                </c:pt>
                <c:pt idx="48">
                  <c:v>0.47999999999999898</c:v>
                </c:pt>
                <c:pt idx="49">
                  <c:v>0.48999999999999899</c:v>
                </c:pt>
                <c:pt idx="50">
                  <c:v>0.5</c:v>
                </c:pt>
                <c:pt idx="51">
                  <c:v>0.51</c:v>
                </c:pt>
                <c:pt idx="52">
                  <c:v>0.52</c:v>
                </c:pt>
                <c:pt idx="53">
                  <c:v>0.53</c:v>
                </c:pt>
                <c:pt idx="54">
                  <c:v>0.54</c:v>
                </c:pt>
                <c:pt idx="55">
                  <c:v>0.55000000000000004</c:v>
                </c:pt>
                <c:pt idx="56">
                  <c:v>0.56000000000000005</c:v>
                </c:pt>
                <c:pt idx="57">
                  <c:v>0.56999999999999995</c:v>
                </c:pt>
                <c:pt idx="58">
                  <c:v>0.57999999999999896</c:v>
                </c:pt>
                <c:pt idx="59">
                  <c:v>0.58999999999999897</c:v>
                </c:pt>
                <c:pt idx="60">
                  <c:v>0.59999999999999898</c:v>
                </c:pt>
              </c:numCache>
            </c:numRef>
          </c:xVal>
          <c:yVal>
            <c:numRef>
              <c:f>'variable-noise-fi-2'!$B$1:$B$61</c:f>
              <c:numCache>
                <c:formatCode>0.00E+00</c:formatCode>
                <c:ptCount val="61"/>
                <c:pt idx="0">
                  <c:v>1.1199999999999899</c:v>
                </c:pt>
                <c:pt idx="1">
                  <c:v>1.3599999999999901</c:v>
                </c:pt>
                <c:pt idx="2">
                  <c:v>1.6799999999999899</c:v>
                </c:pt>
                <c:pt idx="3">
                  <c:v>1.75999999999999</c:v>
                </c:pt>
                <c:pt idx="4">
                  <c:v>2.3999999999999901</c:v>
                </c:pt>
                <c:pt idx="5">
                  <c:v>2.1599999999999899</c:v>
                </c:pt>
                <c:pt idx="6">
                  <c:v>1.99999999999999</c:v>
                </c:pt>
                <c:pt idx="7">
                  <c:v>2.7199999999999802</c:v>
                </c:pt>
                <c:pt idx="8">
                  <c:v>2.7999999999999798</c:v>
                </c:pt>
                <c:pt idx="9">
                  <c:v>2.95999999999998</c:v>
                </c:pt>
                <c:pt idx="10">
                  <c:v>2.5599999999999801</c:v>
                </c:pt>
                <c:pt idx="11">
                  <c:v>3.7599999999999798</c:v>
                </c:pt>
                <c:pt idx="12">
                  <c:v>3.9199999999999799</c:v>
                </c:pt>
                <c:pt idx="13">
                  <c:v>4.1599999999999797</c:v>
                </c:pt>
                <c:pt idx="14">
                  <c:v>3.9199999999999799</c:v>
                </c:pt>
                <c:pt idx="15">
                  <c:v>4.47999999999998</c:v>
                </c:pt>
                <c:pt idx="16">
                  <c:v>5.4399999999999702</c:v>
                </c:pt>
                <c:pt idx="17">
                  <c:v>5.3599999999999701</c:v>
                </c:pt>
                <c:pt idx="18">
                  <c:v>5.2799999999999701</c:v>
                </c:pt>
                <c:pt idx="19">
                  <c:v>4.8799999999999804</c:v>
                </c:pt>
                <c:pt idx="20">
                  <c:v>6.1599999999999699</c:v>
                </c:pt>
                <c:pt idx="21">
                  <c:v>6.5599999999999703</c:v>
                </c:pt>
                <c:pt idx="22">
                  <c:v>6.3999999999999702</c:v>
                </c:pt>
                <c:pt idx="23">
                  <c:v>7.1199999999999699</c:v>
                </c:pt>
                <c:pt idx="24">
                  <c:v>8.3199999999999594</c:v>
                </c:pt>
                <c:pt idx="25">
                  <c:v>8.2399999999999594</c:v>
                </c:pt>
                <c:pt idx="26">
                  <c:v>8.95999999999996</c:v>
                </c:pt>
                <c:pt idx="27">
                  <c:v>10.799999999999899</c:v>
                </c:pt>
                <c:pt idx="28">
                  <c:v>10.639999999999899</c:v>
                </c:pt>
                <c:pt idx="29">
                  <c:v>11.0399999999999</c:v>
                </c:pt>
                <c:pt idx="30">
                  <c:v>10.639999999999899</c:v>
                </c:pt>
                <c:pt idx="31">
                  <c:v>10.399999999999901</c:v>
                </c:pt>
                <c:pt idx="32">
                  <c:v>12.639999999999899</c:v>
                </c:pt>
                <c:pt idx="33">
                  <c:v>11.999999999999901</c:v>
                </c:pt>
                <c:pt idx="34">
                  <c:v>12.9599999999999</c:v>
                </c:pt>
                <c:pt idx="35">
                  <c:v>12.079999999999901</c:v>
                </c:pt>
                <c:pt idx="36">
                  <c:v>13.3599999999999</c:v>
                </c:pt>
                <c:pt idx="37">
                  <c:v>14.559999999999899</c:v>
                </c:pt>
                <c:pt idx="38">
                  <c:v>14.319999999999901</c:v>
                </c:pt>
                <c:pt idx="39">
                  <c:v>15.5999999999999</c:v>
                </c:pt>
                <c:pt idx="40">
                  <c:v>15.8399999999999</c:v>
                </c:pt>
                <c:pt idx="41">
                  <c:v>18.079999999999899</c:v>
                </c:pt>
                <c:pt idx="42">
                  <c:v>14.9599999999999</c:v>
                </c:pt>
                <c:pt idx="43">
                  <c:v>18.239999999999899</c:v>
                </c:pt>
                <c:pt idx="44">
                  <c:v>16.799999999999901</c:v>
                </c:pt>
                <c:pt idx="45">
                  <c:v>19.8399999999999</c:v>
                </c:pt>
                <c:pt idx="46">
                  <c:v>20.959999999999901</c:v>
                </c:pt>
                <c:pt idx="47">
                  <c:v>21.1999999999999</c:v>
                </c:pt>
                <c:pt idx="48">
                  <c:v>21.3599999999999</c:v>
                </c:pt>
                <c:pt idx="49">
                  <c:v>21.759999999999899</c:v>
                </c:pt>
                <c:pt idx="50">
                  <c:v>21.5199999999999</c:v>
                </c:pt>
                <c:pt idx="51">
                  <c:v>23.119999999999902</c:v>
                </c:pt>
                <c:pt idx="52">
                  <c:v>24.639999999999802</c:v>
                </c:pt>
                <c:pt idx="53">
                  <c:v>23.0399999999999</c:v>
                </c:pt>
                <c:pt idx="54">
                  <c:v>24.959999999999798</c:v>
                </c:pt>
                <c:pt idx="55">
                  <c:v>24.5599999999998</c:v>
                </c:pt>
                <c:pt idx="56">
                  <c:v>26.159999999999801</c:v>
                </c:pt>
                <c:pt idx="57">
                  <c:v>26.639999999999802</c:v>
                </c:pt>
                <c:pt idx="58">
                  <c:v>27.599999999999799</c:v>
                </c:pt>
                <c:pt idx="59">
                  <c:v>26.8799999999998</c:v>
                </c:pt>
                <c:pt idx="60">
                  <c:v>27.3599999999998</c:v>
                </c:pt>
              </c:numCache>
            </c:numRef>
          </c:yVal>
          <c:smooth val="1"/>
          <c:extLst>
            <c:ext xmlns:c16="http://schemas.microsoft.com/office/drawing/2014/chart" uri="{C3380CC4-5D6E-409C-BE32-E72D297353CC}">
              <c16:uniqueId val="{00000000-A93C-9F4A-90CB-1D26070B4715}"/>
            </c:ext>
          </c:extLst>
        </c:ser>
        <c:dLbls>
          <c:showLegendKey val="0"/>
          <c:showVal val="0"/>
          <c:showCatName val="0"/>
          <c:showSerName val="0"/>
          <c:showPercent val="0"/>
          <c:showBubbleSize val="0"/>
        </c:dLbls>
        <c:axId val="719528848"/>
        <c:axId val="719500000"/>
      </c:scatterChart>
      <c:valAx>
        <c:axId val="719528848"/>
        <c:scaling>
          <c:orientation val="minMax"/>
          <c:max val="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Injected Current</a:t>
                </a:r>
                <a:r>
                  <a:rPr lang="en-US" baseline="0"/>
                  <a:t> (nA)</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500000"/>
        <c:crosses val="autoZero"/>
        <c:crossBetween val="midCat"/>
      </c:valAx>
      <c:valAx>
        <c:axId val="719500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528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3:</a:t>
            </a:r>
            <a:r>
              <a:rPr lang="en-US" baseline="0"/>
              <a:t> FS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'variable-noise-fs-2'!$A$1:$A$41</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'variable-noise-fs-2'!$B$1:$B$41</c:f>
              <c:numCache>
                <c:formatCode>0.00E+00</c:formatCode>
                <c:ptCount val="41"/>
                <c:pt idx="0">
                  <c:v>1.1199999999999899</c:v>
                </c:pt>
                <c:pt idx="1">
                  <c:v>1.5999999999999901</c:v>
                </c:pt>
                <c:pt idx="2">
                  <c:v>2.0799999999999899</c:v>
                </c:pt>
                <c:pt idx="3">
                  <c:v>2.23999999999999</c:v>
                </c:pt>
                <c:pt idx="4">
                  <c:v>1.3599999999999901</c:v>
                </c:pt>
                <c:pt idx="5">
                  <c:v>1.6799999999999899</c:v>
                </c:pt>
                <c:pt idx="6">
                  <c:v>1.43999999999999</c:v>
                </c:pt>
                <c:pt idx="7">
                  <c:v>2.3199999999999901</c:v>
                </c:pt>
                <c:pt idx="8">
                  <c:v>2.3999999999999901</c:v>
                </c:pt>
                <c:pt idx="9">
                  <c:v>2.7199999999999802</c:v>
                </c:pt>
                <c:pt idx="10">
                  <c:v>3.7599999999999798</c:v>
                </c:pt>
                <c:pt idx="11">
                  <c:v>5.4399999999999702</c:v>
                </c:pt>
                <c:pt idx="12">
                  <c:v>7.7599999999999598</c:v>
                </c:pt>
                <c:pt idx="13">
                  <c:v>11.3599999999999</c:v>
                </c:pt>
                <c:pt idx="14">
                  <c:v>11.0399999999999</c:v>
                </c:pt>
                <c:pt idx="15">
                  <c:v>12.799999999999899</c:v>
                </c:pt>
                <c:pt idx="16">
                  <c:v>11.5199999999999</c:v>
                </c:pt>
                <c:pt idx="17">
                  <c:v>11.1199999999999</c:v>
                </c:pt>
                <c:pt idx="18">
                  <c:v>12.719999999999899</c:v>
                </c:pt>
                <c:pt idx="19">
                  <c:v>13.5199999999999</c:v>
                </c:pt>
                <c:pt idx="20">
                  <c:v>13.9199999999999</c:v>
                </c:pt>
                <c:pt idx="21">
                  <c:v>14.319999999999901</c:v>
                </c:pt>
                <c:pt idx="22">
                  <c:v>14.399999999999901</c:v>
                </c:pt>
                <c:pt idx="23">
                  <c:v>14.799999999999899</c:v>
                </c:pt>
                <c:pt idx="24">
                  <c:v>14.8799999999999</c:v>
                </c:pt>
                <c:pt idx="25">
                  <c:v>15.8399999999999</c:v>
                </c:pt>
                <c:pt idx="26">
                  <c:v>15.2799999999999</c:v>
                </c:pt>
                <c:pt idx="27">
                  <c:v>15.6799999999999</c:v>
                </c:pt>
                <c:pt idx="28">
                  <c:v>14.399999999999901</c:v>
                </c:pt>
                <c:pt idx="29">
                  <c:v>13.9199999999999</c:v>
                </c:pt>
                <c:pt idx="30">
                  <c:v>15.2799999999999</c:v>
                </c:pt>
                <c:pt idx="31">
                  <c:v>15.1199999999999</c:v>
                </c:pt>
                <c:pt idx="32">
                  <c:v>16.399999999999899</c:v>
                </c:pt>
                <c:pt idx="33">
                  <c:v>16.159999999999901</c:v>
                </c:pt>
                <c:pt idx="34">
                  <c:v>16.319999999999901</c:v>
                </c:pt>
                <c:pt idx="35">
                  <c:v>15.5999999999999</c:v>
                </c:pt>
                <c:pt idx="36">
                  <c:v>16.399999999999899</c:v>
                </c:pt>
                <c:pt idx="37">
                  <c:v>15.8399999999999</c:v>
                </c:pt>
                <c:pt idx="38">
                  <c:v>16.639999999999901</c:v>
                </c:pt>
                <c:pt idx="39">
                  <c:v>16.8799999999999</c:v>
                </c:pt>
                <c:pt idx="40">
                  <c:v>17.759999999999899</c:v>
                </c:pt>
              </c:numCache>
            </c:numRef>
          </c:yVal>
          <c:smooth val="1"/>
          <c:extLst>
            <c:ext xmlns:c16="http://schemas.microsoft.com/office/drawing/2014/chart" uri="{C3380CC4-5D6E-409C-BE32-E72D297353CC}">
              <c16:uniqueId val="{00000000-7BEA-0A47-A89A-DAA71FE09017}"/>
            </c:ext>
          </c:extLst>
        </c:ser>
        <c:dLbls>
          <c:showLegendKey val="0"/>
          <c:showVal val="0"/>
          <c:showCatName val="0"/>
          <c:showSerName val="0"/>
          <c:showPercent val="0"/>
          <c:showBubbleSize val="0"/>
        </c:dLbls>
        <c:axId val="719512368"/>
        <c:axId val="719514080"/>
      </c:scatterChart>
      <c:valAx>
        <c:axId val="719512368"/>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514080"/>
        <c:crosses val="autoZero"/>
        <c:crossBetween val="midCat"/>
      </c:valAx>
      <c:valAx>
        <c:axId val="71951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Somatic Frequency (Hz)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512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Compiled Cases</a:t>
            </a:r>
          </a:p>
        </c:rich>
      </c:tx>
      <c:layout>
        <c:manualLayout>
          <c:xMode val="edge"/>
          <c:yMode val="edge"/>
          <c:x val="0.39754019469370838"/>
          <c:y val="2.86298568507157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Sheet1!$F$1:$F$2</c:f>
              <c:strCache>
                <c:ptCount val="2"/>
                <c:pt idx="0">
                  <c:v>Linear-Sigmoid Fit (nA)</c:v>
                </c:pt>
                <c:pt idx="1">
                  <c:v>Case 1</c:v>
                </c:pt>
              </c:strCache>
            </c:strRef>
          </c:tx>
          <c:spPr>
            <a:ln w="19050" cap="rnd">
              <a:solidFill>
                <a:schemeClr val="accent1"/>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Sheet1!$F$3:$F$43</c:f>
              <c:numCache>
                <c:formatCode>General</c:formatCode>
                <c:ptCount val="41"/>
                <c:pt idx="0">
                  <c:v>2.34444444444444E-2</c:v>
                </c:pt>
                <c:pt idx="1">
                  <c:v>2.8527777777777728E-2</c:v>
                </c:pt>
                <c:pt idx="2">
                  <c:v>3.3611111111111064E-2</c:v>
                </c:pt>
                <c:pt idx="3">
                  <c:v>3.8694444444444392E-2</c:v>
                </c:pt>
                <c:pt idx="4">
                  <c:v>4.3777777777777721E-2</c:v>
                </c:pt>
                <c:pt idx="5">
                  <c:v>4.886111111111105E-2</c:v>
                </c:pt>
                <c:pt idx="6">
                  <c:v>5.3944444444444378E-2</c:v>
                </c:pt>
                <c:pt idx="7">
                  <c:v>5.9027777777777714E-2</c:v>
                </c:pt>
                <c:pt idx="8">
                  <c:v>6.4111130767455948E-2</c:v>
                </c:pt>
                <c:pt idx="9">
                  <c:v>9.8963169753035193E-2</c:v>
                </c:pt>
                <c:pt idx="10">
                  <c:v>0.14051580885940596</c:v>
                </c:pt>
                <c:pt idx="11">
                  <c:v>0.18570979414341979</c:v>
                </c:pt>
                <c:pt idx="12">
                  <c:v>0.23020848835900676</c:v>
                </c:pt>
                <c:pt idx="13">
                  <c:v>0.26993055158336121</c:v>
                </c:pt>
                <c:pt idx="14">
                  <c:v>0.30240263581217253</c:v>
                </c:pt>
                <c:pt idx="15">
                  <c:v>0.32709198094578174</c:v>
                </c:pt>
                <c:pt idx="16">
                  <c:v>0.34484897521254854</c:v>
                </c:pt>
                <c:pt idx="17">
                  <c:v>0.3571158353589578</c:v>
                </c:pt>
                <c:pt idx="18">
                  <c:v>0.36535600174784411</c:v>
                </c:pt>
                <c:pt idx="19">
                  <c:v>0.37078765208010406</c:v>
                </c:pt>
                <c:pt idx="20">
                  <c:v>0.37432355735206818</c:v>
                </c:pt>
                <c:pt idx="21">
                  <c:v>0.37660667800876285</c:v>
                </c:pt>
                <c:pt idx="22">
                  <c:v>0.37807312939242999</c:v>
                </c:pt>
                <c:pt idx="23">
                  <c:v>0.37901184617603467</c:v>
                </c:pt>
                <c:pt idx="24">
                  <c:v>0.37961144216834419</c:v>
                </c:pt>
                <c:pt idx="25">
                  <c:v>0.37999389725018795</c:v>
                </c:pt>
                <c:pt idx="26">
                  <c:v>0.38023763219259754</c:v>
                </c:pt>
                <c:pt idx="27">
                  <c:v>0.38039287452853471</c:v>
                </c:pt>
                <c:pt idx="28">
                  <c:v>0.38049171765822154</c:v>
                </c:pt>
                <c:pt idx="29">
                  <c:v>0.3805546368941945</c:v>
                </c:pt>
                <c:pt idx="30">
                  <c:v>0.38059468270925473</c:v>
                </c:pt>
                <c:pt idx="31">
                  <c:v>0.38062016805757326</c:v>
                </c:pt>
                <c:pt idx="32">
                  <c:v>0.38063638609832501</c:v>
                </c:pt>
                <c:pt idx="33">
                  <c:v>0.3806467063406655</c:v>
                </c:pt>
                <c:pt idx="34">
                  <c:v>0.38065327340132304</c:v>
                </c:pt>
                <c:pt idx="35">
                  <c:v>0.38065745214331526</c:v>
                </c:pt>
                <c:pt idx="36">
                  <c:v>0.38066011112830467</c:v>
                </c:pt>
                <c:pt idx="37">
                  <c:v>0.38066180306278291</c:v>
                </c:pt>
                <c:pt idx="38">
                  <c:v>0.38066287965068291</c:v>
                </c:pt>
                <c:pt idx="39">
                  <c:v>0.380663564688214</c:v>
                </c:pt>
                <c:pt idx="40">
                  <c:v>0.38066400057986272</c:v>
                </c:pt>
              </c:numCache>
            </c:numRef>
          </c:yVal>
          <c:smooth val="1"/>
          <c:extLst>
            <c:ext xmlns:c16="http://schemas.microsoft.com/office/drawing/2014/chart" uri="{C3380CC4-5D6E-409C-BE32-E72D297353CC}">
              <c16:uniqueId val="{00000000-1B04-164C-8921-09DC8985DE4A}"/>
            </c:ext>
          </c:extLst>
        </c:ser>
        <c:ser>
          <c:idx val="1"/>
          <c:order val="1"/>
          <c:tx>
            <c:strRef>
              <c:f>Sheet1!$G$1:$G$2</c:f>
              <c:strCache>
                <c:ptCount val="2"/>
                <c:pt idx="0">
                  <c:v>Linear-Sigmoid Fit (nA)</c:v>
                </c:pt>
                <c:pt idx="1">
                  <c:v>Case 2</c:v>
                </c:pt>
              </c:strCache>
            </c:strRef>
          </c:tx>
          <c:spPr>
            <a:ln w="19050" cap="rnd">
              <a:solidFill>
                <a:schemeClr val="accent2"/>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Sheet1!$G$3:$G$43</c:f>
              <c:numCache>
                <c:formatCode>General</c:formatCode>
                <c:ptCount val="41"/>
                <c:pt idx="0">
                  <c:v>7.17857142857143E-3</c:v>
                </c:pt>
                <c:pt idx="1">
                  <c:v>9.7857142857142795E-3</c:v>
                </c:pt>
                <c:pt idx="2">
                  <c:v>1.2392857142857129E-2</c:v>
                </c:pt>
                <c:pt idx="3">
                  <c:v>1.499999999999998E-2</c:v>
                </c:pt>
                <c:pt idx="4">
                  <c:v>1.7607142857142828E-2</c:v>
                </c:pt>
                <c:pt idx="5">
                  <c:v>2.0214285714285678E-2</c:v>
                </c:pt>
                <c:pt idx="6">
                  <c:v>2.2821408351701593E-2</c:v>
                </c:pt>
                <c:pt idx="7">
                  <c:v>4.1663366821961784E-2</c:v>
                </c:pt>
                <c:pt idx="8">
                  <c:v>6.6153921228248647E-2</c:v>
                </c:pt>
                <c:pt idx="9">
                  <c:v>9.6564881647876202E-2</c:v>
                </c:pt>
                <c:pt idx="10">
                  <c:v>0.13225575844938597</c:v>
                </c:pt>
                <c:pt idx="11">
                  <c:v>0.17147171413678497</c:v>
                </c:pt>
                <c:pt idx="12">
                  <c:v>0.21156020924365193</c:v>
                </c:pt>
                <c:pt idx="13">
                  <c:v>0.24962782463298788</c:v>
                </c:pt>
                <c:pt idx="14">
                  <c:v>0.28332779187202056</c:v>
                </c:pt>
                <c:pt idx="15">
                  <c:v>0.31135821391258978</c:v>
                </c:pt>
                <c:pt idx="16">
                  <c:v>0.33348887784542069</c:v>
                </c:pt>
                <c:pt idx="17">
                  <c:v>0.35025339619934703</c:v>
                </c:pt>
                <c:pt idx="18">
                  <c:v>0.36255916078832851</c:v>
                </c:pt>
                <c:pt idx="19">
                  <c:v>0.37138474184332337</c:v>
                </c:pt>
                <c:pt idx="20">
                  <c:v>0.37760950812524935</c:v>
                </c:pt>
                <c:pt idx="21">
                  <c:v>0.38194834408564804</c:v>
                </c:pt>
                <c:pt idx="22">
                  <c:v>0.38494779374527605</c:v>
                </c:pt>
                <c:pt idx="23">
                  <c:v>0.38700951829763586</c:v>
                </c:pt>
                <c:pt idx="24">
                  <c:v>0.38842112597231604</c:v>
                </c:pt>
                <c:pt idx="25">
                  <c:v>0.38938501893786731</c:v>
                </c:pt>
                <c:pt idx="26">
                  <c:v>0.39004198862723077</c:v>
                </c:pt>
                <c:pt idx="27">
                  <c:v>0.39048920490862099</c:v>
                </c:pt>
                <c:pt idx="28">
                  <c:v>0.39079337696986377</c:v>
                </c:pt>
                <c:pt idx="29">
                  <c:v>0.39100013813341167</c:v>
                </c:pt>
                <c:pt idx="30">
                  <c:v>0.39114062872939726</c:v>
                </c:pt>
                <c:pt idx="31">
                  <c:v>0.39123606404173766</c:v>
                </c:pt>
                <c:pt idx="32">
                  <c:v>0.39130088147666553</c:v>
                </c:pt>
                <c:pt idx="33">
                  <c:v>0.39134489851874993</c:v>
                </c:pt>
                <c:pt idx="34">
                  <c:v>0.39137478765628009</c:v>
                </c:pt>
                <c:pt idx="35">
                  <c:v>0.39139508228619924</c:v>
                </c:pt>
                <c:pt idx="36">
                  <c:v>0.39140886174200462</c:v>
                </c:pt>
                <c:pt idx="37">
                  <c:v>0.391418217340472</c:v>
                </c:pt>
                <c:pt idx="38">
                  <c:v>0.39142456923571078</c:v>
                </c:pt>
                <c:pt idx="39">
                  <c:v>0.39142888174272061</c:v>
                </c:pt>
                <c:pt idx="40">
                  <c:v>0.39143180961903606</c:v>
                </c:pt>
              </c:numCache>
            </c:numRef>
          </c:yVal>
          <c:smooth val="1"/>
          <c:extLst>
            <c:ext xmlns:c16="http://schemas.microsoft.com/office/drawing/2014/chart" uri="{C3380CC4-5D6E-409C-BE32-E72D297353CC}">
              <c16:uniqueId val="{00000001-1B04-164C-8921-09DC8985DE4A}"/>
            </c:ext>
          </c:extLst>
        </c:ser>
        <c:ser>
          <c:idx val="2"/>
          <c:order val="2"/>
          <c:tx>
            <c:strRef>
              <c:f>Sheet1!$H$1:$H$2</c:f>
              <c:strCache>
                <c:ptCount val="2"/>
                <c:pt idx="0">
                  <c:v>Linear-Sigmoid Fit (nA)</c:v>
                </c:pt>
                <c:pt idx="1">
                  <c:v>Case 3</c:v>
                </c:pt>
              </c:strCache>
            </c:strRef>
          </c:tx>
          <c:spPr>
            <a:ln w="19050" cap="rnd">
              <a:solidFill>
                <a:schemeClr val="accent3"/>
              </a:solidFill>
              <a:round/>
            </a:ln>
            <a:effectLst/>
          </c:spPr>
          <c:marker>
            <c:symbol val="none"/>
          </c:marker>
          <c:xVal>
            <c:numRef>
              <c:f>Sheet1!$A$3:$A$43</c:f>
              <c:numCache>
                <c:formatCode>General</c:formatCode>
                <c:ptCount val="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numCache>
            </c:numRef>
          </c:xVal>
          <c:yVal>
            <c:numRef>
              <c:f>Sheet1!$H$3:$H$43</c:f>
              <c:numCache>
                <c:formatCode>General</c:formatCode>
                <c:ptCount val="41"/>
                <c:pt idx="0">
                  <c:v>2.1833333333333298E-2</c:v>
                </c:pt>
                <c:pt idx="1">
                  <c:v>2.5166666666666629E-2</c:v>
                </c:pt>
                <c:pt idx="2">
                  <c:v>2.8499999999999959E-2</c:v>
                </c:pt>
                <c:pt idx="3">
                  <c:v>3.183333333333329E-2</c:v>
                </c:pt>
                <c:pt idx="4">
                  <c:v>3.5166666666666617E-2</c:v>
                </c:pt>
                <c:pt idx="5">
                  <c:v>3.8499999999999951E-2</c:v>
                </c:pt>
                <c:pt idx="6">
                  <c:v>4.1833333333333278E-2</c:v>
                </c:pt>
                <c:pt idx="7">
                  <c:v>4.5166643755587293E-2</c:v>
                </c:pt>
                <c:pt idx="8">
                  <c:v>7.2880223936497207E-2</c:v>
                </c:pt>
                <c:pt idx="9">
                  <c:v>0.10600813079423793</c:v>
                </c:pt>
                <c:pt idx="10">
                  <c:v>0.14345020821082383</c:v>
                </c:pt>
                <c:pt idx="11">
                  <c:v>0.18318027991709038</c:v>
                </c:pt>
                <c:pt idx="12">
                  <c:v>0.2226125936126794</c:v>
                </c:pt>
                <c:pt idx="13">
                  <c:v>0.25923687827649922</c:v>
                </c:pt>
                <c:pt idx="14">
                  <c:v>0.29121551941428248</c:v>
                </c:pt>
                <c:pt idx="15">
                  <c:v>0.31766622344939666</c:v>
                </c:pt>
                <c:pt idx="16">
                  <c:v>0.33858207478408919</c:v>
                </c:pt>
                <c:pt idx="17">
                  <c:v>0.35454055002588558</c:v>
                </c:pt>
                <c:pt idx="18">
                  <c:v>0.36638770283691069</c:v>
                </c:pt>
                <c:pt idx="19">
                  <c:v>0.37500510459389935</c:v>
                </c:pt>
                <c:pt idx="20">
                  <c:v>0.38118066031580111</c:v>
                </c:pt>
                <c:pt idx="21">
                  <c:v>0.38555925381656775</c:v>
                </c:pt>
                <c:pt idx="22">
                  <c:v>0.38864029465585359</c:v>
                </c:pt>
                <c:pt idx="23">
                  <c:v>0.3907967406439925</c:v>
                </c:pt>
                <c:pt idx="24">
                  <c:v>0.39230041376892599</c:v>
                </c:pt>
                <c:pt idx="25">
                  <c:v>0.39334617769675118</c:v>
                </c:pt>
                <c:pt idx="26">
                  <c:v>0.39407215736281864</c:v>
                </c:pt>
                <c:pt idx="27">
                  <c:v>0.39457550389448892</c:v>
                </c:pt>
                <c:pt idx="28">
                  <c:v>0.39492418592119372</c:v>
                </c:pt>
                <c:pt idx="29">
                  <c:v>0.39516558114459577</c:v>
                </c:pt>
                <c:pt idx="30">
                  <c:v>0.39533263074164993</c:v>
                </c:pt>
                <c:pt idx="31">
                  <c:v>0.39544819831514555</c:v>
                </c:pt>
                <c:pt idx="32">
                  <c:v>0.3955281337326334</c:v>
                </c:pt>
                <c:pt idx="33">
                  <c:v>0.39558341552411169</c:v>
                </c:pt>
                <c:pt idx="34">
                  <c:v>0.39562164366717745</c:v>
                </c:pt>
                <c:pt idx="35">
                  <c:v>0.3956480772124138</c:v>
                </c:pt>
                <c:pt idx="36">
                  <c:v>0.39566635432781094</c:v>
                </c:pt>
                <c:pt idx="37">
                  <c:v>0.39567899138888418</c:v>
                </c:pt>
                <c:pt idx="38">
                  <c:v>0.39568772864299884</c:v>
                </c:pt>
                <c:pt idx="39">
                  <c:v>0.39569376948181678</c:v>
                </c:pt>
                <c:pt idx="40">
                  <c:v>0.39569794600565822</c:v>
                </c:pt>
              </c:numCache>
            </c:numRef>
          </c:yVal>
          <c:smooth val="1"/>
          <c:extLst>
            <c:ext xmlns:c16="http://schemas.microsoft.com/office/drawing/2014/chart" uri="{C3380CC4-5D6E-409C-BE32-E72D297353CC}">
              <c16:uniqueId val="{00000002-1B04-164C-8921-09DC8985DE4A}"/>
            </c:ext>
          </c:extLst>
        </c:ser>
        <c:dLbls>
          <c:showLegendKey val="0"/>
          <c:showVal val="0"/>
          <c:showCatName val="0"/>
          <c:showSerName val="0"/>
          <c:showPercent val="0"/>
          <c:showBubbleSize val="0"/>
        </c:dLbls>
        <c:axId val="392573376"/>
        <c:axId val="392575104"/>
      </c:scatterChart>
      <c:valAx>
        <c:axId val="392573376"/>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Synapse</a:t>
                </a:r>
                <a:r>
                  <a:rPr lang="en-US" baseline="0"/>
                  <a: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575104"/>
        <c:crosses val="autoZero"/>
        <c:crossBetween val="midCat"/>
      </c:valAx>
      <c:valAx>
        <c:axId val="392575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Dendritc Current at Soma (nA)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5733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Slope of Sigmoid with Different Levels</a:t>
            </a:r>
            <a:r>
              <a:rPr lang="en-US" baseline="0" dirty="0"/>
              <a:t> of Noise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k</c:v>
                </c:pt>
              </c:strCache>
            </c:strRef>
          </c:tx>
          <c:spPr>
            <a:solidFill>
              <a:schemeClr val="accent1"/>
            </a:solidFill>
            <a:ln>
              <a:noFill/>
            </a:ln>
            <a:effectLst/>
          </c:spPr>
          <c:invertIfNegative val="0"/>
          <c:cat>
            <c:numRef>
              <c:f>Sheet1!$S$2:$S$4</c:f>
              <c:numCache>
                <c:formatCode>General</c:formatCode>
                <c:ptCount val="3"/>
                <c:pt idx="0">
                  <c:v>0</c:v>
                </c:pt>
                <c:pt idx="1">
                  <c:v>1</c:v>
                </c:pt>
                <c:pt idx="2">
                  <c:v>2</c:v>
                </c:pt>
              </c:numCache>
            </c:numRef>
          </c:cat>
          <c:val>
            <c:numRef>
              <c:f>Sheet1!$T$2:$T$4</c:f>
              <c:numCache>
                <c:formatCode>General</c:formatCode>
                <c:ptCount val="3"/>
                <c:pt idx="0">
                  <c:v>0.45208270080621699</c:v>
                </c:pt>
                <c:pt idx="1">
                  <c:v>0.38725945981801702</c:v>
                </c:pt>
                <c:pt idx="2">
                  <c:v>0.36908713888768002</c:v>
                </c:pt>
              </c:numCache>
            </c:numRef>
          </c:val>
          <c:extLst>
            <c:ext xmlns:c16="http://schemas.microsoft.com/office/drawing/2014/chart" uri="{C3380CC4-5D6E-409C-BE32-E72D297353CC}">
              <c16:uniqueId val="{00000000-633C-A64E-8DBD-1F8E9208998F}"/>
            </c:ext>
          </c:extLst>
        </c:ser>
        <c:dLbls>
          <c:showLegendKey val="0"/>
          <c:showVal val="0"/>
          <c:showCatName val="0"/>
          <c:showSerName val="0"/>
          <c:showPercent val="0"/>
          <c:showBubbleSize val="0"/>
        </c:dLbls>
        <c:gapWidth val="219"/>
        <c:overlap val="-27"/>
        <c:axId val="720635472"/>
        <c:axId val="720637200"/>
      </c:barChart>
      <c:catAx>
        <c:axId val="720635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Noise / Variance</a:t>
                </a:r>
                <a:r>
                  <a:rPr lang="en-US" baseline="0" dirty="0"/>
                  <a:t> (nA</a:t>
                </a:r>
                <a:r>
                  <a:rPr lang="en-US" baseline="30000" dirty="0"/>
                  <a:t>2</a:t>
                </a:r>
                <a:r>
                  <a:rPr lang="en-US" baseline="0" dirty="0"/>
                  <a: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637200"/>
        <c:crosses val="autoZero"/>
        <c:auto val="1"/>
        <c:lblAlgn val="ctr"/>
        <c:lblOffset val="100"/>
        <c:noMultiLvlLbl val="0"/>
      </c:catAx>
      <c:valAx>
        <c:axId val="72063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a:t>
                </a:r>
                <a:r>
                  <a:rPr lang="en-US" baseline="0"/>
                  <a:t> (Slope)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635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Sigmoid-Linear Fit</a:t>
            </a:r>
            <a:r>
              <a:rPr lang="en-US" baseline="0"/>
              <a:t> Ratio</a:t>
            </a:r>
            <a:r>
              <a:rPr lang="en-US"/>
              <a:t> </a:t>
            </a:r>
          </a:p>
          <a:p>
            <a:pPr>
              <a:defRPr/>
            </a:pPr>
            <a:r>
              <a:rPr lang="en-US"/>
              <a:t>with Different Levels</a:t>
            </a:r>
            <a:r>
              <a:rPr lang="en-US" baseline="0"/>
              <a:t> of Noise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k</c:v>
                </c:pt>
              </c:strCache>
            </c:strRef>
          </c:tx>
          <c:spPr>
            <a:solidFill>
              <a:schemeClr val="accent1"/>
            </a:solidFill>
            <a:ln>
              <a:noFill/>
            </a:ln>
            <a:effectLst/>
          </c:spPr>
          <c:invertIfNegative val="0"/>
          <c:cat>
            <c:numRef>
              <c:f>Sheet1!$S$2:$S$4</c:f>
              <c:numCache>
                <c:formatCode>General</c:formatCode>
                <c:ptCount val="3"/>
                <c:pt idx="0">
                  <c:v>0</c:v>
                </c:pt>
                <c:pt idx="1">
                  <c:v>1</c:v>
                </c:pt>
                <c:pt idx="2">
                  <c:v>2</c:v>
                </c:pt>
              </c:numCache>
            </c:numRef>
          </c:cat>
          <c:val>
            <c:numRef>
              <c:f>Sheet1!$U$2:$U$4</c:f>
              <c:numCache>
                <c:formatCode>General</c:formatCode>
                <c:ptCount val="3"/>
                <c:pt idx="0">
                  <c:v>3.3308589607635199</c:v>
                </c:pt>
                <c:pt idx="1">
                  <c:v>7.0971512052593102</c:v>
                </c:pt>
                <c:pt idx="2">
                  <c:v>4.3694267515923597</c:v>
                </c:pt>
              </c:numCache>
            </c:numRef>
          </c:val>
          <c:extLst>
            <c:ext xmlns:c16="http://schemas.microsoft.com/office/drawing/2014/chart" uri="{C3380CC4-5D6E-409C-BE32-E72D297353CC}">
              <c16:uniqueId val="{00000000-174D-5F40-99E7-0EEE03938EA3}"/>
            </c:ext>
          </c:extLst>
        </c:ser>
        <c:dLbls>
          <c:showLegendKey val="0"/>
          <c:showVal val="0"/>
          <c:showCatName val="0"/>
          <c:showSerName val="0"/>
          <c:showPercent val="0"/>
          <c:showBubbleSize val="0"/>
        </c:dLbls>
        <c:gapWidth val="219"/>
        <c:overlap val="-27"/>
        <c:axId val="720635472"/>
        <c:axId val="720637200"/>
      </c:barChart>
      <c:catAx>
        <c:axId val="720635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prstClr val="black">
                        <a:lumMod val="65000"/>
                        <a:lumOff val="35000"/>
                      </a:prstClr>
                    </a:solidFill>
                  </a:rPr>
                  <a:t>Noise / Variance (nA</a:t>
                </a:r>
                <a:r>
                  <a:rPr lang="en-US" sz="1000" b="0" i="0" u="none" strike="noStrike" kern="1200" baseline="30000" dirty="0">
                    <a:solidFill>
                      <a:prstClr val="black">
                        <a:lumMod val="65000"/>
                        <a:lumOff val="35000"/>
                      </a:prstClr>
                    </a:solidFill>
                  </a:rPr>
                  <a:t>2</a:t>
                </a:r>
                <a:r>
                  <a:rPr lang="en-US" sz="1000" b="0" i="0" u="none" strike="noStrike" kern="1200" baseline="0" dirty="0">
                    <a:solidFill>
                      <a:prstClr val="black">
                        <a:lumMod val="65000"/>
                        <a:lumOff val="35000"/>
                      </a:prstClr>
                    </a:solidFill>
                  </a:rPr>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637200"/>
        <c:crosses val="autoZero"/>
        <c:auto val="1"/>
        <c:lblAlgn val="ctr"/>
        <c:lblOffset val="100"/>
        <c:noMultiLvlLbl val="0"/>
      </c:catAx>
      <c:valAx>
        <c:axId val="72063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 Nonlinear-Linear</a:t>
                </a:r>
                <a:r>
                  <a:rPr lang="en-US" baseline="0" dirty="0"/>
                  <a:t> Ratio</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635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FD37-974C-D696-EA65-CDE2268317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9CCAC-8121-AE85-3B00-B391D303E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73F7F-B12F-EE22-5AB0-1F701BDED772}"/>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19619C5D-DE45-6B8D-82B2-CA2AEE26F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F893-DECC-A772-33AE-3E9FADC4A2A5}"/>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181307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A5CC-7B55-516E-BA54-6108FC8B1A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44781-6C57-7528-D5A5-FC79B65CF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64C63-4986-9BF5-848E-EAB3B9A013E0}"/>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11990C78-58AF-3C3D-13FF-BC6374661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FCF49-37CE-C2DE-9054-404D41B1E097}"/>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66007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B1C69-3024-D992-97FD-BA56EB75E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01500-92D3-61F0-269F-226E44255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DEFFC-737A-3A65-7152-28E43AC191CE}"/>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404969C1-430F-48D4-4C46-06642BB4F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8625D-AD39-5BFC-D89A-14ED6ECF5063}"/>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425664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9-3F8C-499A-931A-B28781C83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091BE-800C-50A3-5766-E9AED15BC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221C4-7130-226D-64CC-7C0F6D0F3771}"/>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77816688-8F5D-7F1A-C497-A128A38A5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4FADD-1036-34CC-7F58-DB0F7A1DBC40}"/>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406763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E35B-7B86-A9D2-F159-EAAC1A752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4D240-C506-C807-8B15-BE0D4DAE1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D87E5-A2C8-4A0A-5D05-980F143E9BBD}"/>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1DD595AA-A940-C96D-5071-09048B177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6964C-8ECF-3D0F-FB03-D336DF2C9CE4}"/>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15839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FFC7-7AE0-A788-FD00-A7CF394C9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357AC-3602-BCD3-A349-EAE970339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BF9F1-B291-65A5-FF03-49169F506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24410-04FC-E235-CDE4-9DAA91C0DB66}"/>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6" name="Footer Placeholder 5">
            <a:extLst>
              <a:ext uri="{FF2B5EF4-FFF2-40B4-BE49-F238E27FC236}">
                <a16:creationId xmlns:a16="http://schemas.microsoft.com/office/drawing/2014/main" id="{AD8674A3-03BD-739C-85AC-1D05069F9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BB13F-FC17-53CF-6FAE-7AE92FF8A485}"/>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39989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704D-6753-91C1-AA40-9C63C0712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F2B83-4CB5-51B4-0F28-CBC4C6BC1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A77D-ACD3-FEAF-00C6-719641C5B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CDD95E-79DD-8EA4-C283-C3D567184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37162-4BC9-E53C-58E9-8EBE2BCD22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725B66-F3FF-DB9F-EE67-1BB2988B559E}"/>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8" name="Footer Placeholder 7">
            <a:extLst>
              <a:ext uri="{FF2B5EF4-FFF2-40B4-BE49-F238E27FC236}">
                <a16:creationId xmlns:a16="http://schemas.microsoft.com/office/drawing/2014/main" id="{C7DFDEB9-1313-D5DF-06B2-40498C2DF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28891B-DAD4-5657-FAC1-9EE1F830C1C7}"/>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19020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2CFC-DF1F-7C8C-5DC0-16255BC93E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EF04E-8CBC-F5F9-54B6-1D18D2D79E44}"/>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4" name="Footer Placeholder 3">
            <a:extLst>
              <a:ext uri="{FF2B5EF4-FFF2-40B4-BE49-F238E27FC236}">
                <a16:creationId xmlns:a16="http://schemas.microsoft.com/office/drawing/2014/main" id="{7424937C-9FD0-B46B-8C58-D4357C7D2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877D4-6DA5-F6E6-1B17-35EB31CCAEAC}"/>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11171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8F629-9C53-3A96-908F-7A723C327948}"/>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3" name="Footer Placeholder 2">
            <a:extLst>
              <a:ext uri="{FF2B5EF4-FFF2-40B4-BE49-F238E27FC236}">
                <a16:creationId xmlns:a16="http://schemas.microsoft.com/office/drawing/2014/main" id="{E9509213-3F83-F783-FDFE-F337A1FFC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BB672-AE45-E5D3-DBEA-DC740756BBCE}"/>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397370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1D9D-09E0-6ACB-4AB5-B8DE353A4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5BFAC-001D-AAA6-990A-504BA3BF3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1069D7-9591-332A-A1D1-F17C53BD5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A038C-AE0D-1753-7280-ED03CD03F941}"/>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6" name="Footer Placeholder 5">
            <a:extLst>
              <a:ext uri="{FF2B5EF4-FFF2-40B4-BE49-F238E27FC236}">
                <a16:creationId xmlns:a16="http://schemas.microsoft.com/office/drawing/2014/main" id="{121C0947-84E4-91C0-C4A4-1AF54FDAC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38D6C-96CD-606F-8AB2-9EF88E7A5B5D}"/>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415660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314D-0FA8-C3B4-8EE1-74087575A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FFDD6-2276-440D-0ABC-DF807B5D2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AB09C-C698-39E7-B1AF-480737414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6F91-6CA0-D818-AE11-4A1912FD6662}"/>
              </a:ext>
            </a:extLst>
          </p:cNvPr>
          <p:cNvSpPr>
            <a:spLocks noGrp="1"/>
          </p:cNvSpPr>
          <p:nvPr>
            <p:ph type="dt" sz="half" idx="10"/>
          </p:nvPr>
        </p:nvSpPr>
        <p:spPr/>
        <p:txBody>
          <a:bodyPr/>
          <a:lstStyle/>
          <a:p>
            <a:fld id="{90A78765-4D61-4940-A7A1-95D1A2736582}" type="datetimeFigureOut">
              <a:rPr lang="en-US" smtClean="0"/>
              <a:t>3/15/24</a:t>
            </a:fld>
            <a:endParaRPr lang="en-US"/>
          </a:p>
        </p:txBody>
      </p:sp>
      <p:sp>
        <p:nvSpPr>
          <p:cNvPr id="6" name="Footer Placeholder 5">
            <a:extLst>
              <a:ext uri="{FF2B5EF4-FFF2-40B4-BE49-F238E27FC236}">
                <a16:creationId xmlns:a16="http://schemas.microsoft.com/office/drawing/2014/main" id="{043FA48D-2BC9-A17D-F53A-07DED90CE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908ED-827A-C3C2-CB17-55FD40487BEC}"/>
              </a:ext>
            </a:extLst>
          </p:cNvPr>
          <p:cNvSpPr>
            <a:spLocks noGrp="1"/>
          </p:cNvSpPr>
          <p:nvPr>
            <p:ph type="sldNum" sz="quarter" idx="12"/>
          </p:nvPr>
        </p:nvSpPr>
        <p:spPr/>
        <p:txBody>
          <a:bodyPr/>
          <a:lstStyle/>
          <a:p>
            <a:fld id="{0259069E-CF36-E845-AF98-C9EB4789067B}" type="slidenum">
              <a:rPr lang="en-US" smtClean="0"/>
              <a:t>‹#›</a:t>
            </a:fld>
            <a:endParaRPr lang="en-US"/>
          </a:p>
        </p:txBody>
      </p:sp>
    </p:spTree>
    <p:extLst>
      <p:ext uri="{BB962C8B-B14F-4D97-AF65-F5344CB8AC3E}">
        <p14:creationId xmlns:p14="http://schemas.microsoft.com/office/powerpoint/2010/main" val="5001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081FD-F780-5D2E-E407-5402DC4C6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FF430-CD56-440C-EBAB-3DACA927E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78177-6D8F-74F3-38D4-8C1B3409E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78765-4D61-4940-A7A1-95D1A2736582}" type="datetimeFigureOut">
              <a:rPr lang="en-US" smtClean="0"/>
              <a:t>3/15/24</a:t>
            </a:fld>
            <a:endParaRPr lang="en-US"/>
          </a:p>
        </p:txBody>
      </p:sp>
      <p:sp>
        <p:nvSpPr>
          <p:cNvPr id="5" name="Footer Placeholder 4">
            <a:extLst>
              <a:ext uri="{FF2B5EF4-FFF2-40B4-BE49-F238E27FC236}">
                <a16:creationId xmlns:a16="http://schemas.microsoft.com/office/drawing/2014/main" id="{C1401C01-7E48-3A8E-D2A6-42DE356D0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F7034-5D59-6EC9-BDDE-25B41A9E0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9069E-CF36-E845-AF98-C9EB4789067B}" type="slidenum">
              <a:rPr lang="en-US" smtClean="0"/>
              <a:t>‹#›</a:t>
            </a:fld>
            <a:endParaRPr lang="en-US"/>
          </a:p>
        </p:txBody>
      </p:sp>
    </p:spTree>
    <p:extLst>
      <p:ext uri="{BB962C8B-B14F-4D97-AF65-F5344CB8AC3E}">
        <p14:creationId xmlns:p14="http://schemas.microsoft.com/office/powerpoint/2010/main" val="304943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94F8-D0FC-5425-C24A-9FC47CEEF273}"/>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Effects of Varying Noise in High Conductance Cases</a:t>
            </a:r>
          </a:p>
        </p:txBody>
      </p:sp>
    </p:spTree>
    <p:extLst>
      <p:ext uri="{BB962C8B-B14F-4D97-AF65-F5344CB8AC3E}">
        <p14:creationId xmlns:p14="http://schemas.microsoft.com/office/powerpoint/2010/main" val="25225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ACE6C6D-D8BA-4A52-6D2C-24A490364FDE}"/>
              </a:ext>
            </a:extLst>
          </p:cNvPr>
          <p:cNvGraphicFramePr>
            <a:graphicFrameLocks/>
          </p:cNvGraphicFramePr>
          <p:nvPr>
            <p:extLst>
              <p:ext uri="{D42A27DB-BD31-4B8C-83A1-F6EECF244321}">
                <p14:modId xmlns:p14="http://schemas.microsoft.com/office/powerpoint/2010/main" val="2305475543"/>
              </p:ext>
            </p:extLst>
          </p:nvPr>
        </p:nvGraphicFramePr>
        <p:xfrm>
          <a:off x="3140075" y="1876425"/>
          <a:ext cx="5911850"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7B302B3A-3CD2-7F14-A8A2-0D486CDCE8F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Arial" panose="020B0604020202020204" pitchFamily="34" charset="0"/>
                <a:cs typeface="Arial" panose="020B0604020202020204" pitchFamily="34" charset="0"/>
              </a:rPr>
              <a:t>Compiled Cases</a:t>
            </a:r>
            <a:endParaRPr lang="en-US"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05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C4F694E-CC5F-66CE-5461-478B9AFF79D1}"/>
              </a:ext>
            </a:extLst>
          </p:cNvPr>
          <p:cNvGraphicFramePr>
            <a:graphicFrameLocks/>
          </p:cNvGraphicFramePr>
          <p:nvPr/>
        </p:nvGraphicFramePr>
        <p:xfrm>
          <a:off x="1177925" y="204152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4A88A72-AEB1-E840-9438-F203D560CCF7}"/>
              </a:ext>
            </a:extLst>
          </p:cNvPr>
          <p:cNvGraphicFramePr>
            <a:graphicFrameLocks/>
          </p:cNvGraphicFramePr>
          <p:nvPr>
            <p:extLst>
              <p:ext uri="{D42A27DB-BD31-4B8C-83A1-F6EECF244321}">
                <p14:modId xmlns:p14="http://schemas.microsoft.com/office/powerpoint/2010/main" val="3796022974"/>
              </p:ext>
            </p:extLst>
          </p:nvPr>
        </p:nvGraphicFramePr>
        <p:xfrm>
          <a:off x="6442075" y="207327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E2D1B87A-7444-C7E2-0368-A84B3641CA9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Arial" panose="020B0604020202020204" pitchFamily="34" charset="0"/>
                <a:cs typeface="Arial" panose="020B0604020202020204" pitchFamily="34" charset="0"/>
              </a:rPr>
              <a:t>Compiled Cases</a:t>
            </a:r>
            <a:endParaRPr lang="en-US"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67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BE1F-D190-7D11-7FC6-02860E71A2B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GOAL</a:t>
            </a:r>
          </a:p>
        </p:txBody>
      </p:sp>
      <p:sp>
        <p:nvSpPr>
          <p:cNvPr id="3" name="Content Placeholder 2">
            <a:extLst>
              <a:ext uri="{FF2B5EF4-FFF2-40B4-BE49-F238E27FC236}">
                <a16:creationId xmlns:a16="http://schemas.microsoft.com/office/drawing/2014/main" id="{FAA56558-D0BB-AF96-92FA-65F354EA67D5}"/>
              </a:ext>
            </a:extLst>
          </p:cNvPr>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High inhibitory conductance cases have depreciating maximum somatic frequency outputs in the FS curves and results in curvy FI curves (i.e. more inhibitory conductance results in lower maximum APs). The goal is to see if adding a noisy current will change the shape of the FI curve and see if there is an impact on the overall firing rate </a:t>
            </a:r>
          </a:p>
        </p:txBody>
      </p:sp>
    </p:spTree>
    <p:extLst>
      <p:ext uri="{BB962C8B-B14F-4D97-AF65-F5344CB8AC3E}">
        <p14:creationId xmlns:p14="http://schemas.microsoft.com/office/powerpoint/2010/main" val="384149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9D9A0C-3D9F-D1AF-E9CF-6AF0A7CE8DDB}"/>
              </a:ext>
            </a:extLst>
          </p:cNvPr>
          <p:cNvSpPr>
            <a:spLocks noGrp="1"/>
          </p:cNvSpPr>
          <p:nvPr>
            <p:ph type="title"/>
          </p:nvPr>
        </p:nvSpPr>
        <p:spPr>
          <a:xfrm>
            <a:off x="943707" y="365125"/>
            <a:ext cx="4378569" cy="1325563"/>
          </a:xfrm>
        </p:spPr>
        <p:txBody>
          <a:bodyPr/>
          <a:lstStyle/>
          <a:p>
            <a:r>
              <a:rPr lang="en-US" b="1" dirty="0">
                <a:latin typeface="Arial" panose="020B0604020202020204" pitchFamily="34" charset="0"/>
                <a:cs typeface="Arial" panose="020B0604020202020204" pitchFamily="34" charset="0"/>
              </a:rPr>
              <a:t>Parameters</a:t>
            </a:r>
          </a:p>
        </p:txBody>
      </p:sp>
      <p:pic>
        <p:nvPicPr>
          <p:cNvPr id="5" name="Picture 4" descr="A graph showing a network of lines&#10;&#10;Description automatically generated with medium confidence">
            <a:extLst>
              <a:ext uri="{FF2B5EF4-FFF2-40B4-BE49-F238E27FC236}">
                <a16:creationId xmlns:a16="http://schemas.microsoft.com/office/drawing/2014/main" id="{B1B6F838-2B08-412B-CEC9-A4E62B5ECEA6}"/>
              </a:ext>
            </a:extLst>
          </p:cNvPr>
          <p:cNvPicPr>
            <a:picLocks noChangeAspect="1"/>
          </p:cNvPicPr>
          <p:nvPr/>
        </p:nvPicPr>
        <p:blipFill>
          <a:blip r:embed="rId2"/>
          <a:stretch>
            <a:fillRect/>
          </a:stretch>
        </p:blipFill>
        <p:spPr>
          <a:xfrm>
            <a:off x="838200" y="1952713"/>
            <a:ext cx="4070405" cy="2743200"/>
          </a:xfrm>
          <a:prstGeom prst="rect">
            <a:avLst/>
          </a:prstGeom>
        </p:spPr>
      </p:pic>
      <p:sp>
        <p:nvSpPr>
          <p:cNvPr id="6" name="TextBox 5">
            <a:extLst>
              <a:ext uri="{FF2B5EF4-FFF2-40B4-BE49-F238E27FC236}">
                <a16:creationId xmlns:a16="http://schemas.microsoft.com/office/drawing/2014/main" id="{7DB3AC05-B5F1-C401-0868-294E6D3F9333}"/>
              </a:ext>
            </a:extLst>
          </p:cNvPr>
          <p:cNvSpPr txBox="1"/>
          <p:nvPr/>
        </p:nvSpPr>
        <p:spPr>
          <a:xfrm>
            <a:off x="5744308" y="335845"/>
            <a:ext cx="3634154" cy="5632311"/>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Inhibitory Gamma</a:t>
            </a:r>
            <a:endParaRPr lang="en-US" dirty="0">
              <a:solidFill>
                <a:srgbClr val="FF0000"/>
              </a:solidFill>
              <a:effectLst/>
              <a:latin typeface="Helvetica Neue" panose="02000503000000020004" pitchFamily="2" charset="0"/>
            </a:endParaRPr>
          </a:p>
          <a:p>
            <a:r>
              <a:rPr lang="en-US" dirty="0" err="1">
                <a:solidFill>
                  <a:srgbClr val="FF0000"/>
                </a:solidFill>
                <a:effectLst/>
                <a:latin typeface="Helvetica Neue" panose="02000503000000020004" pitchFamily="2" charset="0"/>
              </a:rPr>
              <a:t>N_syn</a:t>
            </a:r>
            <a:r>
              <a:rPr lang="en-US" dirty="0">
                <a:solidFill>
                  <a:srgbClr val="FF0000"/>
                </a:solidFill>
                <a:effectLst/>
                <a:latin typeface="Helvetica Neue" panose="02000503000000020004" pitchFamily="2" charset="0"/>
              </a:rPr>
              <a:t> = 30 (ON SOMA)</a:t>
            </a:r>
          </a:p>
          <a:p>
            <a:r>
              <a:rPr lang="en-US" dirty="0">
                <a:solidFill>
                  <a:srgbClr val="FF0000"/>
                </a:solidFill>
                <a:effectLst/>
                <a:latin typeface="Helvetica Neue" panose="02000503000000020004" pitchFamily="2" charset="0"/>
              </a:rPr>
              <a:t>Firing rate: 50 Hz</a:t>
            </a:r>
          </a:p>
          <a:p>
            <a:r>
              <a:rPr lang="en-US" dirty="0">
                <a:solidFill>
                  <a:srgbClr val="FF0000"/>
                </a:solidFill>
                <a:effectLst/>
                <a:latin typeface="Helvetica Neue" panose="02000503000000020004" pitchFamily="2" charset="0"/>
              </a:rPr>
              <a:t>Distribution: 3 </a:t>
            </a:r>
            <a:r>
              <a:rPr lang="en-US" dirty="0" err="1">
                <a:solidFill>
                  <a:srgbClr val="FF0000"/>
                </a:solidFill>
                <a:effectLst/>
                <a:latin typeface="Helvetica Neue" panose="02000503000000020004" pitchFamily="2" charset="0"/>
              </a:rPr>
              <a:t>ms</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Conductance: </a:t>
            </a:r>
            <a:r>
              <a:rPr lang="en-US" u="sng" dirty="0">
                <a:solidFill>
                  <a:srgbClr val="FF0000"/>
                </a:solidFill>
                <a:effectLst/>
                <a:latin typeface="Helvetica Neue" panose="02000503000000020004" pitchFamily="2" charset="0"/>
              </a:rPr>
              <a:t>0.01 µS</a:t>
            </a:r>
            <a:endParaRPr lang="en-US" dirty="0">
              <a:solidFill>
                <a:srgbClr val="FF0000"/>
              </a:solidFill>
              <a:effectLst/>
              <a:latin typeface="Helvetica Neue" panose="02000503000000020004" pitchFamily="2" charset="0"/>
            </a:endParaRPr>
          </a:p>
          <a:p>
            <a:endParaRPr lang="en-US" dirty="0">
              <a:solidFill>
                <a:srgbClr val="FF0000"/>
              </a:solidFill>
              <a:effectLst/>
              <a:latin typeface="Helvetica Neue" panose="02000503000000020004" pitchFamily="2" charset="0"/>
            </a:endParaRPr>
          </a:p>
          <a:p>
            <a:r>
              <a:rPr lang="en-US" b="1" dirty="0">
                <a:solidFill>
                  <a:srgbClr val="FF0000"/>
                </a:solidFill>
                <a:effectLst/>
                <a:latin typeface="Helvetica Neue" panose="02000503000000020004" pitchFamily="2" charset="0"/>
              </a:rPr>
              <a:t>Adjusted Current</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Amplitude: </a:t>
            </a:r>
            <a:r>
              <a:rPr lang="en-US" u="sng"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a:p>
            <a:r>
              <a:rPr lang="en-US" dirty="0">
                <a:solidFill>
                  <a:srgbClr val="FF0000"/>
                </a:solidFill>
                <a:effectLst/>
                <a:latin typeface="Helvetica Neue" panose="02000503000000020004" pitchFamily="2" charset="0"/>
              </a:rPr>
              <a:t>Noise: </a:t>
            </a:r>
            <a:r>
              <a:rPr lang="en-US" dirty="0">
                <a:solidFill>
                  <a:srgbClr val="FF0000"/>
                </a:solidFill>
                <a:latin typeface="Helvetica Neue" panose="02000503000000020004" pitchFamily="2" charset="0"/>
              </a:rPr>
              <a:t>VARIABLE</a:t>
            </a:r>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b="1" dirty="0">
                <a:solidFill>
                  <a:schemeClr val="accent6"/>
                </a:solidFill>
                <a:effectLst/>
                <a:latin typeface="Helvetica Neue" panose="02000503000000020004" pitchFamily="2" charset="0"/>
              </a:rPr>
              <a:t>Stimulus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Total synapses: 40 synapses</a:t>
            </a:r>
          </a:p>
          <a:p>
            <a:r>
              <a:rPr lang="en-US" dirty="0">
                <a:solidFill>
                  <a:schemeClr val="accent6"/>
                </a:solidFill>
                <a:effectLst/>
                <a:latin typeface="Helvetica Neue" panose="02000503000000020004" pitchFamily="2" charset="0"/>
              </a:rPr>
              <a:t>AMPA: 0.0015 µS</a:t>
            </a:r>
          </a:p>
          <a:p>
            <a:r>
              <a:rPr lang="en-US" dirty="0">
                <a:solidFill>
                  <a:schemeClr val="accent6"/>
                </a:solidFill>
                <a:effectLst/>
                <a:latin typeface="Helvetica Neue" panose="02000503000000020004" pitchFamily="2" charset="0"/>
              </a:rPr>
              <a:t>NMDA: 0.0039 µS</a:t>
            </a:r>
          </a:p>
          <a:p>
            <a:r>
              <a:rPr lang="en-US" dirty="0">
                <a:solidFill>
                  <a:schemeClr val="accent6"/>
                </a:solidFill>
                <a:effectLst/>
                <a:latin typeface="Helvetica Neue" panose="02000503000000020004" pitchFamily="2" charset="0"/>
              </a:rPr>
              <a:t>Firing rate: 50 Hz</a:t>
            </a:r>
          </a:p>
          <a:p>
            <a:r>
              <a:rPr lang="en-US" dirty="0">
                <a:solidFill>
                  <a:schemeClr val="accent6"/>
                </a:solidFill>
                <a:effectLst/>
                <a:latin typeface="Helvetica Neue" panose="02000503000000020004" pitchFamily="2" charset="0"/>
              </a:rPr>
              <a:t>Start Time: 5 </a:t>
            </a:r>
            <a:r>
              <a:rPr lang="en-US" dirty="0" err="1">
                <a:solidFill>
                  <a:schemeClr val="accent6"/>
                </a:solidFill>
                <a:effectLst/>
                <a:latin typeface="Helvetica Neue" panose="02000503000000020004" pitchFamily="2" charset="0"/>
              </a:rPr>
              <a:t>ms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Noise: 0 </a:t>
            </a:r>
            <a:r>
              <a:rPr lang="en-US" dirty="0" err="1">
                <a:solidFill>
                  <a:schemeClr val="accent6"/>
                </a:solidFill>
                <a:effectLst/>
                <a:latin typeface="Helvetica Neue" panose="02000503000000020004" pitchFamily="2" charset="0"/>
              </a:rPr>
              <a:t>ms</a:t>
            </a:r>
            <a:endParaRPr lang="en-US" dirty="0">
              <a:solidFill>
                <a:schemeClr val="accent6"/>
              </a:solidFill>
              <a:effectLst/>
              <a:latin typeface="Helvetica Neue" panose="02000503000000020004" pitchFamily="2" charset="0"/>
            </a:endParaRPr>
          </a:p>
          <a:p>
            <a:r>
              <a:rPr lang="en-US" dirty="0">
                <a:solidFill>
                  <a:schemeClr val="accent6"/>
                </a:solidFill>
                <a:effectLst/>
                <a:latin typeface="Helvetica Neue" panose="02000503000000020004" pitchFamily="2" charset="0"/>
              </a:rPr>
              <a:t>Location: 50% of the dendrite (focal, synchronized))</a:t>
            </a:r>
          </a:p>
          <a:p>
            <a:r>
              <a:rPr lang="en-US" dirty="0">
                <a:solidFill>
                  <a:schemeClr val="accent6"/>
                </a:solidFill>
                <a:effectLst/>
                <a:latin typeface="Helvetica Neue" panose="02000503000000020004" pitchFamily="2" charset="0"/>
              </a:rPr>
              <a:t>AVG: 15 trials</a:t>
            </a:r>
          </a:p>
        </p:txBody>
      </p:sp>
      <p:sp>
        <p:nvSpPr>
          <p:cNvPr id="7" name="Left Brace 6">
            <a:extLst>
              <a:ext uri="{FF2B5EF4-FFF2-40B4-BE49-F238E27FC236}">
                <a16:creationId xmlns:a16="http://schemas.microsoft.com/office/drawing/2014/main" id="{4A2A58EF-1FE2-4237-C8DD-47812571E161}"/>
              </a:ext>
            </a:extLst>
          </p:cNvPr>
          <p:cNvSpPr/>
          <p:nvPr/>
        </p:nvSpPr>
        <p:spPr>
          <a:xfrm rot="10800000">
            <a:off x="8634045" y="506657"/>
            <a:ext cx="316523" cy="132556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57221F-1C6A-3C80-445E-E43434EB7BAF}"/>
              </a:ext>
            </a:extLst>
          </p:cNvPr>
          <p:cNvSpPr txBox="1"/>
          <p:nvPr/>
        </p:nvSpPr>
        <p:spPr>
          <a:xfrm>
            <a:off x="9413630" y="1027906"/>
            <a:ext cx="2321169" cy="369332"/>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CONSTANT</a:t>
            </a:r>
            <a:endParaRPr lang="en-US" dirty="0">
              <a:solidFill>
                <a:srgbClr val="FF0000"/>
              </a:solidFill>
              <a:effectLst/>
              <a:latin typeface="Helvetica Neue" panose="02000503000000020004" pitchFamily="2" charset="0"/>
            </a:endParaRPr>
          </a:p>
        </p:txBody>
      </p:sp>
      <p:sp>
        <p:nvSpPr>
          <p:cNvPr id="10" name="TextBox 9">
            <a:extLst>
              <a:ext uri="{FF2B5EF4-FFF2-40B4-BE49-F238E27FC236}">
                <a16:creationId xmlns:a16="http://schemas.microsoft.com/office/drawing/2014/main" id="{E1B5339F-C805-1F61-7A31-EE495F85A8BB}"/>
              </a:ext>
            </a:extLst>
          </p:cNvPr>
          <p:cNvSpPr txBox="1"/>
          <p:nvPr/>
        </p:nvSpPr>
        <p:spPr>
          <a:xfrm>
            <a:off x="9535909" y="4279500"/>
            <a:ext cx="1538491" cy="369332"/>
          </a:xfrm>
          <a:prstGeom prst="rect">
            <a:avLst/>
          </a:prstGeom>
          <a:noFill/>
        </p:spPr>
        <p:txBody>
          <a:bodyPr wrap="square" rtlCol="0">
            <a:spAutoFit/>
          </a:bodyPr>
          <a:lstStyle/>
          <a:p>
            <a:r>
              <a:rPr lang="en-US" b="1" dirty="0">
                <a:solidFill>
                  <a:schemeClr val="accent6"/>
                </a:solidFill>
                <a:latin typeface="Arial" panose="020B0604020202020204" pitchFamily="34" charset="0"/>
                <a:cs typeface="Arial" panose="020B0604020202020204" pitchFamily="34" charset="0"/>
              </a:rPr>
              <a:t>CONSTANT</a:t>
            </a:r>
          </a:p>
        </p:txBody>
      </p:sp>
      <p:sp>
        <p:nvSpPr>
          <p:cNvPr id="11" name="Left Brace 10">
            <a:extLst>
              <a:ext uri="{FF2B5EF4-FFF2-40B4-BE49-F238E27FC236}">
                <a16:creationId xmlns:a16="http://schemas.microsoft.com/office/drawing/2014/main" id="{AC54CE72-8415-1F12-6900-783BB54B5139}"/>
              </a:ext>
            </a:extLst>
          </p:cNvPr>
          <p:cNvSpPr/>
          <p:nvPr/>
        </p:nvSpPr>
        <p:spPr>
          <a:xfrm rot="10800000">
            <a:off x="9054789" y="3152000"/>
            <a:ext cx="321175" cy="2624332"/>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C8868D-8D35-42CC-2BB8-BCBF6944AA07}"/>
              </a:ext>
            </a:extLst>
          </p:cNvPr>
          <p:cNvSpPr txBox="1"/>
          <p:nvPr/>
        </p:nvSpPr>
        <p:spPr>
          <a:xfrm>
            <a:off x="9413630" y="2284371"/>
            <a:ext cx="2321169" cy="369332"/>
          </a:xfrm>
          <a:prstGeom prst="rect">
            <a:avLst/>
          </a:prstGeom>
          <a:noFill/>
        </p:spPr>
        <p:txBody>
          <a:bodyPr wrap="square">
            <a:spAutoFit/>
          </a:bodyPr>
          <a:lstStyle/>
          <a:p>
            <a:r>
              <a:rPr lang="en-US" b="1" dirty="0">
                <a:solidFill>
                  <a:srgbClr val="FF0000"/>
                </a:solidFill>
                <a:effectLst/>
                <a:latin typeface="Helvetica Neue" panose="02000503000000020004" pitchFamily="2" charset="0"/>
              </a:rPr>
              <a:t>VARIABLE</a:t>
            </a:r>
            <a:endParaRPr lang="en-US" dirty="0">
              <a:solidFill>
                <a:srgbClr val="FF0000"/>
              </a:solidFill>
              <a:effectLst/>
              <a:latin typeface="Helvetica Neue" panose="02000503000000020004" pitchFamily="2" charset="0"/>
            </a:endParaRPr>
          </a:p>
        </p:txBody>
      </p:sp>
    </p:spTree>
    <p:extLst>
      <p:ext uri="{BB962C8B-B14F-4D97-AF65-F5344CB8AC3E}">
        <p14:creationId xmlns:p14="http://schemas.microsoft.com/office/powerpoint/2010/main" val="7359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6BB2-A712-C4AE-509C-F64C1C14FB1E}"/>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1: Control (No Noise)</a:t>
            </a:r>
          </a:p>
        </p:txBody>
      </p:sp>
      <p:graphicFrame>
        <p:nvGraphicFramePr>
          <p:cNvPr id="4" name="Chart 3">
            <a:extLst>
              <a:ext uri="{FF2B5EF4-FFF2-40B4-BE49-F238E27FC236}">
                <a16:creationId xmlns:a16="http://schemas.microsoft.com/office/drawing/2014/main" id="{4E6F5DA0-A762-5196-B046-D4A17EF26A6B}"/>
              </a:ext>
            </a:extLst>
          </p:cNvPr>
          <p:cNvGraphicFramePr>
            <a:graphicFrameLocks/>
          </p:cNvGraphicFramePr>
          <p:nvPr>
            <p:extLst>
              <p:ext uri="{D42A27DB-BD31-4B8C-83A1-F6EECF244321}">
                <p14:modId xmlns:p14="http://schemas.microsoft.com/office/powerpoint/2010/main" val="3863749321"/>
              </p:ext>
            </p:extLst>
          </p:nvPr>
        </p:nvGraphicFramePr>
        <p:xfrm>
          <a:off x="838199" y="292471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5D9A76E-453B-EA92-D031-3084DE93C143}"/>
              </a:ext>
            </a:extLst>
          </p:cNvPr>
          <p:cNvGraphicFramePr>
            <a:graphicFrameLocks/>
          </p:cNvGraphicFramePr>
          <p:nvPr>
            <p:extLst>
              <p:ext uri="{D42A27DB-BD31-4B8C-83A1-F6EECF244321}">
                <p14:modId xmlns:p14="http://schemas.microsoft.com/office/powerpoint/2010/main" val="2040613064"/>
              </p:ext>
            </p:extLst>
          </p:nvPr>
        </p:nvGraphicFramePr>
        <p:xfrm>
          <a:off x="6430537" y="292471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785DB1BD-4549-5DD0-0F04-6216BF578A91}"/>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Amplitude: 2.52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Noise (Variance): 0 nA</a:t>
            </a:r>
            <a:r>
              <a:rPr lang="en-US" sz="2000" b="1" baseline="30000" dirty="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STD: 0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BC73A77-C3A3-499E-0FDC-2F8F4B032B4B}"/>
              </a:ext>
            </a:extLst>
          </p:cNvPr>
          <p:cNvSpPr txBox="1"/>
          <p:nvPr/>
        </p:nvSpPr>
        <p:spPr>
          <a:xfrm>
            <a:off x="6910041" y="1027906"/>
            <a:ext cx="6098058" cy="1477328"/>
          </a:xfrm>
          <a:prstGeom prst="rect">
            <a:avLst/>
          </a:prstGeom>
          <a:noFill/>
        </p:spPr>
        <p:txBody>
          <a:bodyPr wrap="square">
            <a:spAutoFit/>
          </a:bodyPr>
          <a:lstStyle/>
          <a:p>
            <a:r>
              <a:rPr lang="en-US" b="1" dirty="0" err="1">
                <a:effectLst/>
                <a:latin typeface="Helvetica Neue" panose="02000503000000020004" pitchFamily="2" charset="0"/>
              </a:rPr>
              <a:t>Inhib</a:t>
            </a:r>
            <a:r>
              <a:rPr lang="en-US" b="1" dirty="0">
                <a:effectLst/>
                <a:latin typeface="Helvetica Neue" panose="02000503000000020004" pitchFamily="2" charset="0"/>
              </a:rPr>
              <a:t> Gamma</a:t>
            </a:r>
            <a:endParaRPr lang="en-US" dirty="0">
              <a:effectLst/>
              <a:latin typeface="Helvetica Neue" panose="02000503000000020004" pitchFamily="2" charset="0"/>
            </a:endParaRPr>
          </a:p>
          <a:p>
            <a:r>
              <a:rPr lang="en-US" dirty="0" err="1">
                <a:effectLst/>
                <a:latin typeface="Helvetica Neue" panose="02000503000000020004" pitchFamily="2" charset="0"/>
              </a:rPr>
              <a:t>N_syn</a:t>
            </a:r>
            <a:r>
              <a:rPr lang="en-US" dirty="0">
                <a:effectLst/>
                <a:latin typeface="Helvetica Neue" panose="02000503000000020004" pitchFamily="2" charset="0"/>
              </a:rPr>
              <a:t> = 30</a:t>
            </a:r>
          </a:p>
          <a:p>
            <a:r>
              <a:rPr lang="en-US" dirty="0">
                <a:effectLst/>
                <a:latin typeface="Helvetica Neue" panose="02000503000000020004" pitchFamily="2" charset="0"/>
              </a:rPr>
              <a:t>Firing rate: 50 Hz</a:t>
            </a:r>
          </a:p>
          <a:p>
            <a:r>
              <a:rPr lang="en-US" dirty="0">
                <a:effectLst/>
                <a:latin typeface="Helvetica Neue" panose="02000503000000020004" pitchFamily="2" charset="0"/>
              </a:rPr>
              <a:t>Distribution: 3 </a:t>
            </a:r>
            <a:r>
              <a:rPr lang="en-US" dirty="0" err="1">
                <a:effectLst/>
                <a:latin typeface="Helvetica Neue" panose="02000503000000020004" pitchFamily="2" charset="0"/>
              </a:rPr>
              <a:t>ms</a:t>
            </a:r>
            <a:endParaRPr lang="en-US" dirty="0">
              <a:effectLst/>
              <a:latin typeface="Helvetica Neue" panose="02000503000000020004" pitchFamily="2" charset="0"/>
            </a:endParaRPr>
          </a:p>
          <a:p>
            <a:r>
              <a:rPr lang="en-US" dirty="0">
                <a:effectLst/>
                <a:latin typeface="Helvetica Neue" panose="02000503000000020004" pitchFamily="2" charset="0"/>
              </a:rPr>
              <a:t>Conductance: </a:t>
            </a:r>
            <a:r>
              <a:rPr lang="en-US" u="sng" dirty="0">
                <a:effectLst/>
                <a:latin typeface="Helvetica Neue" panose="02000503000000020004" pitchFamily="2" charset="0"/>
              </a:rPr>
              <a:t>0.01 µS</a:t>
            </a:r>
            <a:endParaRPr lang="en-US" dirty="0">
              <a:effectLst/>
              <a:latin typeface="Helvetica Neue" panose="02000503000000020004" pitchFamily="2" charset="0"/>
            </a:endParaRPr>
          </a:p>
        </p:txBody>
      </p:sp>
    </p:spTree>
    <p:extLst>
      <p:ext uri="{BB962C8B-B14F-4D97-AF65-F5344CB8AC3E}">
        <p14:creationId xmlns:p14="http://schemas.microsoft.com/office/powerpoint/2010/main" val="324976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4A8F2-930A-FF44-07B1-D19F1F745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1717AE-B1AA-3C94-E8FA-8D406B34CFC2}"/>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1: Control (No Noise)</a:t>
            </a:r>
          </a:p>
        </p:txBody>
      </p:sp>
      <p:sp>
        <p:nvSpPr>
          <p:cNvPr id="6" name="Content Placeholder 2">
            <a:extLst>
              <a:ext uri="{FF2B5EF4-FFF2-40B4-BE49-F238E27FC236}">
                <a16:creationId xmlns:a16="http://schemas.microsoft.com/office/drawing/2014/main" id="{13FC960E-B8DB-6E35-F2B7-43FF71C94B80}"/>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Amplitude: 2.52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Noise (Variance): 0 nA</a:t>
            </a:r>
            <a:r>
              <a:rPr lang="en-US" sz="2000" b="1" baseline="30000" dirty="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STD: 0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p:txBody>
      </p:sp>
      <p:pic>
        <p:nvPicPr>
          <p:cNvPr id="3" name="Picture 2" descr="A graph with lines and numbers&#10;&#10;Description automatically generated with medium confidence">
            <a:extLst>
              <a:ext uri="{FF2B5EF4-FFF2-40B4-BE49-F238E27FC236}">
                <a16:creationId xmlns:a16="http://schemas.microsoft.com/office/drawing/2014/main" id="{EA8DC340-C5BA-3E2F-A9A3-106C6073C36B}"/>
              </a:ext>
            </a:extLst>
          </p:cNvPr>
          <p:cNvPicPr>
            <a:picLocks noChangeAspect="1"/>
          </p:cNvPicPr>
          <p:nvPr/>
        </p:nvPicPr>
        <p:blipFill>
          <a:blip r:embed="rId2"/>
          <a:stretch>
            <a:fillRect/>
          </a:stretch>
        </p:blipFill>
        <p:spPr>
          <a:xfrm>
            <a:off x="926480" y="2832408"/>
            <a:ext cx="3990492" cy="293277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EEB29F7-5510-A579-9FDD-BB036EA80112}"/>
              </a:ext>
            </a:extLst>
          </p:cNvPr>
          <p:cNvPicPr>
            <a:picLocks noChangeAspect="1"/>
          </p:cNvPicPr>
          <p:nvPr/>
        </p:nvPicPr>
        <p:blipFill>
          <a:blip r:embed="rId3"/>
          <a:stretch>
            <a:fillRect/>
          </a:stretch>
        </p:blipFill>
        <p:spPr>
          <a:xfrm>
            <a:off x="5965903" y="1848486"/>
            <a:ext cx="4920476" cy="3774341"/>
          </a:xfrm>
          <a:prstGeom prst="rect">
            <a:avLst/>
          </a:prstGeom>
        </p:spPr>
      </p:pic>
    </p:spTree>
    <p:extLst>
      <p:ext uri="{BB962C8B-B14F-4D97-AF65-F5344CB8AC3E}">
        <p14:creationId xmlns:p14="http://schemas.microsoft.com/office/powerpoint/2010/main" val="353404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6DCF-A8C7-4FA6-E119-EDD37D06E2AD}"/>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2: Variance: 1 nA</a:t>
            </a:r>
            <a:r>
              <a:rPr lang="en-US" sz="3000" b="1" baseline="30000" dirty="0">
                <a:latin typeface="Arial" panose="020B0604020202020204" pitchFamily="34" charset="0"/>
                <a:cs typeface="Arial" panose="020B0604020202020204" pitchFamily="34" charset="0"/>
              </a:rPr>
              <a:t>2</a:t>
            </a:r>
          </a:p>
        </p:txBody>
      </p:sp>
      <p:sp>
        <p:nvSpPr>
          <p:cNvPr id="6" name="Content Placeholder 2">
            <a:extLst>
              <a:ext uri="{FF2B5EF4-FFF2-40B4-BE49-F238E27FC236}">
                <a16:creationId xmlns:a16="http://schemas.microsoft.com/office/drawing/2014/main" id="{F0CAC32C-001B-92A9-5BFF-D1681910347A}"/>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Amplitude: 2.42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Noise (Variance): 1 nA</a:t>
            </a:r>
            <a:r>
              <a:rPr lang="en-US" sz="2000" b="1" baseline="30000" dirty="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STD: 1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0796C036-2279-C453-D427-5F5106379BD7}"/>
              </a:ext>
            </a:extLst>
          </p:cNvPr>
          <p:cNvGraphicFramePr>
            <a:graphicFrameLocks/>
          </p:cNvGraphicFramePr>
          <p:nvPr>
            <p:extLst>
              <p:ext uri="{D42A27DB-BD31-4B8C-83A1-F6EECF244321}">
                <p14:modId xmlns:p14="http://schemas.microsoft.com/office/powerpoint/2010/main" val="3732882311"/>
              </p:ext>
            </p:extLst>
          </p:nvPr>
        </p:nvGraphicFramePr>
        <p:xfrm>
          <a:off x="838199" y="302198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5B1A369-F005-9DB9-E3BD-4A09A01AC861}"/>
              </a:ext>
            </a:extLst>
          </p:cNvPr>
          <p:cNvGraphicFramePr>
            <a:graphicFrameLocks/>
          </p:cNvGraphicFramePr>
          <p:nvPr>
            <p:extLst>
              <p:ext uri="{D42A27DB-BD31-4B8C-83A1-F6EECF244321}">
                <p14:modId xmlns:p14="http://schemas.microsoft.com/office/powerpoint/2010/main" val="3086967666"/>
              </p:ext>
            </p:extLst>
          </p:nvPr>
        </p:nvGraphicFramePr>
        <p:xfrm>
          <a:off x="6310604" y="302198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6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95A00-F3E8-4DEF-C592-34AF082C0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4AF3B6-E424-E969-B5A7-B00030130CD8}"/>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2: Variance: 1 nA</a:t>
            </a:r>
            <a:r>
              <a:rPr lang="en-US" sz="3000" b="1" baseline="30000" dirty="0">
                <a:latin typeface="Arial" panose="020B0604020202020204" pitchFamily="34" charset="0"/>
                <a:cs typeface="Arial" panose="020B0604020202020204" pitchFamily="34" charset="0"/>
              </a:rPr>
              <a:t>2</a:t>
            </a:r>
          </a:p>
        </p:txBody>
      </p:sp>
      <p:sp>
        <p:nvSpPr>
          <p:cNvPr id="6" name="Content Placeholder 2">
            <a:extLst>
              <a:ext uri="{FF2B5EF4-FFF2-40B4-BE49-F238E27FC236}">
                <a16:creationId xmlns:a16="http://schemas.microsoft.com/office/drawing/2014/main" id="{6F897399-47BE-4838-3B83-69E08D6687A9}"/>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Amplitude: 2.42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Noise (Variance): 1 nA</a:t>
            </a:r>
            <a:r>
              <a:rPr lang="en-US" sz="2000" b="1" baseline="30000" dirty="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STD: 1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p:txBody>
      </p:sp>
      <p:pic>
        <p:nvPicPr>
          <p:cNvPr id="7" name="Picture 6" descr="A graph of a line graph&#10;&#10;Description automatically generated with medium confidence">
            <a:extLst>
              <a:ext uri="{FF2B5EF4-FFF2-40B4-BE49-F238E27FC236}">
                <a16:creationId xmlns:a16="http://schemas.microsoft.com/office/drawing/2014/main" id="{40558932-B096-16C6-BAE8-528FB9AD0B04}"/>
              </a:ext>
            </a:extLst>
          </p:cNvPr>
          <p:cNvPicPr>
            <a:picLocks noChangeAspect="1"/>
          </p:cNvPicPr>
          <p:nvPr/>
        </p:nvPicPr>
        <p:blipFill>
          <a:blip r:embed="rId2"/>
          <a:stretch>
            <a:fillRect/>
          </a:stretch>
        </p:blipFill>
        <p:spPr>
          <a:xfrm>
            <a:off x="838200" y="2620964"/>
            <a:ext cx="4443762" cy="328766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5DEC4B4-0D01-2ED7-359B-5324801403B6}"/>
              </a:ext>
            </a:extLst>
          </p:cNvPr>
          <p:cNvPicPr>
            <a:picLocks noChangeAspect="1"/>
          </p:cNvPicPr>
          <p:nvPr/>
        </p:nvPicPr>
        <p:blipFill>
          <a:blip r:embed="rId3"/>
          <a:stretch>
            <a:fillRect/>
          </a:stretch>
        </p:blipFill>
        <p:spPr>
          <a:xfrm>
            <a:off x="6096000" y="1215330"/>
            <a:ext cx="5672528" cy="4427339"/>
          </a:xfrm>
          <a:prstGeom prst="rect">
            <a:avLst/>
          </a:prstGeom>
        </p:spPr>
      </p:pic>
    </p:spTree>
    <p:extLst>
      <p:ext uri="{BB962C8B-B14F-4D97-AF65-F5344CB8AC3E}">
        <p14:creationId xmlns:p14="http://schemas.microsoft.com/office/powerpoint/2010/main" val="89853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B69-0DE3-C35E-D2BF-DC5A6254720D}"/>
              </a:ext>
            </a:extLst>
          </p:cNvPr>
          <p:cNvSpPr>
            <a:spLocks noGrp="1"/>
          </p:cNvSpPr>
          <p:nvPr>
            <p:ph type="title"/>
          </p:nvPr>
        </p:nvSpPr>
        <p:spPr/>
        <p:txBody>
          <a:bodyPr>
            <a:normAutofit/>
          </a:bodyPr>
          <a:lstStyle/>
          <a:p>
            <a:r>
              <a:rPr lang="en-US" sz="3000" b="1">
                <a:latin typeface="Arial" panose="020B0604020202020204" pitchFamily="34" charset="0"/>
                <a:cs typeface="Arial" panose="020B0604020202020204" pitchFamily="34" charset="0"/>
              </a:rPr>
              <a:t>Case 3: Variance: 2 nA</a:t>
            </a:r>
            <a:r>
              <a:rPr lang="en-US" sz="3000" b="1" baseline="30000">
                <a:latin typeface="Arial" panose="020B0604020202020204" pitchFamily="34" charset="0"/>
                <a:cs typeface="Arial" panose="020B0604020202020204" pitchFamily="34" charset="0"/>
              </a:rPr>
              <a:t>2</a:t>
            </a:r>
            <a:endParaRPr lang="en-US" sz="3000" b="1" baseline="300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F7BD6B3-9D06-2FB6-4C9C-D5D0B1B2B510}"/>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a:latin typeface="Arial" panose="020B0604020202020204" pitchFamily="34" charset="0"/>
                <a:cs typeface="Arial" panose="020B0604020202020204" pitchFamily="34" charset="0"/>
              </a:rPr>
              <a:t>Current Amplitude: 2.28 nA</a:t>
            </a:r>
          </a:p>
          <a:p>
            <a:pPr marL="0" indent="0">
              <a:lnSpc>
                <a:spcPct val="100000"/>
              </a:lnSpc>
              <a:spcBef>
                <a:spcPts val="0"/>
              </a:spcBef>
              <a:buNone/>
            </a:pPr>
            <a:r>
              <a:rPr lang="en-US" sz="2000" b="1">
                <a:latin typeface="Arial" panose="020B0604020202020204" pitchFamily="34" charset="0"/>
                <a:cs typeface="Arial" panose="020B0604020202020204" pitchFamily="34" charset="0"/>
              </a:rPr>
              <a:t>Current Noise (Variance): 2 nA</a:t>
            </a:r>
            <a:r>
              <a:rPr lang="en-US" sz="2000" b="1" baseline="3000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a:latin typeface="Arial" panose="020B0604020202020204" pitchFamily="34" charset="0"/>
                <a:cs typeface="Arial" panose="020B0604020202020204" pitchFamily="34" charset="0"/>
              </a:rPr>
              <a:t>Current STD: 1.414 nA</a:t>
            </a:r>
            <a:endParaRPr lang="en-US" sz="2000" b="1"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92760FF2-3C8F-1DC6-9226-2AFDA6FD4B58}"/>
              </a:ext>
            </a:extLst>
          </p:cNvPr>
          <p:cNvGraphicFramePr>
            <a:graphicFrameLocks/>
          </p:cNvGraphicFramePr>
          <p:nvPr>
            <p:extLst>
              <p:ext uri="{D42A27DB-BD31-4B8C-83A1-F6EECF244321}">
                <p14:modId xmlns:p14="http://schemas.microsoft.com/office/powerpoint/2010/main" val="3867681931"/>
              </p:ext>
            </p:extLst>
          </p:nvPr>
        </p:nvGraphicFramePr>
        <p:xfrm>
          <a:off x="1141445" y="2819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9B1CF489-D2ED-8535-10FE-EDE93B9E7928}"/>
              </a:ext>
            </a:extLst>
          </p:cNvPr>
          <p:cNvGraphicFramePr>
            <a:graphicFrameLocks/>
          </p:cNvGraphicFramePr>
          <p:nvPr>
            <p:extLst>
              <p:ext uri="{D42A27DB-BD31-4B8C-83A1-F6EECF244321}">
                <p14:modId xmlns:p14="http://schemas.microsoft.com/office/powerpoint/2010/main" val="1426769519"/>
              </p:ext>
            </p:extLst>
          </p:nvPr>
        </p:nvGraphicFramePr>
        <p:xfrm>
          <a:off x="6478555" y="2819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0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9F88-6FDF-76DF-0CDF-DFB47013F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46A94-E062-36EB-0243-B99895F1A240}"/>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Case 3: Variance: 2 nA</a:t>
            </a:r>
            <a:r>
              <a:rPr lang="en-US" sz="3000" b="1" baseline="30000" dirty="0">
                <a:latin typeface="Arial" panose="020B0604020202020204" pitchFamily="34" charset="0"/>
                <a:cs typeface="Arial" panose="020B0604020202020204" pitchFamily="34" charset="0"/>
              </a:rPr>
              <a:t>2</a:t>
            </a:r>
          </a:p>
        </p:txBody>
      </p:sp>
      <p:sp>
        <p:nvSpPr>
          <p:cNvPr id="6" name="Content Placeholder 2">
            <a:extLst>
              <a:ext uri="{FF2B5EF4-FFF2-40B4-BE49-F238E27FC236}">
                <a16:creationId xmlns:a16="http://schemas.microsoft.com/office/drawing/2014/main" id="{E3531648-5EF5-B6F4-1D81-DE3E399F9742}"/>
              </a:ext>
            </a:extLst>
          </p:cNvPr>
          <p:cNvSpPr>
            <a:spLocks noGrp="1"/>
          </p:cNvSpPr>
          <p:nvPr>
            <p:ph idx="1"/>
          </p:nvPr>
        </p:nvSpPr>
        <p:spPr>
          <a:xfrm>
            <a:off x="838199" y="1295400"/>
            <a:ext cx="4443762" cy="1169020"/>
          </a:xfrm>
        </p:spPr>
        <p:txBody>
          <a:bodyPr>
            <a:noAutofit/>
          </a:bodyPr>
          <a:lstStyle/>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Amplitude: 2.28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Noise (Variance): 2 nA</a:t>
            </a:r>
            <a:r>
              <a:rPr lang="en-US" sz="2000" b="1" baseline="30000" dirty="0">
                <a:latin typeface="Arial" panose="020B0604020202020204" pitchFamily="34" charset="0"/>
                <a:cs typeface="Arial" panose="020B0604020202020204" pitchFamily="34" charset="0"/>
              </a:rPr>
              <a:t>2</a:t>
            </a:r>
          </a:p>
          <a:p>
            <a:pPr marL="0" indent="0">
              <a:lnSpc>
                <a:spcPct val="100000"/>
              </a:lnSpc>
              <a:spcBef>
                <a:spcPts val="0"/>
              </a:spcBef>
              <a:buNone/>
            </a:pPr>
            <a:r>
              <a:rPr lang="en-US" sz="2000" b="1" dirty="0">
                <a:latin typeface="Arial" panose="020B0604020202020204" pitchFamily="34" charset="0"/>
                <a:cs typeface="Arial" panose="020B0604020202020204" pitchFamily="34" charset="0"/>
              </a:rPr>
              <a:t>Current STD: 1.414 </a:t>
            </a:r>
            <a:r>
              <a:rPr lang="en-US" sz="2000" b="1" dirty="0" err="1">
                <a:latin typeface="Arial" panose="020B0604020202020204" pitchFamily="34" charset="0"/>
                <a:cs typeface="Arial" panose="020B0604020202020204" pitchFamily="34" charset="0"/>
              </a:rPr>
              <a:t>nA</a:t>
            </a:r>
            <a:endParaRPr lang="en-US" sz="2000" b="1" dirty="0">
              <a:latin typeface="Arial" panose="020B0604020202020204" pitchFamily="34" charset="0"/>
              <a:cs typeface="Arial" panose="020B0604020202020204" pitchFamily="34" charset="0"/>
            </a:endParaRPr>
          </a:p>
        </p:txBody>
      </p:sp>
      <p:pic>
        <p:nvPicPr>
          <p:cNvPr id="14" name="Picture 13" descr="A graph of a line graph&#10;&#10;Description automatically generated with medium confidence">
            <a:extLst>
              <a:ext uri="{FF2B5EF4-FFF2-40B4-BE49-F238E27FC236}">
                <a16:creationId xmlns:a16="http://schemas.microsoft.com/office/drawing/2014/main" id="{FFAA09B8-7C3A-9F02-0596-D6C0D4D7CBFB}"/>
              </a:ext>
            </a:extLst>
          </p:cNvPr>
          <p:cNvPicPr>
            <a:picLocks noChangeAspect="1"/>
          </p:cNvPicPr>
          <p:nvPr/>
        </p:nvPicPr>
        <p:blipFill>
          <a:blip r:embed="rId2"/>
          <a:stretch>
            <a:fillRect/>
          </a:stretch>
        </p:blipFill>
        <p:spPr>
          <a:xfrm>
            <a:off x="1033443" y="2744962"/>
            <a:ext cx="4456705" cy="329723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711C11C-BB9B-7396-11D1-2F179EB78173}"/>
              </a:ext>
            </a:extLst>
          </p:cNvPr>
          <p:cNvPicPr>
            <a:picLocks noChangeAspect="1"/>
          </p:cNvPicPr>
          <p:nvPr/>
        </p:nvPicPr>
        <p:blipFill>
          <a:blip r:embed="rId3"/>
          <a:stretch>
            <a:fillRect/>
          </a:stretch>
        </p:blipFill>
        <p:spPr>
          <a:xfrm>
            <a:off x="6096000" y="1542832"/>
            <a:ext cx="5623809" cy="4366453"/>
          </a:xfrm>
          <a:prstGeom prst="rect">
            <a:avLst/>
          </a:prstGeom>
        </p:spPr>
      </p:pic>
    </p:spTree>
    <p:extLst>
      <p:ext uri="{BB962C8B-B14F-4D97-AF65-F5344CB8AC3E}">
        <p14:creationId xmlns:p14="http://schemas.microsoft.com/office/powerpoint/2010/main" val="216197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455</Words>
  <Application>Microsoft Macintosh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Effects of Varying Noise in High Conductance Cases</vt:lpstr>
      <vt:lpstr>GOAL</vt:lpstr>
      <vt:lpstr>Parameters</vt:lpstr>
      <vt:lpstr>Case 1: Control (No Noise)</vt:lpstr>
      <vt:lpstr>Case 1: Control (No Noise)</vt:lpstr>
      <vt:lpstr>Case 2: Variance: 1 nA2</vt:lpstr>
      <vt:lpstr>Case 2: Variance: 1 nA2</vt:lpstr>
      <vt:lpstr>Case 3: Variance: 2 nA2</vt:lpstr>
      <vt:lpstr>Case 3: Variance: 2 nA2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Varying Noise in High Conductance Cases</dc:title>
  <dc:creator>Christopher Jewell</dc:creator>
  <cp:lastModifiedBy>Christopher Jewell</cp:lastModifiedBy>
  <cp:revision>7</cp:revision>
  <dcterms:created xsi:type="dcterms:W3CDTF">2024-02-14T22:28:20Z</dcterms:created>
  <dcterms:modified xsi:type="dcterms:W3CDTF">2024-03-16T01:17:20Z</dcterms:modified>
</cp:coreProperties>
</file>