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8" r:id="rId5"/>
    <p:sldId id="257" r:id="rId6"/>
    <p:sldId id="264" r:id="rId7"/>
    <p:sldId id="259" r:id="rId8"/>
    <p:sldId id="269" r:id="rId9"/>
    <p:sldId id="258" r:id="rId10"/>
    <p:sldId id="270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657"/>
    <p:restoredTop sz="95878"/>
  </p:normalViewPr>
  <p:slideViewPr>
    <p:cSldViewPr snapToGrid="0">
      <p:cViewPr>
        <p:scale>
          <a:sx n="131" d="100"/>
          <a:sy n="131" d="100"/>
        </p:scale>
        <p:origin x="-672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noise/variable-noise-fi-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noise/variable-noise-fs-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noise/variable-noise-fi-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ying-dendrite-excitations/single-synapse-second-dend-f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ying-dendrite-excitations/double-synapse-f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iable-noise/variable-noise-fi-0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ying-dendrite-excitations/variable-dendrite-excitation-fi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ying-dendrite-excitations/variable-dendrite-excitation-fi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varying-dendrite-excitations/variable-dendrite-excitation-fi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</a:t>
            </a:r>
            <a:r>
              <a:rPr lang="en-US" baseline="0"/>
              <a:t> 1: FI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'variable-noise-fi-0'!$A$1:$A$61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'variable-noise-fi-0'!$B$1:$B$61</c:f>
              <c:numCache>
                <c:formatCode>0.00E+00</c:formatCode>
                <c:ptCount val="61"/>
                <c:pt idx="0">
                  <c:v>0.23999999999999799</c:v>
                </c:pt>
                <c:pt idx="1">
                  <c:v>0.55999999999999694</c:v>
                </c:pt>
                <c:pt idx="2">
                  <c:v>0.47999999999999698</c:v>
                </c:pt>
                <c:pt idx="3">
                  <c:v>0.71999999999999598</c:v>
                </c:pt>
                <c:pt idx="4">
                  <c:v>0.55999999999999694</c:v>
                </c:pt>
                <c:pt idx="5">
                  <c:v>1.03999999999999</c:v>
                </c:pt>
                <c:pt idx="6">
                  <c:v>0.95999999999999497</c:v>
                </c:pt>
                <c:pt idx="7">
                  <c:v>0.87999999999999601</c:v>
                </c:pt>
                <c:pt idx="8">
                  <c:v>0.79999999999999605</c:v>
                </c:pt>
                <c:pt idx="9">
                  <c:v>1.5999999999999901</c:v>
                </c:pt>
                <c:pt idx="10">
                  <c:v>1.19999999999999</c:v>
                </c:pt>
                <c:pt idx="11">
                  <c:v>1.99999999999999</c:v>
                </c:pt>
                <c:pt idx="12">
                  <c:v>2.4799999999999902</c:v>
                </c:pt>
                <c:pt idx="13">
                  <c:v>2.5599999999999801</c:v>
                </c:pt>
                <c:pt idx="14">
                  <c:v>3.43999999999998</c:v>
                </c:pt>
                <c:pt idx="15">
                  <c:v>3.6799999999999802</c:v>
                </c:pt>
                <c:pt idx="16">
                  <c:v>3.99999999999998</c:v>
                </c:pt>
                <c:pt idx="17">
                  <c:v>3.7599999999999798</c:v>
                </c:pt>
                <c:pt idx="18">
                  <c:v>4.3199999999999799</c:v>
                </c:pt>
                <c:pt idx="19">
                  <c:v>5.3599999999999701</c:v>
                </c:pt>
                <c:pt idx="20">
                  <c:v>5.4399999999999702</c:v>
                </c:pt>
                <c:pt idx="21">
                  <c:v>7.19999999999997</c:v>
                </c:pt>
                <c:pt idx="22">
                  <c:v>6.7199999999999704</c:v>
                </c:pt>
                <c:pt idx="23">
                  <c:v>7.5999999999999597</c:v>
                </c:pt>
                <c:pt idx="24">
                  <c:v>8.3199999999999594</c:v>
                </c:pt>
                <c:pt idx="25">
                  <c:v>8.2399999999999594</c:v>
                </c:pt>
                <c:pt idx="26">
                  <c:v>8.4799999999999596</c:v>
                </c:pt>
                <c:pt idx="27">
                  <c:v>9.5999999999999606</c:v>
                </c:pt>
                <c:pt idx="28">
                  <c:v>10.319999999999901</c:v>
                </c:pt>
                <c:pt idx="29">
                  <c:v>11.1199999999999</c:v>
                </c:pt>
                <c:pt idx="30">
                  <c:v>10.799999999999899</c:v>
                </c:pt>
                <c:pt idx="31">
                  <c:v>12.479999999999899</c:v>
                </c:pt>
                <c:pt idx="32">
                  <c:v>11.5199999999999</c:v>
                </c:pt>
                <c:pt idx="33">
                  <c:v>14.9599999999999</c:v>
                </c:pt>
                <c:pt idx="34">
                  <c:v>14.479999999999899</c:v>
                </c:pt>
                <c:pt idx="35">
                  <c:v>15.3599999999999</c:v>
                </c:pt>
                <c:pt idx="36">
                  <c:v>15.2799999999999</c:v>
                </c:pt>
                <c:pt idx="37">
                  <c:v>15.6799999999999</c:v>
                </c:pt>
                <c:pt idx="38">
                  <c:v>16.159999999999901</c:v>
                </c:pt>
                <c:pt idx="39">
                  <c:v>17.8399999999999</c:v>
                </c:pt>
                <c:pt idx="40">
                  <c:v>18.239999999999899</c:v>
                </c:pt>
                <c:pt idx="41">
                  <c:v>18.239999999999899</c:v>
                </c:pt>
                <c:pt idx="42">
                  <c:v>19.759999999999899</c:v>
                </c:pt>
                <c:pt idx="43">
                  <c:v>21.279999999999902</c:v>
                </c:pt>
                <c:pt idx="44">
                  <c:v>21.6799999999999</c:v>
                </c:pt>
                <c:pt idx="45">
                  <c:v>22.559999999999899</c:v>
                </c:pt>
                <c:pt idx="46">
                  <c:v>22.639999999999901</c:v>
                </c:pt>
                <c:pt idx="47">
                  <c:v>23.6799999999999</c:v>
                </c:pt>
                <c:pt idx="48">
                  <c:v>25.1999999999998</c:v>
                </c:pt>
                <c:pt idx="49">
                  <c:v>25.519999999999801</c:v>
                </c:pt>
                <c:pt idx="50">
                  <c:v>26.319999999999801</c:v>
                </c:pt>
                <c:pt idx="51">
                  <c:v>27.279999999999799</c:v>
                </c:pt>
                <c:pt idx="52">
                  <c:v>27.1999999999998</c:v>
                </c:pt>
                <c:pt idx="53">
                  <c:v>27.759999999999799</c:v>
                </c:pt>
                <c:pt idx="54">
                  <c:v>28.079999999999799</c:v>
                </c:pt>
                <c:pt idx="55">
                  <c:v>29.919999999999799</c:v>
                </c:pt>
                <c:pt idx="56">
                  <c:v>31.0399999999998</c:v>
                </c:pt>
                <c:pt idx="57">
                  <c:v>31.999999999999801</c:v>
                </c:pt>
                <c:pt idx="58">
                  <c:v>31.3599999999998</c:v>
                </c:pt>
                <c:pt idx="59">
                  <c:v>33.3599999999998</c:v>
                </c:pt>
                <c:pt idx="60">
                  <c:v>34.079999999999799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CB-A74D-B73A-00958DE17E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3064271"/>
        <c:axId val="1582845391"/>
      </c:scatterChart>
      <c:valAx>
        <c:axId val="1583064271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Injected</a:t>
                </a:r>
                <a:r>
                  <a:rPr lang="en-US" baseline="0"/>
                  <a:t> Current (nA)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845391"/>
        <c:crosses val="autoZero"/>
        <c:crossBetween val="midCat"/>
      </c:valAx>
      <c:valAx>
        <c:axId val="158284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064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1: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'variable-noise-fs-0'!$A$1:$A$41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'variable-noise-fs-0'!$B$1:$B$41</c:f>
              <c:numCache>
                <c:formatCode>0.00E+00</c:formatCode>
                <c:ptCount val="41"/>
                <c:pt idx="0">
                  <c:v>0.39999999999999802</c:v>
                </c:pt>
                <c:pt idx="1">
                  <c:v>0.39999999999999802</c:v>
                </c:pt>
                <c:pt idx="2">
                  <c:v>0.31999999999999801</c:v>
                </c:pt>
                <c:pt idx="3">
                  <c:v>0.71999999999999598</c:v>
                </c:pt>
                <c:pt idx="4">
                  <c:v>0.39999999999999802</c:v>
                </c:pt>
                <c:pt idx="5">
                  <c:v>0.23999999999999799</c:v>
                </c:pt>
                <c:pt idx="6">
                  <c:v>0.95999999999999597</c:v>
                </c:pt>
                <c:pt idx="7">
                  <c:v>1.19999999999999</c:v>
                </c:pt>
                <c:pt idx="8">
                  <c:v>1.19999999999999</c:v>
                </c:pt>
                <c:pt idx="9">
                  <c:v>1.51999999999999</c:v>
                </c:pt>
                <c:pt idx="10">
                  <c:v>3.51999999999998</c:v>
                </c:pt>
                <c:pt idx="11">
                  <c:v>5.1199999999999699</c:v>
                </c:pt>
                <c:pt idx="12">
                  <c:v>9.0399999999999601</c:v>
                </c:pt>
                <c:pt idx="13">
                  <c:v>9.9999999999999591</c:v>
                </c:pt>
                <c:pt idx="14">
                  <c:v>11.7599999999999</c:v>
                </c:pt>
                <c:pt idx="15">
                  <c:v>11.9199999999999</c:v>
                </c:pt>
                <c:pt idx="16">
                  <c:v>13.5199999999999</c:v>
                </c:pt>
                <c:pt idx="17">
                  <c:v>14.559999999999899</c:v>
                </c:pt>
                <c:pt idx="18">
                  <c:v>14.719999999999899</c:v>
                </c:pt>
                <c:pt idx="19">
                  <c:v>14.239999999999901</c:v>
                </c:pt>
                <c:pt idx="20">
                  <c:v>14.719999999999899</c:v>
                </c:pt>
                <c:pt idx="21">
                  <c:v>15.5999999999999</c:v>
                </c:pt>
                <c:pt idx="22">
                  <c:v>15.9199999999999</c:v>
                </c:pt>
                <c:pt idx="23">
                  <c:v>14.9599999999999</c:v>
                </c:pt>
                <c:pt idx="24">
                  <c:v>16.799999999999901</c:v>
                </c:pt>
                <c:pt idx="25">
                  <c:v>15.9199999999999</c:v>
                </c:pt>
                <c:pt idx="26">
                  <c:v>17.119999999999902</c:v>
                </c:pt>
                <c:pt idx="27">
                  <c:v>17.0399999999999</c:v>
                </c:pt>
                <c:pt idx="28">
                  <c:v>16.239999999999899</c:v>
                </c:pt>
                <c:pt idx="29">
                  <c:v>17.3599999999999</c:v>
                </c:pt>
                <c:pt idx="30">
                  <c:v>17.119999999999902</c:v>
                </c:pt>
                <c:pt idx="31">
                  <c:v>17.119999999999902</c:v>
                </c:pt>
                <c:pt idx="32">
                  <c:v>17.6799999999999</c:v>
                </c:pt>
                <c:pt idx="33">
                  <c:v>17.1999999999999</c:v>
                </c:pt>
                <c:pt idx="34">
                  <c:v>17.5199999999999</c:v>
                </c:pt>
                <c:pt idx="35">
                  <c:v>18.079999999999899</c:v>
                </c:pt>
                <c:pt idx="36">
                  <c:v>18.399999999999899</c:v>
                </c:pt>
                <c:pt idx="37">
                  <c:v>18.319999999999901</c:v>
                </c:pt>
                <c:pt idx="38">
                  <c:v>17.919999999999899</c:v>
                </c:pt>
                <c:pt idx="39">
                  <c:v>18.319999999999901</c:v>
                </c:pt>
                <c:pt idx="40">
                  <c:v>18.719999999999899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76-E84A-AA83-F930E9AB2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479488"/>
        <c:axId val="368481488"/>
      </c:scatterChart>
      <c:valAx>
        <c:axId val="368479488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Synapses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81488"/>
        <c:crosses val="autoZero"/>
        <c:crossBetween val="midCat"/>
      </c:valAx>
      <c:valAx>
        <c:axId val="36848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79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</a:t>
            </a:r>
            <a:r>
              <a:rPr lang="en-US" baseline="0" dirty="0"/>
              <a:t> 2: FI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'variable-noise-fi-0'!$A$1:$A$61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'variable-noise-fi-0'!$B$1:$B$61</c:f>
              <c:numCache>
                <c:formatCode>0.00E+00</c:formatCode>
                <c:ptCount val="61"/>
                <c:pt idx="0">
                  <c:v>0.23999999999999799</c:v>
                </c:pt>
                <c:pt idx="1">
                  <c:v>0.55999999999999694</c:v>
                </c:pt>
                <c:pt idx="2">
                  <c:v>0.47999999999999698</c:v>
                </c:pt>
                <c:pt idx="3">
                  <c:v>0.71999999999999598</c:v>
                </c:pt>
                <c:pt idx="4">
                  <c:v>0.55999999999999694</c:v>
                </c:pt>
                <c:pt idx="5">
                  <c:v>1.03999999999999</c:v>
                </c:pt>
                <c:pt idx="6">
                  <c:v>0.95999999999999497</c:v>
                </c:pt>
                <c:pt idx="7">
                  <c:v>0.87999999999999601</c:v>
                </c:pt>
                <c:pt idx="8">
                  <c:v>0.79999999999999605</c:v>
                </c:pt>
                <c:pt idx="9">
                  <c:v>1.5999999999999901</c:v>
                </c:pt>
                <c:pt idx="10">
                  <c:v>1.19999999999999</c:v>
                </c:pt>
                <c:pt idx="11">
                  <c:v>1.99999999999999</c:v>
                </c:pt>
                <c:pt idx="12">
                  <c:v>2.4799999999999902</c:v>
                </c:pt>
                <c:pt idx="13">
                  <c:v>2.5599999999999801</c:v>
                </c:pt>
                <c:pt idx="14">
                  <c:v>3.43999999999998</c:v>
                </c:pt>
                <c:pt idx="15">
                  <c:v>3.6799999999999802</c:v>
                </c:pt>
                <c:pt idx="16">
                  <c:v>3.99999999999998</c:v>
                </c:pt>
                <c:pt idx="17">
                  <c:v>3.7599999999999798</c:v>
                </c:pt>
                <c:pt idx="18">
                  <c:v>4.3199999999999799</c:v>
                </c:pt>
                <c:pt idx="19">
                  <c:v>5.3599999999999701</c:v>
                </c:pt>
                <c:pt idx="20">
                  <c:v>5.4399999999999702</c:v>
                </c:pt>
                <c:pt idx="21">
                  <c:v>7.19999999999997</c:v>
                </c:pt>
                <c:pt idx="22">
                  <c:v>6.7199999999999704</c:v>
                </c:pt>
                <c:pt idx="23">
                  <c:v>7.5999999999999597</c:v>
                </c:pt>
                <c:pt idx="24">
                  <c:v>8.3199999999999594</c:v>
                </c:pt>
                <c:pt idx="25">
                  <c:v>8.2399999999999594</c:v>
                </c:pt>
                <c:pt idx="26">
                  <c:v>8.4799999999999596</c:v>
                </c:pt>
                <c:pt idx="27">
                  <c:v>9.5999999999999606</c:v>
                </c:pt>
                <c:pt idx="28">
                  <c:v>10.319999999999901</c:v>
                </c:pt>
                <c:pt idx="29">
                  <c:v>11.1199999999999</c:v>
                </c:pt>
                <c:pt idx="30">
                  <c:v>10.799999999999899</c:v>
                </c:pt>
                <c:pt idx="31">
                  <c:v>12.479999999999899</c:v>
                </c:pt>
                <c:pt idx="32">
                  <c:v>11.5199999999999</c:v>
                </c:pt>
                <c:pt idx="33">
                  <c:v>14.9599999999999</c:v>
                </c:pt>
                <c:pt idx="34">
                  <c:v>14.479999999999899</c:v>
                </c:pt>
                <c:pt idx="35">
                  <c:v>15.3599999999999</c:v>
                </c:pt>
                <c:pt idx="36">
                  <c:v>15.2799999999999</c:v>
                </c:pt>
                <c:pt idx="37">
                  <c:v>15.6799999999999</c:v>
                </c:pt>
                <c:pt idx="38">
                  <c:v>16.159999999999901</c:v>
                </c:pt>
                <c:pt idx="39">
                  <c:v>17.8399999999999</c:v>
                </c:pt>
                <c:pt idx="40">
                  <c:v>18.239999999999899</c:v>
                </c:pt>
                <c:pt idx="41">
                  <c:v>18.239999999999899</c:v>
                </c:pt>
                <c:pt idx="42">
                  <c:v>19.759999999999899</c:v>
                </c:pt>
                <c:pt idx="43">
                  <c:v>21.279999999999902</c:v>
                </c:pt>
                <c:pt idx="44">
                  <c:v>21.6799999999999</c:v>
                </c:pt>
                <c:pt idx="45">
                  <c:v>22.559999999999899</c:v>
                </c:pt>
                <c:pt idx="46">
                  <c:v>22.639999999999901</c:v>
                </c:pt>
                <c:pt idx="47">
                  <c:v>23.6799999999999</c:v>
                </c:pt>
                <c:pt idx="48">
                  <c:v>25.1999999999998</c:v>
                </c:pt>
                <c:pt idx="49">
                  <c:v>25.519999999999801</c:v>
                </c:pt>
                <c:pt idx="50">
                  <c:v>26.319999999999801</c:v>
                </c:pt>
                <c:pt idx="51">
                  <c:v>27.279999999999799</c:v>
                </c:pt>
                <c:pt idx="52">
                  <c:v>27.1999999999998</c:v>
                </c:pt>
                <c:pt idx="53">
                  <c:v>27.759999999999799</c:v>
                </c:pt>
                <c:pt idx="54">
                  <c:v>28.079999999999799</c:v>
                </c:pt>
                <c:pt idx="55">
                  <c:v>29.919999999999799</c:v>
                </c:pt>
                <c:pt idx="56">
                  <c:v>31.0399999999998</c:v>
                </c:pt>
                <c:pt idx="57">
                  <c:v>31.999999999999801</c:v>
                </c:pt>
                <c:pt idx="58">
                  <c:v>31.3599999999998</c:v>
                </c:pt>
                <c:pt idx="59">
                  <c:v>33.3599999999998</c:v>
                </c:pt>
                <c:pt idx="60">
                  <c:v>34.079999999999799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A2-F942-97D0-76497BFA3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3064271"/>
        <c:axId val="1582845391"/>
      </c:scatterChart>
      <c:valAx>
        <c:axId val="1583064271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Injected</a:t>
                </a:r>
                <a:r>
                  <a:rPr lang="en-US" baseline="0"/>
                  <a:t> Current (nA)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845391"/>
        <c:crosses val="autoZero"/>
        <c:crossBetween val="midCat"/>
      </c:valAx>
      <c:valAx>
        <c:axId val="158284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064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2:</a:t>
            </a:r>
            <a:r>
              <a:rPr lang="en-US" baseline="0"/>
              <a:t> FS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'single-synapse-second-dend-fs'!$A$1:$A$41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'single-synapse-second-dend-fs'!$B$1:$B$41</c:f>
              <c:numCache>
                <c:formatCode>0.00E+00</c:formatCode>
                <c:ptCount val="41"/>
                <c:pt idx="0">
                  <c:v>0.39999999999991998</c:v>
                </c:pt>
                <c:pt idx="1">
                  <c:v>9.9999999999980105E-2</c:v>
                </c:pt>
                <c:pt idx="2">
                  <c:v>0.19999999999995999</c:v>
                </c:pt>
                <c:pt idx="3">
                  <c:v>0.29999999999993998</c:v>
                </c:pt>
                <c:pt idx="4">
                  <c:v>0.49999999999990002</c:v>
                </c:pt>
                <c:pt idx="5">
                  <c:v>0.69999999999985996</c:v>
                </c:pt>
                <c:pt idx="6">
                  <c:v>0.49999999999990002</c:v>
                </c:pt>
                <c:pt idx="7">
                  <c:v>0.59999999999987996</c:v>
                </c:pt>
                <c:pt idx="8">
                  <c:v>1.7999999999996401</c:v>
                </c:pt>
                <c:pt idx="9">
                  <c:v>2.7999999999994398</c:v>
                </c:pt>
                <c:pt idx="10">
                  <c:v>3.9999999999992002</c:v>
                </c:pt>
                <c:pt idx="11">
                  <c:v>8.9999999999982094</c:v>
                </c:pt>
                <c:pt idx="12">
                  <c:v>10.299999999997899</c:v>
                </c:pt>
                <c:pt idx="13">
                  <c:v>9.8999999999980304</c:v>
                </c:pt>
                <c:pt idx="14">
                  <c:v>10.599999999997801</c:v>
                </c:pt>
                <c:pt idx="15">
                  <c:v>12.7999999999974</c:v>
                </c:pt>
                <c:pt idx="16">
                  <c:v>13.4999999999973</c:v>
                </c:pt>
                <c:pt idx="17">
                  <c:v>13.099999999997401</c:v>
                </c:pt>
                <c:pt idx="18">
                  <c:v>13.899999999997201</c:v>
                </c:pt>
                <c:pt idx="19">
                  <c:v>12.8999999999974</c:v>
                </c:pt>
                <c:pt idx="20">
                  <c:v>15.1999999999969</c:v>
                </c:pt>
                <c:pt idx="21">
                  <c:v>14.899999999997</c:v>
                </c:pt>
                <c:pt idx="22">
                  <c:v>14.899999999997</c:v>
                </c:pt>
                <c:pt idx="23">
                  <c:v>15.299999999996899</c:v>
                </c:pt>
                <c:pt idx="24">
                  <c:v>15.999999999996801</c:v>
                </c:pt>
                <c:pt idx="25">
                  <c:v>15.999999999996801</c:v>
                </c:pt>
                <c:pt idx="26">
                  <c:v>15.899999999996799</c:v>
                </c:pt>
                <c:pt idx="27">
                  <c:v>16.4999999999967</c:v>
                </c:pt>
                <c:pt idx="28">
                  <c:v>15.7999999999968</c:v>
                </c:pt>
                <c:pt idx="29">
                  <c:v>15.7999999999968</c:v>
                </c:pt>
                <c:pt idx="30">
                  <c:v>16.799999999996601</c:v>
                </c:pt>
                <c:pt idx="31">
                  <c:v>17.1999999999965</c:v>
                </c:pt>
                <c:pt idx="32">
                  <c:v>15.7999999999968</c:v>
                </c:pt>
                <c:pt idx="33">
                  <c:v>18.099999999996399</c:v>
                </c:pt>
                <c:pt idx="34">
                  <c:v>17.799999999996398</c:v>
                </c:pt>
                <c:pt idx="35">
                  <c:v>18.799999999996199</c:v>
                </c:pt>
                <c:pt idx="36">
                  <c:v>18.099999999996399</c:v>
                </c:pt>
                <c:pt idx="37">
                  <c:v>16.599999999996701</c:v>
                </c:pt>
                <c:pt idx="38">
                  <c:v>17.499999999996501</c:v>
                </c:pt>
                <c:pt idx="39">
                  <c:v>15.7999999999968</c:v>
                </c:pt>
                <c:pt idx="40">
                  <c:v>17.6999999999964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F5-084D-BA50-E17271258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6370192"/>
        <c:axId val="2073918095"/>
      </c:scatterChart>
      <c:valAx>
        <c:axId val="2036370192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Synapses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918095"/>
        <c:crosses val="autoZero"/>
        <c:crossBetween val="midCat"/>
      </c:valAx>
      <c:valAx>
        <c:axId val="207391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</a:t>
                </a:r>
                <a:r>
                  <a:rPr lang="en-US" baseline="0"/>
                  <a:t> Frequency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370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3: FS</a:t>
            </a:r>
            <a:r>
              <a:rPr lang="en-US" baseline="0"/>
              <a:t>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'double-synapse-fs'!$A$1:$A$41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'double-synapse-fs'!$B$1:$B$41</c:f>
              <c:numCache>
                <c:formatCode>0.00E+00</c:formatCode>
                <c:ptCount val="41"/>
                <c:pt idx="0">
                  <c:v>9.9999999999980105E-2</c:v>
                </c:pt>
                <c:pt idx="1">
                  <c:v>0.19999999999995999</c:v>
                </c:pt>
                <c:pt idx="2">
                  <c:v>0.59999999999987996</c:v>
                </c:pt>
                <c:pt idx="3">
                  <c:v>0.69999999999985996</c:v>
                </c:pt>
                <c:pt idx="4">
                  <c:v>0.89999999999982105</c:v>
                </c:pt>
                <c:pt idx="5">
                  <c:v>0.99999999999980105</c:v>
                </c:pt>
                <c:pt idx="6">
                  <c:v>2.09999999999958</c:v>
                </c:pt>
                <c:pt idx="7">
                  <c:v>3.1999999999993598</c:v>
                </c:pt>
                <c:pt idx="8">
                  <c:v>6.4999999999986997</c:v>
                </c:pt>
                <c:pt idx="9">
                  <c:v>14.2999999999971</c:v>
                </c:pt>
                <c:pt idx="10">
                  <c:v>20.899999999995799</c:v>
                </c:pt>
                <c:pt idx="11">
                  <c:v>25.5999999999949</c:v>
                </c:pt>
                <c:pt idx="12">
                  <c:v>28.099999999994399</c:v>
                </c:pt>
                <c:pt idx="13">
                  <c:v>29.799999999994</c:v>
                </c:pt>
                <c:pt idx="14">
                  <c:v>32.099999999993599</c:v>
                </c:pt>
                <c:pt idx="15">
                  <c:v>33.0999999999934</c:v>
                </c:pt>
                <c:pt idx="16">
                  <c:v>35.699999999992897</c:v>
                </c:pt>
                <c:pt idx="17">
                  <c:v>34.399999999993099</c:v>
                </c:pt>
                <c:pt idx="18">
                  <c:v>36.899999999992602</c:v>
                </c:pt>
                <c:pt idx="19">
                  <c:v>35.599999999992903</c:v>
                </c:pt>
                <c:pt idx="20">
                  <c:v>36.099999999992797</c:v>
                </c:pt>
                <c:pt idx="21">
                  <c:v>38.499999999992298</c:v>
                </c:pt>
                <c:pt idx="22">
                  <c:v>36.499999999992703</c:v>
                </c:pt>
                <c:pt idx="23">
                  <c:v>37.999999999992397</c:v>
                </c:pt>
                <c:pt idx="24">
                  <c:v>39.799999999991996</c:v>
                </c:pt>
                <c:pt idx="25">
                  <c:v>38.599999999992299</c:v>
                </c:pt>
                <c:pt idx="26">
                  <c:v>39.399999999992097</c:v>
                </c:pt>
                <c:pt idx="27">
                  <c:v>38.699999999992301</c:v>
                </c:pt>
                <c:pt idx="28">
                  <c:v>37.999999999992397</c:v>
                </c:pt>
                <c:pt idx="29">
                  <c:v>39.799999999991996</c:v>
                </c:pt>
                <c:pt idx="30">
                  <c:v>39.5999999999921</c:v>
                </c:pt>
                <c:pt idx="31">
                  <c:v>37.999999999992397</c:v>
                </c:pt>
                <c:pt idx="32">
                  <c:v>41.199999999991803</c:v>
                </c:pt>
                <c:pt idx="33">
                  <c:v>39.899999999991998</c:v>
                </c:pt>
                <c:pt idx="34">
                  <c:v>40.099999999992001</c:v>
                </c:pt>
                <c:pt idx="35">
                  <c:v>39.5999999999921</c:v>
                </c:pt>
                <c:pt idx="36">
                  <c:v>39.999999999991999</c:v>
                </c:pt>
                <c:pt idx="37">
                  <c:v>39.499999999992099</c:v>
                </c:pt>
                <c:pt idx="38">
                  <c:v>39.5999999999921</c:v>
                </c:pt>
                <c:pt idx="39">
                  <c:v>41.299999999991797</c:v>
                </c:pt>
                <c:pt idx="40">
                  <c:v>41.499999999991701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C8-7F4D-A93E-2CCADC9CE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6779312"/>
        <c:axId val="2036728352"/>
      </c:scatterChart>
      <c:valAx>
        <c:axId val="2036779312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728352"/>
        <c:crosses val="autoZero"/>
        <c:crossBetween val="midCat"/>
      </c:valAx>
      <c:valAx>
        <c:axId val="20367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779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</a:t>
            </a:r>
            <a:r>
              <a:rPr lang="en-US" baseline="0" dirty="0"/>
              <a:t> 3: FI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'variable-noise-fi-0'!$A$1:$A$61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'variable-noise-fi-0'!$B$1:$B$61</c:f>
              <c:numCache>
                <c:formatCode>0.00E+00</c:formatCode>
                <c:ptCount val="61"/>
                <c:pt idx="0">
                  <c:v>0.23999999999999799</c:v>
                </c:pt>
                <c:pt idx="1">
                  <c:v>0.55999999999999694</c:v>
                </c:pt>
                <c:pt idx="2">
                  <c:v>0.47999999999999698</c:v>
                </c:pt>
                <c:pt idx="3">
                  <c:v>0.71999999999999598</c:v>
                </c:pt>
                <c:pt idx="4">
                  <c:v>0.55999999999999694</c:v>
                </c:pt>
                <c:pt idx="5">
                  <c:v>1.03999999999999</c:v>
                </c:pt>
                <c:pt idx="6">
                  <c:v>0.95999999999999497</c:v>
                </c:pt>
                <c:pt idx="7">
                  <c:v>0.87999999999999601</c:v>
                </c:pt>
                <c:pt idx="8">
                  <c:v>0.79999999999999605</c:v>
                </c:pt>
                <c:pt idx="9">
                  <c:v>1.5999999999999901</c:v>
                </c:pt>
                <c:pt idx="10">
                  <c:v>1.19999999999999</c:v>
                </c:pt>
                <c:pt idx="11">
                  <c:v>1.99999999999999</c:v>
                </c:pt>
                <c:pt idx="12">
                  <c:v>2.4799999999999902</c:v>
                </c:pt>
                <c:pt idx="13">
                  <c:v>2.5599999999999801</c:v>
                </c:pt>
                <c:pt idx="14">
                  <c:v>3.43999999999998</c:v>
                </c:pt>
                <c:pt idx="15">
                  <c:v>3.6799999999999802</c:v>
                </c:pt>
                <c:pt idx="16">
                  <c:v>3.99999999999998</c:v>
                </c:pt>
                <c:pt idx="17">
                  <c:v>3.7599999999999798</c:v>
                </c:pt>
                <c:pt idx="18">
                  <c:v>4.3199999999999799</c:v>
                </c:pt>
                <c:pt idx="19">
                  <c:v>5.3599999999999701</c:v>
                </c:pt>
                <c:pt idx="20">
                  <c:v>5.4399999999999702</c:v>
                </c:pt>
                <c:pt idx="21">
                  <c:v>7.19999999999997</c:v>
                </c:pt>
                <c:pt idx="22">
                  <c:v>6.7199999999999704</c:v>
                </c:pt>
                <c:pt idx="23">
                  <c:v>7.5999999999999597</c:v>
                </c:pt>
                <c:pt idx="24">
                  <c:v>8.3199999999999594</c:v>
                </c:pt>
                <c:pt idx="25">
                  <c:v>8.2399999999999594</c:v>
                </c:pt>
                <c:pt idx="26">
                  <c:v>8.4799999999999596</c:v>
                </c:pt>
                <c:pt idx="27">
                  <c:v>9.5999999999999606</c:v>
                </c:pt>
                <c:pt idx="28">
                  <c:v>10.319999999999901</c:v>
                </c:pt>
                <c:pt idx="29">
                  <c:v>11.1199999999999</c:v>
                </c:pt>
                <c:pt idx="30">
                  <c:v>10.799999999999899</c:v>
                </c:pt>
                <c:pt idx="31">
                  <c:v>12.479999999999899</c:v>
                </c:pt>
                <c:pt idx="32">
                  <c:v>11.5199999999999</c:v>
                </c:pt>
                <c:pt idx="33">
                  <c:v>14.9599999999999</c:v>
                </c:pt>
                <c:pt idx="34">
                  <c:v>14.479999999999899</c:v>
                </c:pt>
                <c:pt idx="35">
                  <c:v>15.3599999999999</c:v>
                </c:pt>
                <c:pt idx="36">
                  <c:v>15.2799999999999</c:v>
                </c:pt>
                <c:pt idx="37">
                  <c:v>15.6799999999999</c:v>
                </c:pt>
                <c:pt idx="38">
                  <c:v>16.159999999999901</c:v>
                </c:pt>
                <c:pt idx="39">
                  <c:v>17.8399999999999</c:v>
                </c:pt>
                <c:pt idx="40">
                  <c:v>18.239999999999899</c:v>
                </c:pt>
                <c:pt idx="41">
                  <c:v>18.239999999999899</c:v>
                </c:pt>
                <c:pt idx="42">
                  <c:v>19.759999999999899</c:v>
                </c:pt>
                <c:pt idx="43">
                  <c:v>21.279999999999902</c:v>
                </c:pt>
                <c:pt idx="44">
                  <c:v>21.6799999999999</c:v>
                </c:pt>
                <c:pt idx="45">
                  <c:v>22.559999999999899</c:v>
                </c:pt>
                <c:pt idx="46">
                  <c:v>22.639999999999901</c:v>
                </c:pt>
                <c:pt idx="47">
                  <c:v>23.6799999999999</c:v>
                </c:pt>
                <c:pt idx="48">
                  <c:v>25.1999999999998</c:v>
                </c:pt>
                <c:pt idx="49">
                  <c:v>25.519999999999801</c:v>
                </c:pt>
                <c:pt idx="50">
                  <c:v>26.319999999999801</c:v>
                </c:pt>
                <c:pt idx="51">
                  <c:v>27.279999999999799</c:v>
                </c:pt>
                <c:pt idx="52">
                  <c:v>27.1999999999998</c:v>
                </c:pt>
                <c:pt idx="53">
                  <c:v>27.759999999999799</c:v>
                </c:pt>
                <c:pt idx="54">
                  <c:v>28.079999999999799</c:v>
                </c:pt>
                <c:pt idx="55">
                  <c:v>29.919999999999799</c:v>
                </c:pt>
                <c:pt idx="56">
                  <c:v>31.0399999999998</c:v>
                </c:pt>
                <c:pt idx="57">
                  <c:v>31.999999999999801</c:v>
                </c:pt>
                <c:pt idx="58">
                  <c:v>31.3599999999998</c:v>
                </c:pt>
                <c:pt idx="59">
                  <c:v>33.3599999999998</c:v>
                </c:pt>
                <c:pt idx="60">
                  <c:v>34.079999999999799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42-2A4A-8BCA-2DE59BC57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3064271"/>
        <c:axId val="1582845391"/>
      </c:scatterChart>
      <c:valAx>
        <c:axId val="1583064271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Injected</a:t>
                </a:r>
                <a:r>
                  <a:rPr lang="en-US" baseline="0"/>
                  <a:t> Current (nA)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845391"/>
        <c:crosses val="autoZero"/>
        <c:crossBetween val="midCat"/>
      </c:valAx>
      <c:valAx>
        <c:axId val="158284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064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Slope of Sigmoid with Different Levels</a:t>
            </a:r>
            <a:r>
              <a:rPr lang="en-US" baseline="0"/>
              <a:t> of Noise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Sheet1!$S$2:$S$4</c:f>
              <c:strCache>
                <c:ptCount val="3"/>
                <c:pt idx="0">
                  <c:v>Single Dendrite (Control)</c:v>
                </c:pt>
                <c:pt idx="1">
                  <c:v>Single Dendrite (Second Dend)</c:v>
                </c:pt>
                <c:pt idx="2">
                  <c:v>Double Dendrite</c:v>
                </c:pt>
              </c:strCache>
            </c:strRef>
          </c:cat>
          <c:val>
            <c:numRef>
              <c:f>Sheet1!$T$2:$T$4</c:f>
              <c:numCache>
                <c:formatCode>General</c:formatCode>
                <c:ptCount val="3"/>
                <c:pt idx="0">
                  <c:v>0.45208270080621699</c:v>
                </c:pt>
                <c:pt idx="1">
                  <c:v>0.39031998868767098</c:v>
                </c:pt>
                <c:pt idx="2">
                  <c:v>0.498426398658606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2E-F34A-A3A8-24CF5A73F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635472"/>
        <c:axId val="720637200"/>
      </c:barChart>
      <c:catAx>
        <c:axId val="72063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Stimulus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7200"/>
        <c:crosses val="autoZero"/>
        <c:auto val="1"/>
        <c:lblAlgn val="ctr"/>
        <c:lblOffset val="100"/>
        <c:noMultiLvlLbl val="0"/>
      </c:catAx>
      <c:valAx>
        <c:axId val="7206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  <a:r>
                  <a:rPr lang="en-US" baseline="0"/>
                  <a:t> (Slope)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Sigmoid-Linear Fit</a:t>
            </a:r>
            <a:r>
              <a:rPr lang="en-US" baseline="0"/>
              <a:t> Ratio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with Different Levels</a:t>
            </a:r>
            <a:r>
              <a:rPr lang="en-US" baseline="0"/>
              <a:t> of Noise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Sheet1!$S$2:$S$4</c:f>
              <c:strCache>
                <c:ptCount val="3"/>
                <c:pt idx="0">
                  <c:v>Single Dendrite (Control)</c:v>
                </c:pt>
                <c:pt idx="1">
                  <c:v>Single Dendrite (Second Dend)</c:v>
                </c:pt>
                <c:pt idx="2">
                  <c:v>Double Dendrite</c:v>
                </c:pt>
              </c:strCache>
            </c:strRef>
          </c:cat>
          <c:val>
            <c:numRef>
              <c:f>Sheet1!$U$2:$U$4</c:f>
              <c:numCache>
                <c:formatCode>General</c:formatCode>
                <c:ptCount val="3"/>
                <c:pt idx="0">
                  <c:v>3.3308589607635199</c:v>
                </c:pt>
                <c:pt idx="1">
                  <c:v>3.8302529182879299</c:v>
                </c:pt>
                <c:pt idx="2">
                  <c:v>4.5048169556840101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1-3742-B9F2-37D39C955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635472"/>
        <c:axId val="720637200"/>
      </c:barChart>
      <c:catAx>
        <c:axId val="72063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Stimulus</a:t>
                </a:r>
                <a:r>
                  <a:rPr lang="en-US" baseline="0"/>
                  <a:t> Type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7200"/>
        <c:crosses val="autoZero"/>
        <c:auto val="1"/>
        <c:lblAlgn val="ctr"/>
        <c:lblOffset val="100"/>
        <c:noMultiLvlLbl val="0"/>
      </c:catAx>
      <c:valAx>
        <c:axId val="7206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Nonlinear-Linear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Compiled Cases</a:t>
            </a:r>
          </a:p>
        </c:rich>
      </c:tx>
      <c:layout>
        <c:manualLayout>
          <c:xMode val="edge"/>
          <c:yMode val="edge"/>
          <c:x val="0.39754019469370838"/>
          <c:y val="2.862985685071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Sheet1!$F$1:$F$2</c:f>
              <c:strCache>
                <c:ptCount val="2"/>
                <c:pt idx="0">
                  <c:v>Linear-Sigmoid Fit (nA)</c:v>
                </c:pt>
                <c:pt idx="1">
                  <c:v>Single Dendrite (Control)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Sheet1!$F$3:$F$43</c:f>
              <c:numCache>
                <c:formatCode>General</c:formatCode>
                <c:ptCount val="41"/>
                <c:pt idx="0">
                  <c:v>2.34444444444444E-2</c:v>
                </c:pt>
                <c:pt idx="1">
                  <c:v>2.8527777777777728E-2</c:v>
                </c:pt>
                <c:pt idx="2">
                  <c:v>3.3611111111111064E-2</c:v>
                </c:pt>
                <c:pt idx="3">
                  <c:v>3.8694444444444392E-2</c:v>
                </c:pt>
                <c:pt idx="4">
                  <c:v>4.3777777777777721E-2</c:v>
                </c:pt>
                <c:pt idx="5">
                  <c:v>4.886111111111105E-2</c:v>
                </c:pt>
                <c:pt idx="6">
                  <c:v>5.3944444444444378E-2</c:v>
                </c:pt>
                <c:pt idx="7">
                  <c:v>5.9027777777777714E-2</c:v>
                </c:pt>
                <c:pt idx="8">
                  <c:v>6.4111130767455948E-2</c:v>
                </c:pt>
                <c:pt idx="9">
                  <c:v>9.8963169753035193E-2</c:v>
                </c:pt>
                <c:pt idx="10">
                  <c:v>0.14051580885940596</c:v>
                </c:pt>
                <c:pt idx="11">
                  <c:v>0.18570979414341979</c:v>
                </c:pt>
                <c:pt idx="12">
                  <c:v>0.23020848835900676</c:v>
                </c:pt>
                <c:pt idx="13">
                  <c:v>0.26993055158336121</c:v>
                </c:pt>
                <c:pt idx="14">
                  <c:v>0.30240263581217253</c:v>
                </c:pt>
                <c:pt idx="15">
                  <c:v>0.32709198094578174</c:v>
                </c:pt>
                <c:pt idx="16">
                  <c:v>0.34484897521254854</c:v>
                </c:pt>
                <c:pt idx="17">
                  <c:v>0.3571158353589578</c:v>
                </c:pt>
                <c:pt idx="18">
                  <c:v>0.36535600174784411</c:v>
                </c:pt>
                <c:pt idx="19">
                  <c:v>0.37078765208010406</c:v>
                </c:pt>
                <c:pt idx="20">
                  <c:v>0.37432355735206818</c:v>
                </c:pt>
                <c:pt idx="21">
                  <c:v>0.37660667800876285</c:v>
                </c:pt>
                <c:pt idx="22">
                  <c:v>0.37807312939242999</c:v>
                </c:pt>
                <c:pt idx="23">
                  <c:v>0.37901184617603467</c:v>
                </c:pt>
                <c:pt idx="24">
                  <c:v>0.37961144216834419</c:v>
                </c:pt>
                <c:pt idx="25">
                  <c:v>0.37999389725018795</c:v>
                </c:pt>
                <c:pt idx="26">
                  <c:v>0.38023763219259754</c:v>
                </c:pt>
                <c:pt idx="27">
                  <c:v>0.38039287452853471</c:v>
                </c:pt>
                <c:pt idx="28">
                  <c:v>0.38049171765822154</c:v>
                </c:pt>
                <c:pt idx="29">
                  <c:v>0.3805546368941945</c:v>
                </c:pt>
                <c:pt idx="30">
                  <c:v>0.38059468270925473</c:v>
                </c:pt>
                <c:pt idx="31">
                  <c:v>0.38062016805757326</c:v>
                </c:pt>
                <c:pt idx="32">
                  <c:v>0.38063638609832501</c:v>
                </c:pt>
                <c:pt idx="33">
                  <c:v>0.3806467063406655</c:v>
                </c:pt>
                <c:pt idx="34">
                  <c:v>0.38065327340132304</c:v>
                </c:pt>
                <c:pt idx="35">
                  <c:v>0.38065745214331526</c:v>
                </c:pt>
                <c:pt idx="36">
                  <c:v>0.38066011112830467</c:v>
                </c:pt>
                <c:pt idx="37">
                  <c:v>0.38066180306278291</c:v>
                </c:pt>
                <c:pt idx="38">
                  <c:v>0.38066287965068291</c:v>
                </c:pt>
                <c:pt idx="39">
                  <c:v>0.380663564688214</c:v>
                </c:pt>
                <c:pt idx="40">
                  <c:v>0.38066400057986272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40A-8347-A826-7D71BF0D4CCB}"/>
            </c:ext>
          </c:extLst>
        </c:ser>
        <c:ser>
          <c:idx val="1"/>
          <c:order val="1"/>
          <c:tx>
            <c:strRef>
              <c:f>Sheet1!$G$1:$G$2</c:f>
              <c:strCache>
                <c:ptCount val="2"/>
                <c:pt idx="0">
                  <c:v>Linear-Sigmoid Fit (nA)</c:v>
                </c:pt>
                <c:pt idx="1">
                  <c:v>Single Dendrite (Second Dend)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Sheet1!$G$3:$G$43</c:f>
              <c:numCache>
                <c:formatCode>General</c:formatCode>
                <c:ptCount val="41"/>
                <c:pt idx="0">
                  <c:v>1.95E-2</c:v>
                </c:pt>
                <c:pt idx="1">
                  <c:v>2.3142857142857132E-2</c:v>
                </c:pt>
                <c:pt idx="2">
                  <c:v>2.678571428571426E-2</c:v>
                </c:pt>
                <c:pt idx="3">
                  <c:v>3.0428571428571388E-2</c:v>
                </c:pt>
                <c:pt idx="4">
                  <c:v>3.4071428571428516E-2</c:v>
                </c:pt>
                <c:pt idx="5">
                  <c:v>3.7714285714285645E-2</c:v>
                </c:pt>
                <c:pt idx="6">
                  <c:v>4.135713424156149E-2</c:v>
                </c:pt>
                <c:pt idx="7">
                  <c:v>6.777237695568547E-2</c:v>
                </c:pt>
                <c:pt idx="8">
                  <c:v>9.9908033065311735E-2</c:v>
                </c:pt>
                <c:pt idx="9">
                  <c:v>0.13666768769927465</c:v>
                </c:pt>
                <c:pt idx="10">
                  <c:v>0.17586809891829541</c:v>
                </c:pt>
                <c:pt idx="11">
                  <c:v>0.21466487709246571</c:v>
                </c:pt>
                <c:pt idx="12">
                  <c:v>0.25032708802292908</c:v>
                </c:pt>
                <c:pt idx="13">
                  <c:v>0.28094919427869952</c:v>
                </c:pt>
                <c:pt idx="14">
                  <c:v>0.30574264994169736</c:v>
                </c:pt>
                <c:pt idx="15">
                  <c:v>0.32487897316391307</c:v>
                </c:pt>
                <c:pt idx="16">
                  <c:v>0.33911058472084132</c:v>
                </c:pt>
                <c:pt idx="17">
                  <c:v>0.34940496502111829</c:v>
                </c:pt>
                <c:pt idx="18">
                  <c:v>0.35670285136701041</c:v>
                </c:pt>
                <c:pt idx="19">
                  <c:v>0.36180288854928622</c:v>
                </c:pt>
                <c:pt idx="20">
                  <c:v>0.36533141204204078</c:v>
                </c:pt>
                <c:pt idx="21">
                  <c:v>0.36775575401816979</c:v>
                </c:pt>
                <c:pt idx="22">
                  <c:v>0.36941350146078566</c:v>
                </c:pt>
                <c:pt idx="23">
                  <c:v>0.37054335451599485</c:v>
                </c:pt>
                <c:pt idx="24">
                  <c:v>0.3713117001690614</c:v>
                </c:pt>
                <c:pt idx="25">
                  <c:v>0.37183341378429929</c:v>
                </c:pt>
                <c:pt idx="26">
                  <c:v>0.37218729705329001</c:v>
                </c:pt>
                <c:pt idx="27">
                  <c:v>0.37242717160676486</c:v>
                </c:pt>
                <c:pt idx="28">
                  <c:v>0.37258968996976111</c:v>
                </c:pt>
                <c:pt idx="29">
                  <c:v>0.37269976306922198</c:v>
                </c:pt>
                <c:pt idx="30">
                  <c:v>0.37277429896273573</c:v>
                </c:pt>
                <c:pt idx="31">
                  <c:v>0.37282476343574572</c:v>
                </c:pt>
                <c:pt idx="32">
                  <c:v>0.37285892696271355</c:v>
                </c:pt>
                <c:pt idx="33">
                  <c:v>0.37288205348493947</c:v>
                </c:pt>
                <c:pt idx="34">
                  <c:v>0.37289770794534605</c:v>
                </c:pt>
                <c:pt idx="35">
                  <c:v>0.37290830420122684</c:v>
                </c:pt>
                <c:pt idx="36">
                  <c:v>0.37291547648847867</c:v>
                </c:pt>
                <c:pt idx="37">
                  <c:v>0.37292033112540446</c:v>
                </c:pt>
                <c:pt idx="38">
                  <c:v>0.37292361700516424</c:v>
                </c:pt>
                <c:pt idx="39">
                  <c:v>0.37292584105112869</c:v>
                </c:pt>
                <c:pt idx="40">
                  <c:v>0.37292734638883612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40A-8347-A826-7D71BF0D4CCB}"/>
            </c:ext>
          </c:extLst>
        </c:ser>
        <c:ser>
          <c:idx val="2"/>
          <c:order val="2"/>
          <c:tx>
            <c:strRef>
              <c:f>Sheet1!$H$1:$H$2</c:f>
              <c:strCache>
                <c:ptCount val="2"/>
                <c:pt idx="0">
                  <c:v>Linear-Sigmoid Fit (nA)</c:v>
                </c:pt>
                <c:pt idx="1">
                  <c:v>Double Dendrite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Sheet1!$H$3:$H$43</c:f>
              <c:numCache>
                <c:formatCode>General</c:formatCode>
                <c:ptCount val="41"/>
                <c:pt idx="0">
                  <c:v>1.46666666666666E-2</c:v>
                </c:pt>
                <c:pt idx="1">
                  <c:v>2.4866666666666502E-2</c:v>
                </c:pt>
                <c:pt idx="2">
                  <c:v>3.5066666666666399E-2</c:v>
                </c:pt>
                <c:pt idx="3">
                  <c:v>4.5266666666666303E-2</c:v>
                </c:pt>
                <c:pt idx="4">
                  <c:v>5.5466666666666199E-2</c:v>
                </c:pt>
                <c:pt idx="5">
                  <c:v>6.5666637663710989E-2</c:v>
                </c:pt>
                <c:pt idx="6">
                  <c:v>0.11115942858723644</c:v>
                </c:pt>
                <c:pt idx="7">
                  <c:v>0.17141902647132623</c:v>
                </c:pt>
                <c:pt idx="8">
                  <c:v>0.24403589781774715</c:v>
                </c:pt>
                <c:pt idx="9">
                  <c:v>0.32220108315668639</c:v>
                </c:pt>
                <c:pt idx="10">
                  <c:v>0.39674724451279397</c:v>
                </c:pt>
                <c:pt idx="11">
                  <c:v>0.46007171306045552</c:v>
                </c:pt>
                <c:pt idx="12">
                  <c:v>0.50878604957188212</c:v>
                </c:pt>
                <c:pt idx="13">
                  <c:v>0.54347920825314344</c:v>
                </c:pt>
                <c:pt idx="14">
                  <c:v>0.56685209778461276</c:v>
                </c:pt>
                <c:pt idx="15">
                  <c:v>0.58201512829537694</c:v>
                </c:pt>
                <c:pt idx="16">
                  <c:v>0.59161252000959241</c:v>
                </c:pt>
                <c:pt idx="17">
                  <c:v>0.59759268635884399</c:v>
                </c:pt>
                <c:pt idx="18">
                  <c:v>0.60128262570955371</c:v>
                </c:pt>
                <c:pt idx="19">
                  <c:v>0.60354568211055026</c:v>
                </c:pt>
                <c:pt idx="20">
                  <c:v>0.60492847380954662</c:v>
                </c:pt>
                <c:pt idx="21">
                  <c:v>0.60577148001194447</c:v>
                </c:pt>
                <c:pt idx="22">
                  <c:v>0.60628469881807034</c:v>
                </c:pt>
                <c:pt idx="23">
                  <c:v>0.60659688065318607</c:v>
                </c:pt>
                <c:pt idx="24">
                  <c:v>0.6067866777597043</c:v>
                </c:pt>
                <c:pt idx="25">
                  <c:v>0.60690203261747522</c:v>
                </c:pt>
                <c:pt idx="26">
                  <c:v>0.60697212966630709</c:v>
                </c:pt>
                <c:pt idx="27">
                  <c:v>0.60701472023836023</c:v>
                </c:pt>
                <c:pt idx="28">
                  <c:v>0.6070405962160097</c:v>
                </c:pt>
                <c:pt idx="29">
                  <c:v>0.60705631654259162</c:v>
                </c:pt>
                <c:pt idx="30">
                  <c:v>0.6070658668010066</c:v>
                </c:pt>
                <c:pt idx="31">
                  <c:v>0.60707166858900108</c:v>
                </c:pt>
                <c:pt idx="32">
                  <c:v>0.6070751931451982</c:v>
                </c:pt>
                <c:pt idx="33">
                  <c:v>0.60707733428243538</c:v>
                </c:pt>
                <c:pt idx="34">
                  <c:v>0.60707863500010173</c:v>
                </c:pt>
                <c:pt idx="35">
                  <c:v>0.60707942517029523</c:v>
                </c:pt>
                <c:pt idx="36">
                  <c:v>0.60707990518847199</c:v>
                </c:pt>
                <c:pt idx="37">
                  <c:v>0.60708019679307801</c:v>
                </c:pt>
                <c:pt idx="38">
                  <c:v>0.60708037393888103</c:v>
                </c:pt>
                <c:pt idx="39">
                  <c:v>0.60708048155249816</c:v>
                </c:pt>
                <c:pt idx="40">
                  <c:v>0.60708054692626556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40A-8347-A826-7D71BF0D4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73376"/>
        <c:axId val="392575104"/>
      </c:scatterChart>
      <c:valAx>
        <c:axId val="39257337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</a:t>
                </a:r>
                <a:r>
                  <a:rPr lang="en-US" baseline="0"/>
                  <a:t>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5104"/>
        <c:crosses val="autoZero"/>
        <c:crossBetween val="midCat"/>
      </c:valAx>
      <c:valAx>
        <c:axId val="39257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Dendritc Current at Soma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FD37-974C-D696-EA65-CDE226831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9CCAC-8121-AE85-3B00-B391D303E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73F7F-B12F-EE22-5AB0-1F701BD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9C5D-DE45-6B8D-82B2-CA2AEE26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F893-DECC-A772-33AE-3E9FADC4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A5CC-7B55-516E-BA54-6108FC8B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4781-6C57-7528-D5A5-FC79B65CF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64C63-4986-9BF5-848E-EAB3B9A0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90C78-58AF-3C3D-13FF-BC637466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CF49-37CE-C2DE-9054-404D41B1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B1C69-3024-D992-97FD-BA56EB75E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01500-92D3-61F0-269F-226E4425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EFFC-737A-3A65-7152-28E43AC1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69C1-430F-48D4-4C46-06642BB4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8625D-AD39-5BFC-D89A-14ED6ECF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B1D9-3F8C-499A-931A-B28781C8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91BE-800C-50A3-5766-E9AED15B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21C4-7130-226D-64CC-7C0F6D0F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6688-8F5D-7F1A-C497-A128A38A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FADD-1036-34CC-7F58-DB0F7A1D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3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E35B-7B86-A9D2-F159-EAAC1A75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4D240-C506-C807-8B15-BE0D4DAE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87E5-A2C8-4A0A-5D05-980F143E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595AA-A940-C96D-5071-09048B17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964C-8ECF-3D0F-FB03-D336DF2C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FFC7-7AE0-A788-FD00-A7CF394C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57AC-3602-BCD3-A349-EAE970339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F9F1-B291-65A5-FF03-49169F506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4410-04FC-E235-CDE4-9DAA91C0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74A3-03BD-739C-85AC-1D05069F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BB13F-FC17-53CF-6FAE-7AE92FF8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704D-6753-91C1-AA40-9C63C071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F2B83-4CB5-51B4-0F28-CBC4C6B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4A77D-ACD3-FEAF-00C6-719641C5B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DD95E-79DD-8EA4-C283-C3D567184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37162-4BC9-E53C-58E9-8EBE2BCD2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25B66-F3FF-DB9F-EE67-1BB2988B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FDEB9-1313-D5DF-06B2-40498C2D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891B-DAD4-5657-FAC1-9EE1F830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2CFC-DF1F-7C8C-5DC0-16255BC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EF04E-8CBC-F5F9-54B6-1D18D2D7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4937C-9FD0-B46B-8C58-D4357C7D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877D4-6DA5-F6E6-1B17-35EB31CC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8F629-9C53-3A96-908F-7A723C32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09213-3F83-F783-FDFE-F337A1FF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BB672-AE45-E5D3-DBEA-DC74075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1D9D-09E0-6ACB-4AB5-B8DE353A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BFAC-001D-AAA6-990A-504BA3BF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069D7-9591-332A-A1D1-F17C53BD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A038C-AE0D-1753-7280-ED03CD03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0947-84E4-91C0-C4A4-1AF54FDA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8D6C-96CD-606F-8AB2-9EF88E7A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314D-0FA8-C3B4-8EE1-74087575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FFDD6-2276-440D-0ABC-DF807B5D2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AB09C-C698-39E7-B1AF-48073741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6F91-6CA0-D818-AE11-4A1912FD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FA48D-2BC9-A17D-F53A-07DED90C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908ED-827A-C3C2-CB17-55FD404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081FD-F780-5D2E-E407-5402DC4C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FF430-CD56-440C-EBAB-3DACA927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78177-6D8F-74F3-38D4-8C1B3409E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78765-4D61-4940-A7A1-95D1A2736582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1C01-7E48-3A8E-D2A6-42DE356D0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7034-5D59-6EC9-BDDE-25B41A9E0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069E-CF36-E845-AF98-C9EB4789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3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FD0BA-FE93-70B7-0101-D1871DEA6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6DCF-A8C7-4FA6-E119-EDD37D06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Case 3: TWO SYNAPSES</a:t>
            </a:r>
            <a:endParaRPr lang="en-US" sz="3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855D6-6F0A-6A9F-F15D-2281A41D150F}"/>
              </a:ext>
            </a:extLst>
          </p:cNvPr>
          <p:cNvSpPr txBox="1"/>
          <p:nvPr/>
        </p:nvSpPr>
        <p:spPr>
          <a:xfrm>
            <a:off x="838199" y="132446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Dendrite: h.a1_111, h.a2_12122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697F6E1-D14F-F850-C020-041F35EB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29" y="2288852"/>
            <a:ext cx="4789571" cy="3896600"/>
          </a:xfrm>
          <a:prstGeom prst="rect">
            <a:avLst/>
          </a:prstGeom>
        </p:spPr>
      </p:pic>
      <p:pic>
        <p:nvPicPr>
          <p:cNvPr id="6" name="Picture 5" descr="A graph of a line graph&#10;&#10;Description automatically generated">
            <a:extLst>
              <a:ext uri="{FF2B5EF4-FFF2-40B4-BE49-F238E27FC236}">
                <a16:creationId xmlns:a16="http://schemas.microsoft.com/office/drawing/2014/main" id="{004CA2E0-0302-041D-B521-39E1CE8D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88852"/>
            <a:ext cx="5025123" cy="389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D1B87A-7444-C7E2-0368-A84B3641CA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Compiled Cases</a:t>
            </a:r>
            <a:endParaRPr lang="en-US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4F694E-CC5F-66CE-5461-478B9AFF79D1}"/>
              </a:ext>
            </a:extLst>
          </p:cNvPr>
          <p:cNvGraphicFramePr>
            <a:graphicFrameLocks/>
          </p:cNvGraphicFramePr>
          <p:nvPr/>
        </p:nvGraphicFramePr>
        <p:xfrm>
          <a:off x="1177925" y="20415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A88A72-AEB1-E840-9438-F203D560CCF7}"/>
              </a:ext>
            </a:extLst>
          </p:cNvPr>
          <p:cNvGraphicFramePr>
            <a:graphicFrameLocks/>
          </p:cNvGraphicFramePr>
          <p:nvPr/>
        </p:nvGraphicFramePr>
        <p:xfrm>
          <a:off x="6442075" y="2073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567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302B3A-3CD2-7F14-A8A2-0D486CDCE8F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Compiled Cases</a:t>
            </a:r>
            <a:endParaRPr lang="en-US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CE6C6D-D8BA-4A52-6D2C-24A490364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459605"/>
              </p:ext>
            </p:extLst>
          </p:nvPr>
        </p:nvGraphicFramePr>
        <p:xfrm>
          <a:off x="1391478" y="1876424"/>
          <a:ext cx="9521687" cy="422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905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BE1F-D190-7D11-7FC6-02860E71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6558-D0BB-AF96-92FA-65F354EA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 if exciting more than 1 dendrite will impact the FS curve and allow for higher firing rates. Further, validate that the chosen dendrite is not deterministic in any of the experiments performed by exciting a separate dendrite and determining substantial equivalence.</a:t>
            </a:r>
          </a:p>
        </p:txBody>
      </p:sp>
    </p:spTree>
    <p:extLst>
      <p:ext uri="{BB962C8B-B14F-4D97-AF65-F5344CB8AC3E}">
        <p14:creationId xmlns:p14="http://schemas.microsoft.com/office/powerpoint/2010/main" val="384149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9D9A0C-3D9F-D1AF-E9CF-6AF0A7CE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7" y="365125"/>
            <a:ext cx="4378569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3AC05-B5F1-C401-0868-294E6D3F9333}"/>
              </a:ext>
            </a:extLst>
          </p:cNvPr>
          <p:cNvSpPr txBox="1"/>
          <p:nvPr/>
        </p:nvSpPr>
        <p:spPr>
          <a:xfrm>
            <a:off x="5744308" y="335845"/>
            <a:ext cx="36341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Inhibitory Gamma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# of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Syns</a:t>
            </a: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: </a:t>
            </a:r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30 (ON SOMA)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Distribution: 3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Conductance: </a:t>
            </a:r>
            <a:r>
              <a:rPr lang="en-US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0.01 µS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Amplitude: </a:t>
            </a:r>
            <a:r>
              <a:rPr lang="en-US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2.52 </a:t>
            </a:r>
            <a:r>
              <a:rPr lang="en-US" u="sng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nA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rgbClr val="FF0000"/>
                </a:solidFill>
                <a:latin typeface="Helvetica Neue" panose="02000503000000020004" pitchFamily="2" charset="0"/>
              </a:rPr>
              <a:t>nA</a:t>
            </a:r>
            <a:b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Stimulus</a:t>
            </a:r>
          </a:p>
          <a:p>
            <a:r>
              <a:rPr lang="en-US" dirty="0">
                <a:solidFill>
                  <a:schemeClr val="accent6"/>
                </a:solidFill>
                <a:latin typeface="Helvetica Neue" panose="02000503000000020004" pitchFamily="2" charset="0"/>
              </a:rPr>
              <a:t>Dendrite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</a:rPr>
              <a:t>: </a:t>
            </a:r>
            <a:r>
              <a:rPr lang="en-US" b="1" u="sng" dirty="0">
                <a:solidFill>
                  <a:schemeClr val="accent6"/>
                </a:solidFill>
                <a:latin typeface="Helvetica Neue" panose="02000503000000020004" pitchFamily="2" charset="0"/>
              </a:rPr>
              <a:t>VARIABLE</a:t>
            </a:r>
            <a:endParaRPr lang="en-US" u="sng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Total synapses: 40 synapses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AMPA: 0.0015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NMDA: 0.0039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Start Time: 5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Location: 50% of the dendrite (focal, synchronized)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AVG: 25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A2A58EF-1FE2-4237-C8DD-47812571E161}"/>
              </a:ext>
            </a:extLst>
          </p:cNvPr>
          <p:cNvSpPr/>
          <p:nvPr/>
        </p:nvSpPr>
        <p:spPr>
          <a:xfrm rot="10800000">
            <a:off x="9054789" y="506657"/>
            <a:ext cx="324604" cy="25207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7221F-1C6A-3C80-445E-E43434EB7BAF}"/>
              </a:ext>
            </a:extLst>
          </p:cNvPr>
          <p:cNvSpPr txBox="1"/>
          <p:nvPr/>
        </p:nvSpPr>
        <p:spPr>
          <a:xfrm>
            <a:off x="9561963" y="1582365"/>
            <a:ext cx="2321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CONSTANT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5339F-C805-1F61-7A31-EE495F85A8BB}"/>
              </a:ext>
            </a:extLst>
          </p:cNvPr>
          <p:cNvSpPr txBox="1"/>
          <p:nvPr/>
        </p:nvSpPr>
        <p:spPr>
          <a:xfrm>
            <a:off x="9696547" y="4464166"/>
            <a:ext cx="15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C54CE72-8415-1F12-6900-783BB54B5139}"/>
              </a:ext>
            </a:extLst>
          </p:cNvPr>
          <p:cNvSpPr/>
          <p:nvPr/>
        </p:nvSpPr>
        <p:spPr>
          <a:xfrm rot="10800000">
            <a:off x="9054788" y="3151999"/>
            <a:ext cx="323673" cy="2976951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a network of lines&#10;&#10;Description automatically generated with medium confidence">
            <a:extLst>
              <a:ext uri="{FF2B5EF4-FFF2-40B4-BE49-F238E27FC236}">
                <a16:creationId xmlns:a16="http://schemas.microsoft.com/office/drawing/2014/main" id="{64D99320-E054-F392-6438-E5CF7DB8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0" y="2284371"/>
            <a:ext cx="4152995" cy="29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CFB9-94FE-0C92-4DC7-674B24B0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007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h.a1_111 (Control)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Length: 243.89 µm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Distance to Soma: 138.67 µm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06BADB-FE62-D642-E558-7C95EA96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Dendrite Similarities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B5F5AE-C4F4-1516-9FB4-0D312DBAE335}"/>
              </a:ext>
            </a:extLst>
          </p:cNvPr>
          <p:cNvSpPr txBox="1">
            <a:spLocks/>
          </p:cNvSpPr>
          <p:nvPr/>
        </p:nvSpPr>
        <p:spPr>
          <a:xfrm>
            <a:off x="838200" y="3968383"/>
            <a:ext cx="5257800" cy="2007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h.a2_12122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Length: 243.97 µm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Distance to Soma: 159.41 µm</a:t>
            </a:r>
          </a:p>
        </p:txBody>
      </p:sp>
    </p:spTree>
    <p:extLst>
      <p:ext uri="{BB962C8B-B14F-4D97-AF65-F5344CB8AC3E}">
        <p14:creationId xmlns:p14="http://schemas.microsoft.com/office/powerpoint/2010/main" val="183613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6BB2-A712-C4AE-509C-F64C1C1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Case 1: Control (Standard Synapse)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6F5DA0-A762-5196-B046-D4A17EF26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749321"/>
              </p:ext>
            </p:extLst>
          </p:nvPr>
        </p:nvGraphicFramePr>
        <p:xfrm>
          <a:off x="838199" y="29247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9A76E-453B-EA92-D031-3084DE93C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613064"/>
              </p:ext>
            </p:extLst>
          </p:nvPr>
        </p:nvGraphicFramePr>
        <p:xfrm>
          <a:off x="6430537" y="29247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C73A77-C3A3-499E-0FDC-2F8F4B032B4B}"/>
              </a:ext>
            </a:extLst>
          </p:cNvPr>
          <p:cNvSpPr txBox="1"/>
          <p:nvPr/>
        </p:nvSpPr>
        <p:spPr>
          <a:xfrm>
            <a:off x="838199" y="132446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Dendrite: h.a1_111</a:t>
            </a:r>
          </a:p>
        </p:txBody>
      </p:sp>
    </p:spTree>
    <p:extLst>
      <p:ext uri="{BB962C8B-B14F-4D97-AF65-F5344CB8AC3E}">
        <p14:creationId xmlns:p14="http://schemas.microsoft.com/office/powerpoint/2010/main" val="324976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4A8F2-930A-FF44-07B1-D19F1F745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EA8DC340-C5BA-3E2F-A9A3-106C6073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86001"/>
            <a:ext cx="4853598" cy="35671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EB29F7-5510-A579-9FDD-BB036EA8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81" y="2335691"/>
            <a:ext cx="4520748" cy="3467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3D4BA-9268-2815-2C6E-C7AFAF69D1B1}"/>
              </a:ext>
            </a:extLst>
          </p:cNvPr>
          <p:cNvSpPr txBox="1"/>
          <p:nvPr/>
        </p:nvSpPr>
        <p:spPr>
          <a:xfrm>
            <a:off x="990600" y="1443058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Dendrite: h.a1_111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6AA5C1-19BD-4C8A-6B7B-DC4AA8456CF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Case 1: Control (Standard Synapse)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EB69-0DE3-C35E-D2BF-DC5A6254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Case 2: SECOND SYNAPSE</a:t>
            </a:r>
            <a:endParaRPr lang="en-US" sz="3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B96ED-6368-36DA-E2B8-B3302C6E89D9}"/>
              </a:ext>
            </a:extLst>
          </p:cNvPr>
          <p:cNvSpPr txBox="1"/>
          <p:nvPr/>
        </p:nvSpPr>
        <p:spPr>
          <a:xfrm>
            <a:off x="838199" y="132446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Dendrite: h.a2_12122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0BF624F-5E00-C67F-491F-0056BC1F17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693286"/>
              </p:ext>
            </p:extLst>
          </p:nvPr>
        </p:nvGraphicFramePr>
        <p:xfrm>
          <a:off x="838199" y="29247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EC5D734-8664-DCDB-873A-6504CB0FC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152344"/>
              </p:ext>
            </p:extLst>
          </p:nvPr>
        </p:nvGraphicFramePr>
        <p:xfrm>
          <a:off x="6096000" y="29937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608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EB69-0DE3-C35E-D2BF-DC5A6254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Case 2: SECOND DENDRITE</a:t>
            </a:r>
            <a:endParaRPr lang="en-US" sz="3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B96ED-6368-36DA-E2B8-B3302C6E89D9}"/>
              </a:ext>
            </a:extLst>
          </p:cNvPr>
          <p:cNvSpPr txBox="1"/>
          <p:nvPr/>
        </p:nvSpPr>
        <p:spPr>
          <a:xfrm>
            <a:off x="838199" y="132446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Dendrite: h.a2_12122</a:t>
            </a:r>
          </a:p>
        </p:txBody>
      </p:sp>
      <p:pic>
        <p:nvPicPr>
          <p:cNvPr id="4" name="Picture 3" descr="A graph of a line graph&#10;&#10;Description automatically generated">
            <a:extLst>
              <a:ext uri="{FF2B5EF4-FFF2-40B4-BE49-F238E27FC236}">
                <a16:creationId xmlns:a16="http://schemas.microsoft.com/office/drawing/2014/main" id="{4F991EB4-2720-AB69-80E9-9A921007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28" y="2113079"/>
            <a:ext cx="5550529" cy="428049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9C22369-8528-E63C-2BF9-915E0A12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57" y="2285751"/>
            <a:ext cx="4836952" cy="39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2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6DCF-A8C7-4FA6-E119-EDD37D06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Case 3: TWO SYNAPSES</a:t>
            </a:r>
            <a:endParaRPr lang="en-US" sz="3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855D6-6F0A-6A9F-F15D-2281A41D150F}"/>
              </a:ext>
            </a:extLst>
          </p:cNvPr>
          <p:cNvSpPr txBox="1"/>
          <p:nvPr/>
        </p:nvSpPr>
        <p:spPr>
          <a:xfrm>
            <a:off x="838199" y="132446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Dendrite: h.a1_111, h.a2_12122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BF80EB-351B-29EA-353A-6F5C2F930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565209"/>
              </p:ext>
            </p:extLst>
          </p:nvPr>
        </p:nvGraphicFramePr>
        <p:xfrm>
          <a:off x="6447693" y="2930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CB988B3-6634-2E65-74A2-7A7D09172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591303"/>
              </p:ext>
            </p:extLst>
          </p:nvPr>
        </p:nvGraphicFramePr>
        <p:xfrm>
          <a:off x="1172307" y="2930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6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368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PowerPoint Presentation</vt:lpstr>
      <vt:lpstr>GOAL</vt:lpstr>
      <vt:lpstr>Parameters</vt:lpstr>
      <vt:lpstr>Dendrite Similarities</vt:lpstr>
      <vt:lpstr>Case 1: Control (Standard Synapse)</vt:lpstr>
      <vt:lpstr>PowerPoint Presentation</vt:lpstr>
      <vt:lpstr>Case 2: SECOND SYNAPSE</vt:lpstr>
      <vt:lpstr>Case 2: SECOND DENDRITE</vt:lpstr>
      <vt:lpstr>Case 3: TWO SYNAPSES</vt:lpstr>
      <vt:lpstr>Case 3: TWO SYNAPSES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Varying Noise in High Conductance Cases</dc:title>
  <dc:creator>Christopher Jewell</dc:creator>
  <cp:lastModifiedBy>Christopher Jewell</cp:lastModifiedBy>
  <cp:revision>10</cp:revision>
  <dcterms:created xsi:type="dcterms:W3CDTF">2024-02-14T22:28:20Z</dcterms:created>
  <dcterms:modified xsi:type="dcterms:W3CDTF">2024-03-18T20:38:16Z</dcterms:modified>
</cp:coreProperties>
</file>