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8" r:id="rId11"/>
    <p:sldId id="265"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B543D-010F-47FD-9766-1CB41DD947E1}"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16EB-9E86-423C-AB39-A41EB75CD8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81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B543D-010F-47FD-9766-1CB41DD947E1}"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16EB-9E86-423C-AB39-A41EB75CD8F9}" type="slidenum">
              <a:rPr lang="en-US" smtClean="0"/>
              <a:t>‹#›</a:t>
            </a:fld>
            <a:endParaRPr lang="en-US"/>
          </a:p>
        </p:txBody>
      </p:sp>
    </p:spTree>
    <p:extLst>
      <p:ext uri="{BB962C8B-B14F-4D97-AF65-F5344CB8AC3E}">
        <p14:creationId xmlns:p14="http://schemas.microsoft.com/office/powerpoint/2010/main" val="69606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B543D-010F-47FD-9766-1CB41DD947E1}"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16EB-9E86-423C-AB39-A41EB75CD8F9}" type="slidenum">
              <a:rPr lang="en-US" smtClean="0"/>
              <a:t>‹#›</a:t>
            </a:fld>
            <a:endParaRPr lang="en-US"/>
          </a:p>
        </p:txBody>
      </p:sp>
    </p:spTree>
    <p:extLst>
      <p:ext uri="{BB962C8B-B14F-4D97-AF65-F5344CB8AC3E}">
        <p14:creationId xmlns:p14="http://schemas.microsoft.com/office/powerpoint/2010/main" val="135170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B543D-010F-47FD-9766-1CB41DD947E1}"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16EB-9E86-423C-AB39-A41EB75CD8F9}" type="slidenum">
              <a:rPr lang="en-US" smtClean="0"/>
              <a:t>‹#›</a:t>
            </a:fld>
            <a:endParaRPr lang="en-US"/>
          </a:p>
        </p:txBody>
      </p:sp>
    </p:spTree>
    <p:extLst>
      <p:ext uri="{BB962C8B-B14F-4D97-AF65-F5344CB8AC3E}">
        <p14:creationId xmlns:p14="http://schemas.microsoft.com/office/powerpoint/2010/main" val="254560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B543D-010F-47FD-9766-1CB41DD947E1}"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16EB-9E86-423C-AB39-A41EB75CD8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64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B543D-010F-47FD-9766-1CB41DD947E1}"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E16EB-9E86-423C-AB39-A41EB75CD8F9}" type="slidenum">
              <a:rPr lang="en-US" smtClean="0"/>
              <a:t>‹#›</a:t>
            </a:fld>
            <a:endParaRPr lang="en-US"/>
          </a:p>
        </p:txBody>
      </p:sp>
    </p:spTree>
    <p:extLst>
      <p:ext uri="{BB962C8B-B14F-4D97-AF65-F5344CB8AC3E}">
        <p14:creationId xmlns:p14="http://schemas.microsoft.com/office/powerpoint/2010/main" val="1899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B543D-010F-47FD-9766-1CB41DD947E1}"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6E16EB-9E86-423C-AB39-A41EB75CD8F9}" type="slidenum">
              <a:rPr lang="en-US" smtClean="0"/>
              <a:t>‹#›</a:t>
            </a:fld>
            <a:endParaRPr lang="en-US"/>
          </a:p>
        </p:txBody>
      </p:sp>
    </p:spTree>
    <p:extLst>
      <p:ext uri="{BB962C8B-B14F-4D97-AF65-F5344CB8AC3E}">
        <p14:creationId xmlns:p14="http://schemas.microsoft.com/office/powerpoint/2010/main" val="147186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B543D-010F-47FD-9766-1CB41DD947E1}"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6E16EB-9E86-423C-AB39-A41EB75CD8F9}" type="slidenum">
              <a:rPr lang="en-US" smtClean="0"/>
              <a:t>‹#›</a:t>
            </a:fld>
            <a:endParaRPr lang="en-US"/>
          </a:p>
        </p:txBody>
      </p:sp>
    </p:spTree>
    <p:extLst>
      <p:ext uri="{BB962C8B-B14F-4D97-AF65-F5344CB8AC3E}">
        <p14:creationId xmlns:p14="http://schemas.microsoft.com/office/powerpoint/2010/main" val="61672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6B543D-010F-47FD-9766-1CB41DD947E1}" type="datetimeFigureOut">
              <a:rPr lang="en-US" smtClean="0"/>
              <a:t>5/11/2020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6E16EB-9E86-423C-AB39-A41EB75CD8F9}" type="slidenum">
              <a:rPr lang="en-US" smtClean="0"/>
              <a:t>‹#›</a:t>
            </a:fld>
            <a:endParaRPr lang="en-US"/>
          </a:p>
        </p:txBody>
      </p:sp>
    </p:spTree>
    <p:extLst>
      <p:ext uri="{BB962C8B-B14F-4D97-AF65-F5344CB8AC3E}">
        <p14:creationId xmlns:p14="http://schemas.microsoft.com/office/powerpoint/2010/main" val="389104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6B543D-010F-47FD-9766-1CB41DD947E1}" type="datetimeFigureOut">
              <a:rPr lang="en-US" smtClean="0"/>
              <a:t>5/11/2020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6E16EB-9E86-423C-AB39-A41EB75CD8F9}" type="slidenum">
              <a:rPr lang="en-US" smtClean="0"/>
              <a:t>‹#›</a:t>
            </a:fld>
            <a:endParaRPr lang="en-US"/>
          </a:p>
        </p:txBody>
      </p:sp>
    </p:spTree>
    <p:extLst>
      <p:ext uri="{BB962C8B-B14F-4D97-AF65-F5344CB8AC3E}">
        <p14:creationId xmlns:p14="http://schemas.microsoft.com/office/powerpoint/2010/main" val="328213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B543D-010F-47FD-9766-1CB41DD947E1}"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E16EB-9E86-423C-AB39-A41EB75CD8F9}" type="slidenum">
              <a:rPr lang="en-US" smtClean="0"/>
              <a:t>‹#›</a:t>
            </a:fld>
            <a:endParaRPr lang="en-US"/>
          </a:p>
        </p:txBody>
      </p:sp>
    </p:spTree>
    <p:extLst>
      <p:ext uri="{BB962C8B-B14F-4D97-AF65-F5344CB8AC3E}">
        <p14:creationId xmlns:p14="http://schemas.microsoft.com/office/powerpoint/2010/main" val="155776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6B543D-010F-47FD-9766-1CB41DD947E1}" type="datetimeFigureOut">
              <a:rPr lang="en-US" smtClean="0"/>
              <a:t>5/11/2020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6E16EB-9E86-423C-AB39-A41EB75CD8F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425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E1D6-8002-45B0-8BB4-CE0F4A998F78}"/>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4FE3EFE8-914C-46A0-A991-9C08AF9AA42A}"/>
              </a:ext>
            </a:extLst>
          </p:cNvPr>
          <p:cNvSpPr>
            <a:spLocks noGrp="1"/>
          </p:cNvSpPr>
          <p:nvPr>
            <p:ph type="subTitle" idx="1"/>
          </p:nvPr>
        </p:nvSpPr>
        <p:spPr/>
        <p:txBody>
          <a:bodyPr/>
          <a:lstStyle/>
          <a:p>
            <a:r>
              <a:rPr lang="en-US" dirty="0"/>
              <a:t>Colton Johnson</a:t>
            </a:r>
          </a:p>
        </p:txBody>
      </p:sp>
    </p:spTree>
    <p:extLst>
      <p:ext uri="{BB962C8B-B14F-4D97-AF65-F5344CB8AC3E}">
        <p14:creationId xmlns:p14="http://schemas.microsoft.com/office/powerpoint/2010/main" val="312059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D04C24-1FCE-4C73-B02E-2FA0937C5E0E}"/>
              </a:ext>
            </a:extLst>
          </p:cNvPr>
          <p:cNvSpPr>
            <a:spLocks noGrp="1"/>
          </p:cNvSpPr>
          <p:nvPr>
            <p:ph type="title"/>
          </p:nvPr>
        </p:nvSpPr>
        <p:spPr/>
        <p:txBody>
          <a:bodyPr/>
          <a:lstStyle/>
          <a:p>
            <a:r>
              <a:rPr lang="en-US" dirty="0"/>
              <a:t>Likes vs Tips</a:t>
            </a:r>
          </a:p>
        </p:txBody>
      </p:sp>
      <p:pic>
        <p:nvPicPr>
          <p:cNvPr id="7" name="Content Placeholder 8">
            <a:extLst>
              <a:ext uri="{FF2B5EF4-FFF2-40B4-BE49-F238E27FC236}">
                <a16:creationId xmlns:a16="http://schemas.microsoft.com/office/drawing/2014/main" id="{84815977-692A-4ACD-81E0-2DC8AD183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62" y="3174462"/>
            <a:ext cx="5708231" cy="448290"/>
          </a:xfrm>
          <a:prstGeom prst="rect">
            <a:avLst/>
          </a:prstGeom>
        </p:spPr>
      </p:pic>
      <p:pic>
        <p:nvPicPr>
          <p:cNvPr id="8" name="Picture 7">
            <a:extLst>
              <a:ext uri="{FF2B5EF4-FFF2-40B4-BE49-F238E27FC236}">
                <a16:creationId xmlns:a16="http://schemas.microsoft.com/office/drawing/2014/main" id="{C140C954-1C02-4FAE-8B64-95D30AF8E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441981"/>
            <a:ext cx="5353797" cy="514422"/>
          </a:xfrm>
          <a:prstGeom prst="rect">
            <a:avLst/>
          </a:prstGeom>
        </p:spPr>
      </p:pic>
      <p:pic>
        <p:nvPicPr>
          <p:cNvPr id="9" name="Picture 8">
            <a:extLst>
              <a:ext uri="{FF2B5EF4-FFF2-40B4-BE49-F238E27FC236}">
                <a16:creationId xmlns:a16="http://schemas.microsoft.com/office/drawing/2014/main" id="{CD3A35C3-CABD-4610-A8E2-689344208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906" y="4233540"/>
            <a:ext cx="5085830" cy="592754"/>
          </a:xfrm>
          <a:prstGeom prst="rect">
            <a:avLst/>
          </a:prstGeom>
        </p:spPr>
      </p:pic>
    </p:spTree>
    <p:extLst>
      <p:ext uri="{BB962C8B-B14F-4D97-AF65-F5344CB8AC3E}">
        <p14:creationId xmlns:p14="http://schemas.microsoft.com/office/powerpoint/2010/main" val="395033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114D-9CE2-4389-97E3-9421C516A59F}"/>
              </a:ext>
            </a:extLst>
          </p:cNvPr>
          <p:cNvSpPr>
            <a:spLocks noGrp="1"/>
          </p:cNvSpPr>
          <p:nvPr>
            <p:ph type="title"/>
          </p:nvPr>
        </p:nvSpPr>
        <p:spPr/>
        <p:txBody>
          <a:bodyPr/>
          <a:lstStyle/>
          <a:p>
            <a:r>
              <a:rPr lang="en-US" dirty="0"/>
              <a:t>K-Means</a:t>
            </a:r>
          </a:p>
        </p:txBody>
      </p:sp>
      <p:sp>
        <p:nvSpPr>
          <p:cNvPr id="10" name="Content Placeholder 9">
            <a:extLst>
              <a:ext uri="{FF2B5EF4-FFF2-40B4-BE49-F238E27FC236}">
                <a16:creationId xmlns:a16="http://schemas.microsoft.com/office/drawing/2014/main" id="{F4B07568-4FA0-4BCC-A243-D9AB406FE770}"/>
              </a:ext>
            </a:extLst>
          </p:cNvPr>
          <p:cNvSpPr>
            <a:spLocks noGrp="1"/>
          </p:cNvSpPr>
          <p:nvPr>
            <p:ph sz="half" idx="1"/>
          </p:nvPr>
        </p:nvSpPr>
        <p:spPr/>
        <p:txBody>
          <a:bodyPr>
            <a:normAutofit lnSpcReduction="10000"/>
          </a:bodyPr>
          <a:lstStyle/>
          <a:p>
            <a:r>
              <a:rPr lang="en-US" dirty="0"/>
              <a:t>K-Means Clustering is an unsupervised machine learning algorithm. The algorithm places data into a given number of clusters ("k") around central points. The average distance between the clustered data and the centroids, distortion, is minimized.</a:t>
            </a:r>
          </a:p>
          <a:p>
            <a:r>
              <a:rPr lang="en-US" dirty="0"/>
              <a:t>Choosing the "k" value is important. A higher "k" will always reduce distortion, but the effect is weaker at values. A popular method to choose "k" is called the "elbow method." Numerous iterations of the algorithm are ran and the amount of distortion is recorded and graphed. The "k" value that reduces the greatest amount of distortion before diminishing returns.</a:t>
            </a:r>
          </a:p>
        </p:txBody>
      </p:sp>
      <p:pic>
        <p:nvPicPr>
          <p:cNvPr id="14" name="Content Placeholder 13">
            <a:extLst>
              <a:ext uri="{FF2B5EF4-FFF2-40B4-BE49-F238E27FC236}">
                <a16:creationId xmlns:a16="http://schemas.microsoft.com/office/drawing/2014/main" id="{F814C07D-74C6-4062-93CF-340CDF7E700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8139" y="2361992"/>
            <a:ext cx="4277322" cy="2991267"/>
          </a:xfrm>
        </p:spPr>
      </p:pic>
    </p:spTree>
    <p:extLst>
      <p:ext uri="{BB962C8B-B14F-4D97-AF65-F5344CB8AC3E}">
        <p14:creationId xmlns:p14="http://schemas.microsoft.com/office/powerpoint/2010/main" val="113307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31A7B8-0EC4-4AB0-8807-9E39D132E7F5}"/>
              </a:ext>
            </a:extLst>
          </p:cNvPr>
          <p:cNvSpPr>
            <a:spLocks noGrp="1"/>
          </p:cNvSpPr>
          <p:nvPr>
            <p:ph type="title"/>
          </p:nvPr>
        </p:nvSpPr>
        <p:spPr/>
        <p:txBody>
          <a:bodyPr/>
          <a:lstStyle/>
          <a:p>
            <a:r>
              <a:rPr lang="en-US" dirty="0"/>
              <a:t>Cluster Map</a:t>
            </a:r>
          </a:p>
        </p:txBody>
      </p:sp>
      <p:pic>
        <p:nvPicPr>
          <p:cNvPr id="7" name="Content Placeholder 7">
            <a:extLst>
              <a:ext uri="{FF2B5EF4-FFF2-40B4-BE49-F238E27FC236}">
                <a16:creationId xmlns:a16="http://schemas.microsoft.com/office/drawing/2014/main" id="{3AADAAAA-1EE6-4C42-8954-D06526BD5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613" y="1846263"/>
            <a:ext cx="6669099" cy="4022725"/>
          </a:xfrm>
        </p:spPr>
      </p:pic>
    </p:spTree>
    <p:extLst>
      <p:ext uri="{BB962C8B-B14F-4D97-AF65-F5344CB8AC3E}">
        <p14:creationId xmlns:p14="http://schemas.microsoft.com/office/powerpoint/2010/main" val="325841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3D37-944A-4DA3-A045-FA2A3D37FC8A}"/>
              </a:ext>
            </a:extLst>
          </p:cNvPr>
          <p:cNvSpPr>
            <a:spLocks noGrp="1"/>
          </p:cNvSpPr>
          <p:nvPr>
            <p:ph type="title"/>
          </p:nvPr>
        </p:nvSpPr>
        <p:spPr/>
        <p:txBody>
          <a:bodyPr/>
          <a:lstStyle/>
          <a:p>
            <a:r>
              <a:rPr lang="en-US" dirty="0"/>
              <a:t>Clusters</a:t>
            </a:r>
          </a:p>
        </p:txBody>
      </p:sp>
      <p:pic>
        <p:nvPicPr>
          <p:cNvPr id="6" name="Content Placeholder 5">
            <a:extLst>
              <a:ext uri="{FF2B5EF4-FFF2-40B4-BE49-F238E27FC236}">
                <a16:creationId xmlns:a16="http://schemas.microsoft.com/office/drawing/2014/main" id="{444C6CB4-81F5-47D5-BB7D-E19F43560D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044165" y="2221268"/>
            <a:ext cx="5044308" cy="3272716"/>
          </a:xfrm>
        </p:spPr>
      </p:pic>
      <p:pic>
        <p:nvPicPr>
          <p:cNvPr id="8" name="Content Placeholder 7">
            <a:extLst>
              <a:ext uri="{FF2B5EF4-FFF2-40B4-BE49-F238E27FC236}">
                <a16:creationId xmlns:a16="http://schemas.microsoft.com/office/drawing/2014/main" id="{C65AB345-A5A7-4F97-A4A2-C7EDCD7354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300287" y="2388241"/>
            <a:ext cx="4847548" cy="2485764"/>
          </a:xfrm>
        </p:spPr>
      </p:pic>
    </p:spTree>
    <p:extLst>
      <p:ext uri="{BB962C8B-B14F-4D97-AF65-F5344CB8AC3E}">
        <p14:creationId xmlns:p14="http://schemas.microsoft.com/office/powerpoint/2010/main" val="143684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3E7E19-19A0-4B9C-8D7B-5A586466F9D3}"/>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272259C2-3237-405E-9293-A33924BD0524}"/>
              </a:ext>
            </a:extLst>
          </p:cNvPr>
          <p:cNvSpPr>
            <a:spLocks noGrp="1"/>
          </p:cNvSpPr>
          <p:nvPr>
            <p:ph idx="1"/>
          </p:nvPr>
        </p:nvSpPr>
        <p:spPr/>
        <p:txBody>
          <a:bodyPr>
            <a:normAutofit fontScale="62500" lnSpcReduction="20000"/>
          </a:bodyPr>
          <a:lstStyle/>
          <a:p>
            <a:pPr marL="0" indent="0">
              <a:buNone/>
            </a:pPr>
            <a:r>
              <a:rPr lang="en-US" dirty="0"/>
              <a:t>The data is pretty limited. A difference of one like or tip would swing the concludes for a location in a completely different direction. Other important data points, such as what products are sold, are not represented in the data.</a:t>
            </a:r>
          </a:p>
          <a:p>
            <a:pPr marL="0" indent="0">
              <a:buNone/>
            </a:pPr>
            <a:r>
              <a:rPr lang="en-US" dirty="0"/>
              <a:t>With the given data:</a:t>
            </a:r>
          </a:p>
          <a:p>
            <a:r>
              <a:rPr lang="en-US" dirty="0"/>
              <a:t>Regression analysis shows that the number of nearby schools has a weaker impact on likes and tips than the number of other hobby stores within the same postal code.</a:t>
            </a:r>
          </a:p>
          <a:p>
            <a:r>
              <a:rPr lang="en-US" dirty="0"/>
              <a:t>The number of nearby schools has a positive impact. For about every two schools, one can expect a tip or like.</a:t>
            </a:r>
          </a:p>
          <a:p>
            <a:r>
              <a:rPr lang="en-US" dirty="0"/>
              <a:t>The number of venues within the same postal code has a negative impact. For each similar venue, one can expect one less tip or like (when otherwise expected). </a:t>
            </a:r>
          </a:p>
          <a:p>
            <a:r>
              <a:rPr lang="en-US" dirty="0"/>
              <a:t>The K-Means clusters analysis has segmented the venues into high and low like/tips clusters. Given the regression analysis, this is expected as likes to tips has a strong impact. Still, the high like/tips cluster averages one more school. Again, as expected. The confounding piece of information is the nearby similar venues data. The high like/tips cluster averages slightly more nearby venues despite having a negative impact. This is likely due to the fact that there are so few venues compared to schools that the negative effect is overwhelmed.</a:t>
            </a:r>
          </a:p>
          <a:p>
            <a:r>
              <a:rPr lang="en-US" dirty="0"/>
              <a:t>There is a pretty glaring outlier in Cluster 1. Grand Prix Hobbies, despite being near to 7 schools, has no likes or tips. 7 nearby schools is the highest value in the dataset. Strategies Games &amp; Hobbies also has 7 nearby schools, but has the most likes and tips.</a:t>
            </a:r>
          </a:p>
          <a:p>
            <a:pPr marL="0" indent="0">
              <a:buNone/>
            </a:pPr>
            <a:r>
              <a:rPr lang="en-US" dirty="0"/>
              <a:t>Fundamentally, there is not enough data to confidently support any conclusion on the impact of nearby schools or the number of nearby similar venues. However, the data does follow what one would expect: that having nearby schools is a positive effect while nearby competitors has a negative effect.</a:t>
            </a:r>
          </a:p>
        </p:txBody>
      </p:sp>
    </p:spTree>
    <p:extLst>
      <p:ext uri="{BB962C8B-B14F-4D97-AF65-F5344CB8AC3E}">
        <p14:creationId xmlns:p14="http://schemas.microsoft.com/office/powerpoint/2010/main" val="27025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F736-1F79-43CF-99B2-6E832ABDE9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0D0939E-4DD6-430A-AAB6-1EFA01C1F10C}"/>
              </a:ext>
            </a:extLst>
          </p:cNvPr>
          <p:cNvSpPr>
            <a:spLocks noGrp="1"/>
          </p:cNvSpPr>
          <p:nvPr>
            <p:ph idx="1"/>
          </p:nvPr>
        </p:nvSpPr>
        <p:spPr/>
        <p:txBody>
          <a:bodyPr/>
          <a:lstStyle/>
          <a:p>
            <a:r>
              <a:rPr lang="en-US" b="1" dirty="0"/>
              <a:t>The question I've chosen to answer is: "Which is more important: the number of nearby schools or the lack of competitors to table-top and trading card game store?“</a:t>
            </a:r>
          </a:p>
          <a:p>
            <a:br>
              <a:rPr lang="en-US" dirty="0"/>
            </a:br>
            <a:r>
              <a:rPr lang="en-US" dirty="0"/>
              <a:t>As a board game, trading card game enthusiast myself; I’ve seen stores close within a year of opening to some that stand the test of time. The people who frequent these stores are very diverse and possess diverse interests.</a:t>
            </a:r>
            <a:br>
              <a:rPr lang="en-US" dirty="0"/>
            </a:br>
            <a:br>
              <a:rPr lang="en-US" dirty="0"/>
            </a:br>
            <a:r>
              <a:rPr lang="en-US" dirty="0"/>
              <a:t>My audience is a store owner. My analysis will target younger audiences by focusing on venue to school data. I will use Foursquare data for Vancouver BC in Canada in my analysis. My analysis will use a combination of regression and K-Means clustering. I predict that the best location to open wont be an area with few or no similar stores, but one that is relatively near to a relevant venue (school) and not to far from the largest cluster of players.</a:t>
            </a:r>
          </a:p>
        </p:txBody>
      </p:sp>
    </p:spTree>
    <p:extLst>
      <p:ext uri="{BB962C8B-B14F-4D97-AF65-F5344CB8AC3E}">
        <p14:creationId xmlns:p14="http://schemas.microsoft.com/office/powerpoint/2010/main" val="25195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0E53-6029-4639-A238-AC459E9D7C98}"/>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CF50389E-EB71-4E9F-A8E6-4F529687700E}"/>
              </a:ext>
            </a:extLst>
          </p:cNvPr>
          <p:cNvSpPr>
            <a:spLocks noGrp="1"/>
          </p:cNvSpPr>
          <p:nvPr>
            <p:ph idx="1"/>
          </p:nvPr>
        </p:nvSpPr>
        <p:spPr/>
        <p:txBody>
          <a:bodyPr>
            <a:normAutofit fontScale="92500" lnSpcReduction="10000"/>
          </a:bodyPr>
          <a:lstStyle/>
          <a:p>
            <a:r>
              <a:rPr lang="en-US" dirty="0"/>
              <a:t>What are the board game stores in the area?</a:t>
            </a:r>
          </a:p>
          <a:p>
            <a:pPr lvl="1"/>
            <a:r>
              <a:rPr lang="en-US" dirty="0"/>
              <a:t>Foursquare doesn't have a category for this type of store, so I'll need to search from similar stores and manually clean for the correct stores. The endpoint "listed" may be useful to find more venues.</a:t>
            </a:r>
          </a:p>
          <a:p>
            <a:pPr lvl="1"/>
            <a:r>
              <a:rPr lang="en-US" dirty="0"/>
              <a:t>where are they located?</a:t>
            </a:r>
          </a:p>
          <a:p>
            <a:pPr lvl="1"/>
            <a:r>
              <a:rPr lang="en-US" dirty="0"/>
              <a:t>how many schools are within walking distance?</a:t>
            </a:r>
          </a:p>
          <a:p>
            <a:r>
              <a:rPr lang="en-US" dirty="0"/>
              <a:t>Who are the users in the city? In particular, what are the statistics in relation to:</a:t>
            </a:r>
          </a:p>
          <a:p>
            <a:pPr lvl="1"/>
            <a:r>
              <a:rPr lang="en-US" dirty="0"/>
              <a:t>Tips (count and which venues)</a:t>
            </a:r>
          </a:p>
          <a:p>
            <a:pPr lvl="1"/>
            <a:r>
              <a:rPr lang="en-US" dirty="0"/>
              <a:t>likes (count and which venues)</a:t>
            </a:r>
          </a:p>
          <a:p>
            <a:pPr lvl="1"/>
            <a:r>
              <a:rPr lang="en-US" dirty="0"/>
              <a:t>followers</a:t>
            </a:r>
          </a:p>
          <a:p>
            <a:pPr lvl="1"/>
            <a:r>
              <a:rPr lang="en-US" dirty="0"/>
              <a:t>location</a:t>
            </a:r>
          </a:p>
          <a:p>
            <a:pPr lvl="1"/>
            <a:r>
              <a:rPr lang="en-US" dirty="0"/>
              <a:t>The goal is to figure out:</a:t>
            </a:r>
          </a:p>
          <a:p>
            <a:pPr lvl="2"/>
            <a:r>
              <a:rPr lang="en-US" dirty="0"/>
              <a:t>how far are people willing to travel? (assuming like/tip = </a:t>
            </a:r>
            <a:r>
              <a:rPr lang="en-US" dirty="0" err="1"/>
              <a:t>visted</a:t>
            </a:r>
            <a:r>
              <a:rPr lang="en-US" dirty="0"/>
              <a:t> store)</a:t>
            </a:r>
          </a:p>
          <a:p>
            <a:pPr lvl="2"/>
            <a:r>
              <a:rPr lang="en-US" dirty="0"/>
              <a:t>how often does someone visit a store? (assuming like/tip = </a:t>
            </a:r>
            <a:r>
              <a:rPr lang="en-US" dirty="0" err="1"/>
              <a:t>visted</a:t>
            </a:r>
            <a:r>
              <a:rPr lang="en-US" dirty="0"/>
              <a:t> store)</a:t>
            </a:r>
          </a:p>
          <a:p>
            <a:pPr lvl="2"/>
            <a:r>
              <a:rPr lang="en-US" dirty="0"/>
              <a:t>if and who are the "gaming groups"? (assuming followers will like the same things)</a:t>
            </a:r>
          </a:p>
        </p:txBody>
      </p:sp>
    </p:spTree>
    <p:extLst>
      <p:ext uri="{BB962C8B-B14F-4D97-AF65-F5344CB8AC3E}">
        <p14:creationId xmlns:p14="http://schemas.microsoft.com/office/powerpoint/2010/main" val="202846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EB6C-4A77-419A-AC4F-019BDBB033AE}"/>
              </a:ext>
            </a:extLst>
          </p:cNvPr>
          <p:cNvSpPr>
            <a:spLocks noGrp="1"/>
          </p:cNvSpPr>
          <p:nvPr>
            <p:ph type="title"/>
          </p:nvPr>
        </p:nvSpPr>
        <p:spPr/>
        <p:txBody>
          <a:bodyPr/>
          <a:lstStyle/>
          <a:p>
            <a:r>
              <a:rPr lang="en-US" dirty="0"/>
              <a:t>Endpoints</a:t>
            </a:r>
          </a:p>
        </p:txBody>
      </p:sp>
      <p:sp>
        <p:nvSpPr>
          <p:cNvPr id="3" name="Content Placeholder 2">
            <a:extLst>
              <a:ext uri="{FF2B5EF4-FFF2-40B4-BE49-F238E27FC236}">
                <a16:creationId xmlns:a16="http://schemas.microsoft.com/office/drawing/2014/main" id="{2A9273AE-4A97-48AF-910E-8BBC798355EE}"/>
              </a:ext>
            </a:extLst>
          </p:cNvPr>
          <p:cNvSpPr>
            <a:spLocks noGrp="1"/>
          </p:cNvSpPr>
          <p:nvPr>
            <p:ph idx="1"/>
          </p:nvPr>
        </p:nvSpPr>
        <p:spPr/>
        <p:txBody>
          <a:bodyPr/>
          <a:lstStyle/>
          <a:p>
            <a:r>
              <a:rPr lang="en-US" b="1" dirty="0"/>
              <a:t>Endpoints</a:t>
            </a:r>
          </a:p>
          <a:p>
            <a:r>
              <a:rPr lang="en-US" dirty="0"/>
              <a:t>Venues</a:t>
            </a:r>
          </a:p>
          <a:p>
            <a:pPr lvl="1"/>
            <a:r>
              <a:rPr lang="en-US" dirty="0"/>
              <a:t>search</a:t>
            </a:r>
          </a:p>
          <a:p>
            <a:pPr lvl="1"/>
            <a:r>
              <a:rPr lang="en-US" dirty="0"/>
              <a:t>likes</a:t>
            </a:r>
          </a:p>
          <a:p>
            <a:pPr lvl="1"/>
            <a:r>
              <a:rPr lang="en-US" dirty="0"/>
              <a:t>listed</a:t>
            </a:r>
          </a:p>
          <a:p>
            <a:pPr lvl="1"/>
            <a:r>
              <a:rPr lang="en-US" dirty="0"/>
              <a:t>tips</a:t>
            </a:r>
          </a:p>
          <a:p>
            <a:r>
              <a:rPr lang="en-US" dirty="0"/>
              <a:t>Users</a:t>
            </a:r>
          </a:p>
          <a:p>
            <a:pPr lvl="1"/>
            <a:r>
              <a:rPr lang="en-US" dirty="0" err="1"/>
              <a:t>venuecheckins</a:t>
            </a:r>
            <a:endParaRPr lang="en-US" dirty="0"/>
          </a:p>
        </p:txBody>
      </p:sp>
    </p:spTree>
    <p:extLst>
      <p:ext uri="{BB962C8B-B14F-4D97-AF65-F5344CB8AC3E}">
        <p14:creationId xmlns:p14="http://schemas.microsoft.com/office/powerpoint/2010/main" val="261650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4084-E7EA-4590-A14C-19C662F4ED1D}"/>
              </a:ext>
            </a:extLst>
          </p:cNvPr>
          <p:cNvSpPr>
            <a:spLocks noGrp="1"/>
          </p:cNvSpPr>
          <p:nvPr>
            <p:ph type="title"/>
          </p:nvPr>
        </p:nvSpPr>
        <p:spPr/>
        <p:txBody>
          <a:bodyPr/>
          <a:lstStyle/>
          <a:p>
            <a:r>
              <a:rPr lang="en-US" dirty="0"/>
              <a:t>Pulling Data</a:t>
            </a:r>
          </a:p>
        </p:txBody>
      </p:sp>
      <p:pic>
        <p:nvPicPr>
          <p:cNvPr id="5" name="Content Placeholder 4">
            <a:extLst>
              <a:ext uri="{FF2B5EF4-FFF2-40B4-BE49-F238E27FC236}">
                <a16:creationId xmlns:a16="http://schemas.microsoft.com/office/drawing/2014/main" id="{1EF2C7B8-278F-40A6-9AA8-282E098BD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9647" y="1846263"/>
            <a:ext cx="5313032" cy="4022725"/>
          </a:xfrm>
        </p:spPr>
      </p:pic>
    </p:spTree>
    <p:extLst>
      <p:ext uri="{BB962C8B-B14F-4D97-AF65-F5344CB8AC3E}">
        <p14:creationId xmlns:p14="http://schemas.microsoft.com/office/powerpoint/2010/main" val="216342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D037-B233-424B-9F41-D9A306BC939D}"/>
              </a:ext>
            </a:extLst>
          </p:cNvPr>
          <p:cNvSpPr>
            <a:spLocks noGrp="1"/>
          </p:cNvSpPr>
          <p:nvPr>
            <p:ph type="title"/>
          </p:nvPr>
        </p:nvSpPr>
        <p:spPr/>
        <p:txBody>
          <a:bodyPr/>
          <a:lstStyle/>
          <a:p>
            <a:r>
              <a:rPr lang="en-US" dirty="0"/>
              <a:t>Processing</a:t>
            </a:r>
          </a:p>
        </p:txBody>
      </p:sp>
      <p:pic>
        <p:nvPicPr>
          <p:cNvPr id="9" name="Content Placeholder 8">
            <a:extLst>
              <a:ext uri="{FF2B5EF4-FFF2-40B4-BE49-F238E27FC236}">
                <a16:creationId xmlns:a16="http://schemas.microsoft.com/office/drawing/2014/main" id="{1EC99B00-2E60-48C7-B3FF-4FD31B5C44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393035"/>
            <a:ext cx="4937125" cy="2929181"/>
          </a:xfrm>
        </p:spPr>
      </p:pic>
      <p:sp>
        <p:nvSpPr>
          <p:cNvPr id="4" name="Content Placeholder 3">
            <a:extLst>
              <a:ext uri="{FF2B5EF4-FFF2-40B4-BE49-F238E27FC236}">
                <a16:creationId xmlns:a16="http://schemas.microsoft.com/office/drawing/2014/main" id="{2C2813A8-0FC3-4066-8CF9-BB6B6A19E79B}"/>
              </a:ext>
            </a:extLst>
          </p:cNvPr>
          <p:cNvSpPr>
            <a:spLocks noGrp="1"/>
          </p:cNvSpPr>
          <p:nvPr>
            <p:ph sz="half" idx="1"/>
          </p:nvPr>
        </p:nvSpPr>
        <p:spPr/>
        <p:txBody>
          <a:bodyPr/>
          <a:lstStyle/>
          <a:p>
            <a:r>
              <a:rPr lang="en-US" dirty="0"/>
              <a:t>Duplicates with no data</a:t>
            </a:r>
          </a:p>
          <a:p>
            <a:r>
              <a:rPr lang="en-US" dirty="0"/>
              <a:t>Duplicates with data</a:t>
            </a:r>
          </a:p>
          <a:p>
            <a:r>
              <a:rPr lang="en-US" dirty="0"/>
              <a:t>Missing data</a:t>
            </a:r>
          </a:p>
          <a:p>
            <a:r>
              <a:rPr lang="en-US" dirty="0"/>
              <a:t>“Out of zone” data</a:t>
            </a:r>
          </a:p>
        </p:txBody>
      </p:sp>
    </p:spTree>
    <p:extLst>
      <p:ext uri="{BB962C8B-B14F-4D97-AF65-F5344CB8AC3E}">
        <p14:creationId xmlns:p14="http://schemas.microsoft.com/office/powerpoint/2010/main" val="307830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9FB5-947E-49AB-9B16-0069BF626BE1}"/>
              </a:ext>
            </a:extLst>
          </p:cNvPr>
          <p:cNvSpPr>
            <a:spLocks noGrp="1"/>
          </p:cNvSpPr>
          <p:nvPr>
            <p:ph type="title"/>
          </p:nvPr>
        </p:nvSpPr>
        <p:spPr/>
        <p:txBody>
          <a:bodyPr/>
          <a:lstStyle/>
          <a:p>
            <a:r>
              <a:rPr lang="en-US" dirty="0"/>
              <a:t>Final Data</a:t>
            </a:r>
          </a:p>
        </p:txBody>
      </p:sp>
      <p:pic>
        <p:nvPicPr>
          <p:cNvPr id="6" name="Content Placeholder 5">
            <a:extLst>
              <a:ext uri="{FF2B5EF4-FFF2-40B4-BE49-F238E27FC236}">
                <a16:creationId xmlns:a16="http://schemas.microsoft.com/office/drawing/2014/main" id="{90596AE6-4232-46F2-9832-C57925D1FB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545484" y="2711033"/>
            <a:ext cx="4041668" cy="2293184"/>
          </a:xfrm>
        </p:spPr>
      </p:pic>
      <p:pic>
        <p:nvPicPr>
          <p:cNvPr id="8" name="Content Placeholder 7">
            <a:extLst>
              <a:ext uri="{FF2B5EF4-FFF2-40B4-BE49-F238E27FC236}">
                <a16:creationId xmlns:a16="http://schemas.microsoft.com/office/drawing/2014/main" id="{826988D7-E9B4-4E9A-AE68-869204B440E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336457"/>
            <a:ext cx="4937125" cy="3042336"/>
          </a:xfrm>
        </p:spPr>
      </p:pic>
    </p:spTree>
    <p:extLst>
      <p:ext uri="{BB962C8B-B14F-4D97-AF65-F5344CB8AC3E}">
        <p14:creationId xmlns:p14="http://schemas.microsoft.com/office/powerpoint/2010/main" val="99926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8E9D-4200-47FC-8277-82BE1BA4F578}"/>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309335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012F-227A-401E-8D35-0066FEC7A587}"/>
              </a:ext>
            </a:extLst>
          </p:cNvPr>
          <p:cNvSpPr>
            <a:spLocks noGrp="1"/>
          </p:cNvSpPr>
          <p:nvPr>
            <p:ph type="title"/>
          </p:nvPr>
        </p:nvSpPr>
        <p:spPr/>
        <p:txBody>
          <a:bodyPr/>
          <a:lstStyle/>
          <a:p>
            <a:r>
              <a:rPr lang="en-US" dirty="0"/>
              <a:t>Multiple Linear Regression</a:t>
            </a:r>
          </a:p>
        </p:txBody>
      </p:sp>
      <p:pic>
        <p:nvPicPr>
          <p:cNvPr id="7" name="Content Placeholder 6">
            <a:extLst>
              <a:ext uri="{FF2B5EF4-FFF2-40B4-BE49-F238E27FC236}">
                <a16:creationId xmlns:a16="http://schemas.microsoft.com/office/drawing/2014/main" id="{CF73596D-7AEB-4C1C-90CE-E5863CACC60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70925" y="3429000"/>
            <a:ext cx="4334480" cy="590632"/>
          </a:xfrm>
        </p:spPr>
      </p:pic>
      <p:sp>
        <p:nvSpPr>
          <p:cNvPr id="15" name="Content Placeholder 14">
            <a:extLst>
              <a:ext uri="{FF2B5EF4-FFF2-40B4-BE49-F238E27FC236}">
                <a16:creationId xmlns:a16="http://schemas.microsoft.com/office/drawing/2014/main" id="{74E6EED0-438C-4D44-AF81-2DD9AA047384}"/>
              </a:ext>
            </a:extLst>
          </p:cNvPr>
          <p:cNvSpPr>
            <a:spLocks noGrp="1"/>
          </p:cNvSpPr>
          <p:nvPr>
            <p:ph sz="half" idx="2"/>
          </p:nvPr>
        </p:nvSpPr>
        <p:spPr>
          <a:xfrm>
            <a:off x="1097279" y="2007952"/>
            <a:ext cx="5764915" cy="4023360"/>
          </a:xfrm>
        </p:spPr>
        <p:txBody>
          <a:bodyPr>
            <a:normAutofit lnSpcReduction="10000"/>
          </a:bodyPr>
          <a:lstStyle/>
          <a:p>
            <a:r>
              <a:rPr lang="en-US" dirty="0"/>
              <a:t>Regression is an analysis method for determining the relationship between variables. Linear Regression attempts to create a straight vector through the data. The distance between the predicted vector data and each true data point is minimized. Think of the linear graphs from back in math class, the "y = b + mx". That's what linear regression is trying to do. In the case of multiple linear regression, it would be </a:t>
            </a:r>
          </a:p>
          <a:p>
            <a:r>
              <a:rPr lang="en-US" dirty="0"/>
              <a:t>"y = b + m1x1 + m2x2" or </a:t>
            </a:r>
          </a:p>
          <a:p>
            <a:r>
              <a:rPr lang="en-US" dirty="0"/>
              <a:t>likes/tips = intercept + </a:t>
            </a:r>
          </a:p>
          <a:p>
            <a:r>
              <a:rPr lang="en-US" dirty="0"/>
              <a:t>m1(number of nearby schools) + </a:t>
            </a:r>
          </a:p>
          <a:p>
            <a:r>
              <a:rPr lang="en-US" dirty="0"/>
              <a:t>m2(number of similar venues in the same postal area)</a:t>
            </a:r>
          </a:p>
        </p:txBody>
      </p:sp>
    </p:spTree>
    <p:extLst>
      <p:ext uri="{BB962C8B-B14F-4D97-AF65-F5344CB8AC3E}">
        <p14:creationId xmlns:p14="http://schemas.microsoft.com/office/powerpoint/2010/main" val="18253794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TotalTime>
  <Words>953</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Capstone Project</vt:lpstr>
      <vt:lpstr>Introduction</vt:lpstr>
      <vt:lpstr>Data Description</vt:lpstr>
      <vt:lpstr>Endpoints</vt:lpstr>
      <vt:lpstr>Pulling Data</vt:lpstr>
      <vt:lpstr>Processing</vt:lpstr>
      <vt:lpstr>Final Data</vt:lpstr>
      <vt:lpstr>Analysis</vt:lpstr>
      <vt:lpstr>Multiple Linear Regression</vt:lpstr>
      <vt:lpstr>Likes vs Tips</vt:lpstr>
      <vt:lpstr>K-Means</vt:lpstr>
      <vt:lpstr>Cluster Map</vt:lpstr>
      <vt:lpstr>Clusters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Colton Johnson</dc:creator>
  <cp:lastModifiedBy>Colton Johnson</cp:lastModifiedBy>
  <cp:revision>21</cp:revision>
  <dcterms:created xsi:type="dcterms:W3CDTF">2020-05-11T00:50:52Z</dcterms:created>
  <dcterms:modified xsi:type="dcterms:W3CDTF">2020-05-11T22:51:17Z</dcterms:modified>
</cp:coreProperties>
</file>