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68DB625-8701-4A58-8818-A2A822A3CE89}">
  <a:tblStyle styleId="{868DB625-8701-4A58-8818-A2A822A3CE8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Questrial-regular.fnt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428750"/>
            <a:ext cx="7543800" cy="19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6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429000"/>
            <a:ext cx="6461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466900" y="-809550"/>
            <a:ext cx="36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5311350" y="1524028"/>
            <a:ext cx="4388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619671" y="0"/>
            <a:ext cx="7524327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979711" y="987574"/>
            <a:ext cx="6912767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1990056" y="1664244"/>
            <a:ext cx="6912767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05880" y="1808260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3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152143"/>
            <a:ext cx="36576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419600" y="1152143"/>
            <a:ext cx="36576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151334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16311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419600" y="1151334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419600" y="16311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04801" y="4121658"/>
            <a:ext cx="7772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1" i="0" sz="22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04798" y="45720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04800" y="285750"/>
            <a:ext cx="77724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01752" y="4121458"/>
            <a:ext cx="7772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1" i="0" sz="22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0" y="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01752" y="4572000"/>
            <a:ext cx="7772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458200" y="4114800"/>
            <a:ext cx="685800" cy="51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Shape 1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1" name="Shape 11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0" y="1275605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DATA SCIENCE STUDY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-9995" y="55552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AMAZON PRODUCT DATASET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-8259" y="3795885"/>
            <a:ext cx="9144000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KHETANI, CHIRAG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BADVE, SAGAR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ANG, DOMINIQUE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BHARADWAJ, PRATHAM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555525"/>
            <a:ext cx="3888432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555525"/>
            <a:ext cx="3600399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0" y="0"/>
            <a:ext cx="8315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F3F3F"/>
                </a:solidFill>
              </a:rPr>
              <a:t>PDLC - Battery and Screen  complaints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395775" y="4390575"/>
            <a:ext cx="25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F3F3F"/>
                </a:solidFill>
              </a:rPr>
              <a:t>Samsung Battery Complaints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348787" y="4436625"/>
            <a:ext cx="35517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F3F3F"/>
                </a:solidFill>
              </a:rPr>
              <a:t>Samsung Screen Complaints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1" y="411510"/>
            <a:ext cx="4104456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23935" l="90385" r="719" t="13387"/>
          <a:stretch/>
        </p:blipFill>
        <p:spPr>
          <a:xfrm>
            <a:off x="5868144" y="627533"/>
            <a:ext cx="1152128" cy="374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22900" y="103800"/>
            <a:ext cx="813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F3F3F"/>
                </a:solidFill>
              </a:rPr>
              <a:t>PDLC -  Samsung Galaxy S3 Camera  +ve(4 &amp; 5) review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1691680" y="699541"/>
            <a:ext cx="6912767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PDLC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691680" y="1419621"/>
            <a:ext cx="6912767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r>
              <a:rPr b="1" lang="en" sz="2400">
                <a:solidFill>
                  <a:srgbClr val="3C78D8"/>
                </a:solidFill>
              </a:rPr>
              <a:t>ag</a:t>
            </a:r>
            <a:r>
              <a:rPr b="1" i="0" lang="en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developing new products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improve current products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Improvement scope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integrated with sentimental analysis.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Domain specific sentiment words can be made.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23528" y="123478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Product Life Cycle (PLC) - Prediction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6906" l="0" r="0" t="0"/>
          <a:stretch/>
        </p:blipFill>
        <p:spPr>
          <a:xfrm>
            <a:off x="1763688" y="1203598"/>
            <a:ext cx="4994979" cy="32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52662" y="71443"/>
            <a:ext cx="21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PLC - Prediction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849" y="220374"/>
            <a:ext cx="5956137" cy="47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1691680" y="699541"/>
            <a:ext cx="6912767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PLC - Prediction</a:t>
            </a:r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691680" y="1419621"/>
            <a:ext cx="6912767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in deciding when to launch new </a:t>
            </a:r>
          </a:p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Improvement scope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data can be used with this analysis.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Sentimental analysis can be improved. </a:t>
            </a:r>
          </a:p>
          <a:p>
            <a:pPr indent="0" lvl="0" marL="0" marR="0" rtl="0" algn="l"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83425" y="129100"/>
            <a:ext cx="7524300" cy="37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Brand wise sentiment analysis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50" y="644525"/>
            <a:ext cx="8716101" cy="43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619675" y="0"/>
            <a:ext cx="7524300" cy="7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Brandwise phase analysis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987" y="775800"/>
            <a:ext cx="64103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2849" y="0"/>
            <a:ext cx="71337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TOPIC MODELING ON BRAND REVIEWS</a:t>
            </a: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1115550" y="818051"/>
            <a:ext cx="69129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top best words, we performed topic modelling using NMF based upon reviews of Motorola, Apple, Nokia and Samsung. We selected 1 topic with 20 words from each brand.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•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0: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motorola use good like just battery great phones time new camera don service                screen ve calls work really razr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•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1: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phone iphone unlocked seller apple new good work money 3g used like product amazon just working did use great 3gs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•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2: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phone nokia use good great camera like just battery phones e71 screen quality features time really gps don works bluetooth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•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3: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phone samsung great use good screen like camera just phones ve battery mobile time reception quality features really mp3 don</a:t>
            </a:r>
          </a:p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619671" y="0"/>
            <a:ext cx="7524300" cy="88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979711" y="987574"/>
            <a:ext cx="6912900" cy="46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1990056" y="1664244"/>
            <a:ext cx="6912900" cy="29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397630" y="777541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"/>
              <a:t>Amazon dataset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1123500" y="1755600"/>
            <a:ext cx="78783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-285750" lvl="0" marL="28575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2400"/>
              <a:t>Contributed by Julian McAuley, assistant professor at University of California, San Diego</a:t>
            </a:r>
          </a:p>
          <a:p>
            <a:pPr indent="-285750" lvl="0" marL="28575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2400"/>
              <a:t>Has over 142 million reviews spanning from 1996 to 2014</a:t>
            </a:r>
          </a:p>
          <a:p>
            <a:pPr indent="-285750" lvl="0" marL="28575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2400"/>
              <a:t>Will focus only on the cellphone and accessories category from 2003 to 2014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05875" y="412525"/>
            <a:ext cx="7025700" cy="88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Faced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5880" y="1395760"/>
            <a:ext cx="8496900" cy="29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Defining our intention for the study.</a:t>
            </a:r>
          </a:p>
          <a:p>
            <a:pPr indent="-381000" lvl="0" marL="4572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Determining which attributes to take into account. </a:t>
            </a:r>
          </a:p>
          <a:p>
            <a:pPr indent="-381000" lvl="0" marL="4572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Combining three million reviews with its corresponding metadata as it takes a good amount of time and memory to process these datasets</a:t>
            </a:r>
          </a:p>
          <a:p>
            <a:pPr indent="-381000" lvl="0" marL="4572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Pre-processing the review text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475655" y="699541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 of the study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1475655" y="1779661"/>
            <a:ext cx="72009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Identify product features and opinions from the reviews</a:t>
            </a:r>
          </a:p>
          <a:p>
            <a:pPr indent="-285750" lvl="0" marL="28575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Perform topic modeling and analysis</a:t>
            </a:r>
          </a:p>
          <a:p>
            <a:pPr indent="-285750" lvl="0" marL="285750" marR="0" rtl="0" algn="l">
              <a:spcBef>
                <a:spcPts val="48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Predict ratings on the product categories based on reviewer emotions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95536" y="555525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95536" y="1275605"/>
            <a:ext cx="8507288" cy="316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Combined review data and metadata through common key 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</a:t>
            </a: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(ASIN - product ID)</a:t>
            </a: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Filtered the combined dataset by category</a:t>
            </a: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Removed missing values in attributes “Title” and “ReviewText”</a:t>
            </a: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Removed punctuations and stopwords</a:t>
            </a: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After pre-processing steps:</a:t>
            </a:r>
          </a:p>
          <a:p>
            <a:pPr indent="-292100" lvl="1" marL="1028700" marR="0" rtl="0" algn="l"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159,000 cellphone reviews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202140" y="121725"/>
            <a:ext cx="352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800"/>
              <a:t>Sample combined review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335275" y="6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{868DB625-8701-4A58-8818-A2A822A3CE89}</a:tableStyleId>
              </a:tblPr>
              <a:tblGrid>
                <a:gridCol w="1235050"/>
                <a:gridCol w="2368700"/>
              </a:tblGrid>
              <a:tr h="212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ASIN: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B00009PGN0</a:t>
                      </a:r>
                    </a:p>
                  </a:txBody>
                  <a:tcPr marT="91425" marB="91425" marR="91425" marL="91425"/>
                </a:tc>
              </a:tr>
              <a:tr h="320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Helpful: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[2, 2]</a:t>
                      </a:r>
                    </a:p>
                  </a:txBody>
                  <a:tcPr marT="91425" marB="91425" marR="91425" marL="91425"/>
                </a:tc>
              </a:tr>
              <a:tr h="320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Overall: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69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reviewText: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Product came exactly as described and would recommend getting this if you like yourself a galaxy s3 and I would give this product a 5 star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06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reviewTime: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03 10, 2014</a:t>
                      </a: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reviewerID: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A2BX7ST3X0L67G</a:t>
                      </a:r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reviewerName: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Dustin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Summary: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Great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unixReviewTime: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1.06E+09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Price: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284.49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salesRank: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F3F3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4127900" y="6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{868DB625-8701-4A58-8818-A2A822A3CE89}</a:tableStyleId>
              </a:tblPr>
              <a:tblGrid>
                <a:gridCol w="944500"/>
                <a:gridCol w="3754975"/>
              </a:tblGrid>
              <a:tr h="908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Description: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Brand New Unlocked Camera: 8 MP, 3264x2448 pixels, autofocus, LED flash Card slot - microSD, up to 64 GB Super AMOLED capacitive touchscreen, 16M colors Dimensions - 136.6 x 70.6 x 8.6 mm (5.38 x 2.78 x 0.34 in)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Brand: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Samsung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Related: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{'bought_together': ['B008DM10WE'], 'also_viewed': ['B008OK8IIY', 'B008MC3N34', 'B00B472RVS', 'B00GS19754', 'B00DBHPCT8', 'B0096DYA8U', 'B008A9CZCY', 'B0096DWZ82'']}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imURL: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http://ecx.images-amazon.com/images/I/51hAD8gsrqL._SY300_.jpg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Categories: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[['Cell Phones &amp; Accessories', 'Cell Phones', 'Unlocked Cell Phones']]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Title: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F3F3F"/>
                          </a:solidFill>
                        </a:rPr>
                        <a:t>Samsung Galaxy S III I747 New Unlocked 16GB - Blue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051725" y="1923675"/>
            <a:ext cx="6517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Analysis and Results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7548" y="238510"/>
            <a:ext cx="8208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Product Development Life Cycle (PDLC</a:t>
            </a:r>
            <a:r>
              <a:rPr lang="en" sz="3000"/>
              <a:t>)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935550" y="1122901"/>
            <a:ext cx="72729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PDLC -</a:t>
            </a:r>
            <a:r>
              <a:rPr lang="en" sz="2000"/>
              <a:t> collects </a:t>
            </a: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parts failure/c</a:t>
            </a:r>
            <a:r>
              <a:rPr lang="en" sz="2000"/>
              <a:t>ustomer review</a:t>
            </a:r>
            <a:r>
              <a:rPr b="0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data, starting from product development to field failure.</a:t>
            </a: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Field failure has </a:t>
            </a:r>
            <a:r>
              <a:rPr b="1" lang="en" sz="2000"/>
              <a:t>two </a:t>
            </a:r>
            <a:r>
              <a:rPr b="1" i="0" lang="e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source  </a:t>
            </a: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Center – Structured data/</a:t>
            </a:r>
            <a:r>
              <a:rPr lang="en" sz="2000"/>
              <a:t>semi structured</a:t>
            </a: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reviews - Unstructured data</a:t>
            </a: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650" y="538224"/>
            <a:ext cx="4324800" cy="44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1331640" y="1022664"/>
            <a:ext cx="1728300" cy="61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Part/Feature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</p:txBody>
      </p:sp>
      <p:sp>
        <p:nvSpPr>
          <p:cNvPr id="148" name="Shape 148"/>
          <p:cNvSpPr/>
          <p:nvPr/>
        </p:nvSpPr>
        <p:spPr>
          <a:xfrm>
            <a:off x="1331640" y="1881013"/>
            <a:ext cx="1728300" cy="61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</a:t>
            </a: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part/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in review text</a:t>
            </a:r>
          </a:p>
        </p:txBody>
      </p:sp>
      <p:sp>
        <p:nvSpPr>
          <p:cNvPr id="149" name="Shape 149"/>
          <p:cNvSpPr/>
          <p:nvPr/>
        </p:nvSpPr>
        <p:spPr>
          <a:xfrm>
            <a:off x="1331640" y="2815564"/>
            <a:ext cx="1728300" cy="906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present, select 2 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before 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after the part/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name</a:t>
            </a:r>
          </a:p>
        </p:txBody>
      </p:sp>
      <p:sp>
        <p:nvSpPr>
          <p:cNvPr id="150" name="Shape 150"/>
          <p:cNvSpPr/>
          <p:nvPr/>
        </p:nvSpPr>
        <p:spPr>
          <a:xfrm>
            <a:off x="1259636" y="3972364"/>
            <a:ext cx="1872300" cy="906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into structured data  - matrix part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word count</a:t>
            </a:r>
          </a:p>
        </p:txBody>
      </p:sp>
      <p:cxnSp>
        <p:nvCxnSpPr>
          <p:cNvPr id="151" name="Shape 151"/>
          <p:cNvCxnSpPr>
            <a:stCxn id="147" idx="2"/>
            <a:endCxn id="148" idx="0"/>
          </p:cNvCxnSpPr>
          <p:nvPr/>
        </p:nvCxnSpPr>
        <p:spPr>
          <a:xfrm>
            <a:off x="2195790" y="1633764"/>
            <a:ext cx="0" cy="247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2" name="Shape 152"/>
          <p:cNvCxnSpPr>
            <a:stCxn id="149" idx="2"/>
            <a:endCxn id="150" idx="0"/>
          </p:cNvCxnSpPr>
          <p:nvPr/>
        </p:nvCxnSpPr>
        <p:spPr>
          <a:xfrm>
            <a:off x="2195790" y="3721564"/>
            <a:ext cx="0" cy="25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3" name="Shape 153"/>
          <p:cNvCxnSpPr>
            <a:stCxn id="148" idx="2"/>
            <a:endCxn id="149" idx="0"/>
          </p:cNvCxnSpPr>
          <p:nvPr/>
        </p:nvCxnSpPr>
        <p:spPr>
          <a:xfrm>
            <a:off x="2195790" y="2492113"/>
            <a:ext cx="0" cy="3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0" y="76200"/>
            <a:ext cx="86034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F3F3F"/>
                </a:solidFill>
              </a:rPr>
              <a:t>PDLC - Samsung Camera complaint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jacency">
  <a:themeElements>
    <a:clrScheme name="Summer">
      <a:dk1>
        <a:srgbClr val="000000"/>
      </a:dk1>
      <a:lt1>
        <a:srgbClr val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