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6" r:id="rId1"/>
  </p:sldMasterIdLst>
  <p:notesMasterIdLst>
    <p:notesMasterId r:id="rId35"/>
  </p:notesMasterIdLst>
  <p:sldIdLst>
    <p:sldId id="257" r:id="rId2"/>
    <p:sldId id="541" r:id="rId3"/>
    <p:sldId id="549" r:id="rId4"/>
    <p:sldId id="612" r:id="rId5"/>
    <p:sldId id="554" r:id="rId6"/>
    <p:sldId id="550" r:id="rId7"/>
    <p:sldId id="683" r:id="rId8"/>
    <p:sldId id="596" r:id="rId9"/>
    <p:sldId id="684" r:id="rId10"/>
    <p:sldId id="617" r:id="rId11"/>
    <p:sldId id="673" r:id="rId12"/>
    <p:sldId id="674" r:id="rId13"/>
    <p:sldId id="676" r:id="rId14"/>
    <p:sldId id="677" r:id="rId15"/>
    <p:sldId id="678" r:id="rId16"/>
    <p:sldId id="679" r:id="rId17"/>
    <p:sldId id="680" r:id="rId18"/>
    <p:sldId id="681" r:id="rId19"/>
    <p:sldId id="569" r:id="rId20"/>
    <p:sldId id="646" r:id="rId21"/>
    <p:sldId id="620" r:id="rId22"/>
    <p:sldId id="685" r:id="rId23"/>
    <p:sldId id="686" r:id="rId24"/>
    <p:sldId id="658" r:id="rId25"/>
    <p:sldId id="589" r:id="rId26"/>
    <p:sldId id="591" r:id="rId27"/>
    <p:sldId id="614" r:id="rId28"/>
    <p:sldId id="608" r:id="rId29"/>
    <p:sldId id="687" r:id="rId30"/>
    <p:sldId id="682" r:id="rId31"/>
    <p:sldId id="627" r:id="rId32"/>
    <p:sldId id="628" r:id="rId33"/>
    <p:sldId id="51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FB5"/>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66" autoAdjust="0"/>
    <p:restoredTop sz="70279" autoAdjust="0"/>
  </p:normalViewPr>
  <p:slideViewPr>
    <p:cSldViewPr snapToGrid="0">
      <p:cViewPr varScale="1">
        <p:scale>
          <a:sx n="80" d="100"/>
          <a:sy n="80" d="100"/>
        </p:scale>
        <p:origin x="108" y="43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D2D263-9899-40FF-A369-3B53A9679340}" type="datetimeFigureOut">
              <a:rPr lang="zh-TW" altLang="en-US" smtClean="0"/>
              <a:t>2021/9/26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276DB-846E-4D6B-84FB-438D4AE01D9E}" type="slidenum">
              <a:rPr lang="zh-TW" altLang="en-US" smtClean="0"/>
              <a:t>‹#›</a:t>
            </a:fld>
            <a:endParaRPr lang="zh-TW" altLang="en-US"/>
          </a:p>
        </p:txBody>
      </p:sp>
    </p:spTree>
    <p:extLst>
      <p:ext uri="{BB962C8B-B14F-4D97-AF65-F5344CB8AC3E}">
        <p14:creationId xmlns:p14="http://schemas.microsoft.com/office/powerpoint/2010/main" val="1174534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1</a:t>
            </a:fld>
            <a:endParaRPr lang="zh-TW" altLang="en-US"/>
          </a:p>
        </p:txBody>
      </p:sp>
    </p:spTree>
    <p:extLst>
      <p:ext uri="{BB962C8B-B14F-4D97-AF65-F5344CB8AC3E}">
        <p14:creationId xmlns:p14="http://schemas.microsoft.com/office/powerpoint/2010/main" val="788119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10</a:t>
            </a:fld>
            <a:endParaRPr lang="zh-TW" altLang="en-US"/>
          </a:p>
        </p:txBody>
      </p:sp>
    </p:spTree>
    <p:extLst>
      <p:ext uri="{BB962C8B-B14F-4D97-AF65-F5344CB8AC3E}">
        <p14:creationId xmlns:p14="http://schemas.microsoft.com/office/powerpoint/2010/main" val="453439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1" dirty="0">
                <a:latin typeface="+mn-ea"/>
                <a:cs typeface="Times New Roman" panose="02020603050405020304" pitchFamily="18" charset="0"/>
              </a:rPr>
              <a:t>其中有</a:t>
            </a:r>
            <a:r>
              <a:rPr lang="en-US" altLang="zh-TW" sz="1200" b="1" dirty="0">
                <a:latin typeface="+mn-ea"/>
                <a:cs typeface="Times New Roman" panose="02020603050405020304" pitchFamily="18" charset="0"/>
              </a:rPr>
              <a:t>11</a:t>
            </a:r>
            <a:r>
              <a:rPr lang="zh-TW" altLang="en-US" sz="1200" b="1" dirty="0">
                <a:latin typeface="+mn-ea"/>
                <a:cs typeface="Times New Roman" panose="02020603050405020304" pitchFamily="18" charset="0"/>
              </a:rPr>
              <a:t>名女性和</a:t>
            </a:r>
            <a:r>
              <a:rPr lang="en-US" altLang="zh-TW" sz="1200" b="1" dirty="0">
                <a:latin typeface="+mn-ea"/>
                <a:cs typeface="Times New Roman" panose="02020603050405020304" pitchFamily="18" charset="0"/>
              </a:rPr>
              <a:t>17</a:t>
            </a:r>
            <a:r>
              <a:rPr lang="zh-TW" altLang="en-US" sz="1200" b="1" dirty="0">
                <a:latin typeface="+mn-ea"/>
                <a:cs typeface="Times New Roman" panose="02020603050405020304" pitchFamily="18" charset="0"/>
              </a:rPr>
              <a:t>名男性。</a:t>
            </a:r>
            <a:r>
              <a:rPr lang="en-US" altLang="zh-TW" sz="1200" b="1" dirty="0">
                <a:latin typeface="+mn-ea"/>
                <a:cs typeface="Times New Roman" panose="02020603050405020304" pitchFamily="18" charset="0"/>
              </a:rPr>
              <a:t>6</a:t>
            </a:r>
            <a:r>
              <a:rPr lang="zh-TW" altLang="en-US" sz="1200" b="1" dirty="0">
                <a:latin typeface="+mn-ea"/>
                <a:cs typeface="Times New Roman" panose="02020603050405020304" pitchFamily="18" charset="0"/>
              </a:rPr>
              <a:t>名參與者被認為是黑人或 </a:t>
            </a:r>
            <a:r>
              <a:rPr lang="en-US" altLang="zh-TW" sz="1200" b="1" dirty="0">
                <a:latin typeface="+mn-ea"/>
                <a:cs typeface="Times New Roman" panose="02020603050405020304" pitchFamily="18" charset="0"/>
              </a:rPr>
              <a:t>6</a:t>
            </a:r>
            <a:r>
              <a:rPr lang="zh-TW" altLang="en-US" sz="1200" b="1" dirty="0">
                <a:latin typeface="+mn-ea"/>
                <a:cs typeface="Times New Roman" panose="02020603050405020304" pitchFamily="18" charset="0"/>
              </a:rPr>
              <a:t>名參與者是黑人或非洲裔美國人，</a:t>
            </a:r>
            <a:r>
              <a:rPr lang="en-US" altLang="zh-TW" sz="1200" b="1" dirty="0">
                <a:latin typeface="+mn-ea"/>
                <a:cs typeface="Times New Roman" panose="02020603050405020304" pitchFamily="18" charset="0"/>
              </a:rPr>
              <a:t>19</a:t>
            </a:r>
            <a:r>
              <a:rPr lang="zh-TW" altLang="en-US" sz="1200" b="1" dirty="0">
                <a:latin typeface="+mn-ea"/>
                <a:cs typeface="Times New Roman" panose="02020603050405020304" pitchFamily="18" charset="0"/>
              </a:rPr>
              <a:t>名是白人，</a:t>
            </a:r>
            <a:r>
              <a:rPr lang="en-US" altLang="zh-TW" sz="1200" b="1" dirty="0">
                <a:latin typeface="+mn-ea"/>
                <a:cs typeface="Times New Roman" panose="02020603050405020304" pitchFamily="18" charset="0"/>
              </a:rPr>
              <a:t>1</a:t>
            </a:r>
            <a:r>
              <a:rPr lang="zh-TW" altLang="en-US" sz="1200" b="1" dirty="0">
                <a:latin typeface="+mn-ea"/>
                <a:cs typeface="Times New Roman" panose="02020603050405020304" pitchFamily="18" charset="0"/>
              </a:rPr>
              <a:t>名是美國印第安人或阿拉斯加 原住民，還有</a:t>
            </a:r>
            <a:r>
              <a:rPr lang="en-US" altLang="zh-TW" sz="1200" b="1" dirty="0">
                <a:latin typeface="+mn-ea"/>
                <a:cs typeface="Times New Roman" panose="02020603050405020304" pitchFamily="18" charset="0"/>
              </a:rPr>
              <a:t>2</a:t>
            </a:r>
            <a:r>
              <a:rPr lang="zh-TW" altLang="en-US" sz="1200" b="1" dirty="0">
                <a:latin typeface="+mn-ea"/>
                <a:cs typeface="Times New Roman" panose="02020603050405020304" pitchFamily="18" charset="0"/>
              </a:rPr>
              <a:t>人是其他種族。其中</a:t>
            </a:r>
            <a:r>
              <a:rPr lang="en-US" altLang="zh-TW" sz="1200" b="1" dirty="0">
                <a:latin typeface="+mn-ea"/>
                <a:cs typeface="Times New Roman" panose="02020603050405020304" pitchFamily="18" charset="0"/>
              </a:rPr>
              <a:t>2</a:t>
            </a:r>
            <a:r>
              <a:rPr lang="zh-TW" altLang="en-US" sz="1200" b="1" dirty="0">
                <a:latin typeface="+mn-ea"/>
                <a:cs typeface="Times New Roman" panose="02020603050405020304" pitchFamily="18" charset="0"/>
              </a:rPr>
              <a:t>名黑人或非洲裔美國人和</a:t>
            </a:r>
            <a:r>
              <a:rPr lang="en-US" altLang="zh-TW" sz="1200" b="1" dirty="0">
                <a:latin typeface="+mn-ea"/>
                <a:cs typeface="Times New Roman" panose="02020603050405020304" pitchFamily="18" charset="0"/>
              </a:rPr>
              <a:t>8</a:t>
            </a:r>
            <a:r>
              <a:rPr lang="zh-TW" altLang="en-US" sz="1200" b="1" dirty="0">
                <a:latin typeface="+mn-ea"/>
                <a:cs typeface="Times New Roman" panose="02020603050405020304" pitchFamily="18" charset="0"/>
              </a:rPr>
              <a:t>名白人參與者還認為自己 </a:t>
            </a:r>
            <a:r>
              <a:rPr lang="en-US" altLang="zh-TW" sz="1200" b="1" dirty="0">
                <a:latin typeface="+mn-ea"/>
                <a:cs typeface="Times New Roman" panose="02020603050405020304" pitchFamily="18" charset="0"/>
              </a:rPr>
              <a:t>2</a:t>
            </a:r>
            <a:r>
              <a:rPr lang="zh-TW" altLang="en-US" sz="1200" b="1" dirty="0">
                <a:latin typeface="+mn-ea"/>
                <a:cs typeface="Times New Roman" panose="02020603050405020304" pitchFamily="18" charset="0"/>
              </a:rPr>
              <a:t>名黑人或非裔美國人和</a:t>
            </a:r>
            <a:r>
              <a:rPr lang="en-US" altLang="zh-TW" sz="1200" b="1" dirty="0">
                <a:latin typeface="+mn-ea"/>
                <a:cs typeface="Times New Roman" panose="02020603050405020304" pitchFamily="18" charset="0"/>
              </a:rPr>
              <a:t>8</a:t>
            </a:r>
            <a:r>
              <a:rPr lang="zh-TW" altLang="en-US" sz="1200" b="1" dirty="0">
                <a:latin typeface="+mn-ea"/>
                <a:cs typeface="Times New Roman" panose="02020603050405020304" pitchFamily="18" charset="0"/>
              </a:rPr>
              <a:t>名白人參與者也被認為是 西班牙裔或拉丁裔。</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11</a:t>
            </a:fld>
            <a:endParaRPr lang="en-US"/>
          </a:p>
        </p:txBody>
      </p:sp>
    </p:spTree>
    <p:extLst>
      <p:ext uri="{BB962C8B-B14F-4D97-AF65-F5344CB8AC3E}">
        <p14:creationId xmlns:p14="http://schemas.microsoft.com/office/powerpoint/2010/main" val="3459413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12</a:t>
            </a:fld>
            <a:endParaRPr lang="en-US"/>
          </a:p>
        </p:txBody>
      </p:sp>
    </p:spTree>
    <p:extLst>
      <p:ext uri="{BB962C8B-B14F-4D97-AF65-F5344CB8AC3E}">
        <p14:creationId xmlns:p14="http://schemas.microsoft.com/office/powerpoint/2010/main" val="627792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13</a:t>
            </a:fld>
            <a:endParaRPr lang="en-US"/>
          </a:p>
        </p:txBody>
      </p:sp>
    </p:spTree>
    <p:extLst>
      <p:ext uri="{BB962C8B-B14F-4D97-AF65-F5344CB8AC3E}">
        <p14:creationId xmlns:p14="http://schemas.microsoft.com/office/powerpoint/2010/main" val="3588019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14</a:t>
            </a:fld>
            <a:endParaRPr lang="en-US"/>
          </a:p>
        </p:txBody>
      </p:sp>
    </p:spTree>
    <p:extLst>
      <p:ext uri="{BB962C8B-B14F-4D97-AF65-F5344CB8AC3E}">
        <p14:creationId xmlns:p14="http://schemas.microsoft.com/office/powerpoint/2010/main" val="1653441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15</a:t>
            </a:fld>
            <a:endParaRPr lang="en-US"/>
          </a:p>
        </p:txBody>
      </p:sp>
    </p:spTree>
    <p:extLst>
      <p:ext uri="{BB962C8B-B14F-4D97-AF65-F5344CB8AC3E}">
        <p14:creationId xmlns:p14="http://schemas.microsoft.com/office/powerpoint/2010/main" val="1789975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16</a:t>
            </a:fld>
            <a:endParaRPr lang="en-US"/>
          </a:p>
        </p:txBody>
      </p:sp>
    </p:spTree>
    <p:extLst>
      <p:ext uri="{BB962C8B-B14F-4D97-AF65-F5344CB8AC3E}">
        <p14:creationId xmlns:p14="http://schemas.microsoft.com/office/powerpoint/2010/main" val="1032201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17</a:t>
            </a:fld>
            <a:endParaRPr lang="en-US"/>
          </a:p>
        </p:txBody>
      </p:sp>
    </p:spTree>
    <p:extLst>
      <p:ext uri="{BB962C8B-B14F-4D97-AF65-F5344CB8AC3E}">
        <p14:creationId xmlns:p14="http://schemas.microsoft.com/office/powerpoint/2010/main" val="1046622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18</a:t>
            </a:fld>
            <a:endParaRPr lang="en-US"/>
          </a:p>
        </p:txBody>
      </p:sp>
    </p:spTree>
    <p:extLst>
      <p:ext uri="{BB962C8B-B14F-4D97-AF65-F5344CB8AC3E}">
        <p14:creationId xmlns:p14="http://schemas.microsoft.com/office/powerpoint/2010/main" val="20319051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19</a:t>
            </a:fld>
            <a:endParaRPr lang="zh-TW" altLang="en-US"/>
          </a:p>
        </p:txBody>
      </p:sp>
    </p:spTree>
    <p:extLst>
      <p:ext uri="{BB962C8B-B14F-4D97-AF65-F5344CB8AC3E}">
        <p14:creationId xmlns:p14="http://schemas.microsoft.com/office/powerpoint/2010/main" val="3546598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2</a:t>
            </a:fld>
            <a:endParaRPr lang="zh-TW" altLang="en-US"/>
          </a:p>
        </p:txBody>
      </p:sp>
    </p:spTree>
    <p:extLst>
      <p:ext uri="{BB962C8B-B14F-4D97-AF65-F5344CB8AC3E}">
        <p14:creationId xmlns:p14="http://schemas.microsoft.com/office/powerpoint/2010/main" val="2995759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dirty="0">
                <a:latin typeface="+mn-ea"/>
                <a:cs typeface="Times New Roman" panose="02020603050405020304" pitchFamily="18" charset="0"/>
              </a:rPr>
              <a:t>測試組參加的兩個版本的測試中，</a:t>
            </a:r>
            <a:r>
              <a:rPr lang="en-US" altLang="zh-TW" sz="1800" dirty="0">
                <a:latin typeface="+mn-ea"/>
                <a:cs typeface="Times New Roman" panose="02020603050405020304" pitchFamily="18" charset="0"/>
              </a:rPr>
              <a:t>PPT </a:t>
            </a:r>
            <a:r>
              <a:rPr lang="zh-TW" altLang="en-US" sz="1800" dirty="0">
                <a:latin typeface="+mn-ea"/>
                <a:cs typeface="Times New Roman" panose="02020603050405020304" pitchFamily="18" charset="0"/>
              </a:rPr>
              <a:t>版本的平均分數最高，</a:t>
            </a:r>
            <a:r>
              <a:rPr lang="en-US" altLang="zh-TW" sz="1800" dirty="0">
                <a:latin typeface="+mn-ea"/>
                <a:cs typeface="Times New Roman" panose="02020603050405020304" pitchFamily="18" charset="0"/>
              </a:rPr>
              <a:t>PPT </a:t>
            </a:r>
            <a:r>
              <a:rPr lang="zh-TW" altLang="en-US" sz="1800" dirty="0">
                <a:latin typeface="+mn-ea"/>
                <a:cs typeface="Times New Roman" panose="02020603050405020304" pitchFamily="18" charset="0"/>
              </a:rPr>
              <a:t>的平均分數比 </a:t>
            </a:r>
            <a:r>
              <a:rPr lang="en-US" altLang="zh-TW" sz="1800" dirty="0">
                <a:latin typeface="+mn-ea"/>
                <a:cs typeface="Times New Roman" panose="02020603050405020304" pitchFamily="18" charset="0"/>
              </a:rPr>
              <a:t>CBT </a:t>
            </a:r>
            <a:r>
              <a:rPr lang="zh-TW" altLang="en-US" sz="1800" dirty="0">
                <a:latin typeface="+mn-ea"/>
                <a:cs typeface="Times New Roman" panose="02020603050405020304" pitchFamily="18" charset="0"/>
              </a:rPr>
              <a:t>的平均分數高 </a:t>
            </a:r>
            <a:r>
              <a:rPr lang="en-US" altLang="zh-TW" sz="1800" dirty="0">
                <a:latin typeface="+mn-ea"/>
                <a:cs typeface="Times New Roman" panose="02020603050405020304" pitchFamily="18" charset="0"/>
              </a:rPr>
              <a:t>0.53 </a:t>
            </a:r>
            <a:r>
              <a:rPr lang="zh-TW" altLang="en-US" sz="1800" dirty="0">
                <a:latin typeface="+mn-ea"/>
                <a:cs typeface="Times New Roman" panose="02020603050405020304" pitchFamily="18" charset="0"/>
              </a:rPr>
              <a:t>分。 </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20</a:t>
            </a:fld>
            <a:endParaRPr lang="en-US"/>
          </a:p>
        </p:txBody>
      </p:sp>
    </p:spTree>
    <p:extLst>
      <p:ext uri="{BB962C8B-B14F-4D97-AF65-F5344CB8AC3E}">
        <p14:creationId xmlns:p14="http://schemas.microsoft.com/office/powerpoint/2010/main" val="1193028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討論了遊戲類型和遊戲設計元素的範圍以及這些研究中使用的學習理論，以及影響</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21</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世紀技能的指標，度量和結果的範圍。</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本文</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還</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為研究人員，遊戲設計師和教育工作者在與教育性遊戲設計和實施有關的問題上提供了寶貴的見解。</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21</a:t>
            </a:fld>
            <a:endParaRPr lang="en-US"/>
          </a:p>
        </p:txBody>
      </p:sp>
    </p:spTree>
    <p:extLst>
      <p:ext uri="{BB962C8B-B14F-4D97-AF65-F5344CB8AC3E}">
        <p14:creationId xmlns:p14="http://schemas.microsoft.com/office/powerpoint/2010/main" val="3242088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討論了遊戲類型和遊戲設計元素的範圍以及這些研究中使用的學習理論，以及影響</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21</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世紀技能的指標，度量和結果的範圍。</a:t>
            </a: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本文</a:t>
            </a: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還</a:t>
            </a:r>
            <a:r>
              <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為研究人員，遊戲設計師和教育工作者在與教育性遊戲設計和實施有關的問題上提供了寶貴的見解。</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22</a:t>
            </a:fld>
            <a:endParaRPr lang="en-US"/>
          </a:p>
        </p:txBody>
      </p:sp>
    </p:spTree>
    <p:extLst>
      <p:ext uri="{BB962C8B-B14F-4D97-AF65-F5344CB8AC3E}">
        <p14:creationId xmlns:p14="http://schemas.microsoft.com/office/powerpoint/2010/main" val="26493547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zh-TW" altLang="en-US" sz="1800" dirty="0">
                <a:latin typeface="+mn-ea"/>
                <a:cs typeface="Times New Roman" panose="02020603050405020304" pitchFamily="18" charset="0"/>
              </a:rPr>
              <a:t>綜合學習活動（</a:t>
            </a:r>
            <a:r>
              <a:rPr lang="en-US" altLang="zh-TW" sz="1800" dirty="0">
                <a:latin typeface="+mn-ea"/>
                <a:cs typeface="Times New Roman" panose="02020603050405020304" pitchFamily="18" charset="0"/>
              </a:rPr>
              <a:t>53 </a:t>
            </a:r>
            <a:r>
              <a:rPr lang="zh-TW" altLang="en-US" sz="1800" dirty="0">
                <a:latin typeface="+mn-ea"/>
                <a:cs typeface="Times New Roman" panose="02020603050405020304" pitchFamily="18" charset="0"/>
              </a:rPr>
              <a:t>個視頻剪輯，</a:t>
            </a:r>
            <a:r>
              <a:rPr lang="en-US" altLang="zh-TW" sz="1800" dirty="0">
                <a:latin typeface="+mn-ea"/>
                <a:cs typeface="Times New Roman" panose="02020603050405020304" pitchFamily="18" charset="0"/>
              </a:rPr>
              <a:t>34%</a:t>
            </a:r>
            <a:r>
              <a:rPr lang="zh-TW" altLang="en-US" sz="1800" dirty="0">
                <a:latin typeface="+mn-ea"/>
                <a:cs typeface="Times New Roman" panose="02020603050405020304" pitchFamily="18" charset="0"/>
              </a:rPr>
              <a:t>），即活動側重於與多個學習領域相關的內容，包括至少一種藝術形式。例如，我們觀察到孩子們在戶外科學課上在操場上畫樹，或者在計算課上唱與數字有關的歌曲。</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en-US" altLang="zh-TW" sz="1800" dirty="0">
                <a:latin typeface="+mn-ea"/>
                <a:cs typeface="Times New Roman" panose="02020603050405020304" pitchFamily="18" charset="0"/>
              </a:rPr>
              <a:t>Fillers-Transitions</a:t>
            </a:r>
            <a:r>
              <a:rPr lang="zh-TW" altLang="en-US" sz="1800" dirty="0">
                <a:latin typeface="+mn-ea"/>
                <a:cs typeface="Times New Roman" panose="02020603050405020304" pitchFamily="18" charset="0"/>
              </a:rPr>
              <a:t>（</a:t>
            </a:r>
            <a:r>
              <a:rPr lang="en-US" altLang="zh-TW" sz="1800" dirty="0">
                <a:latin typeface="+mn-ea"/>
                <a:cs typeface="Times New Roman" panose="02020603050405020304" pitchFamily="18" charset="0"/>
              </a:rPr>
              <a:t>47 </a:t>
            </a:r>
            <a:r>
              <a:rPr lang="zh-TW" altLang="en-US" sz="1800" dirty="0">
                <a:latin typeface="+mn-ea"/>
                <a:cs typeface="Times New Roman" panose="02020603050405020304" pitchFamily="18" charset="0"/>
              </a:rPr>
              <a:t>個視頻剪輯，</a:t>
            </a:r>
            <a:r>
              <a:rPr lang="en-US" altLang="zh-TW" sz="1800" dirty="0">
                <a:latin typeface="+mn-ea"/>
                <a:cs typeface="Times New Roman" panose="02020603050405020304" pitchFamily="18" charset="0"/>
              </a:rPr>
              <a:t>30.1%</a:t>
            </a:r>
            <a:r>
              <a:rPr lang="zh-TW" altLang="en-US" sz="1800" dirty="0">
                <a:latin typeface="+mn-ea"/>
                <a:cs typeface="Times New Roman" panose="02020603050405020304" pitchFamily="18" charset="0"/>
              </a:rPr>
              <a:t>），定義為簡短的非教學活動，旨在讓兒童在從一個事件過渡到下一個事件期間保持專注和參與，從而填補等待時間的空白。例如，在一次讀書活動之後，一位老師讓孩子們唱“我的小狗”和“七天”歌曲並進行一些身體運動，而小組則轉移到了提供午餐的幼兒園區域。</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學習中心時間（</a:t>
            </a:r>
            <a:r>
              <a:rPr lang="en-US" altLang="zh-TW" sz="1800" dirty="0">
                <a:latin typeface="+mn-ea"/>
                <a:cs typeface="Times New Roman" panose="02020603050405020304" pitchFamily="18" charset="0"/>
              </a:rPr>
              <a:t>45 </a:t>
            </a:r>
            <a:r>
              <a:rPr lang="zh-TW" altLang="en-US" sz="1800" dirty="0">
                <a:latin typeface="+mn-ea"/>
                <a:cs typeface="Times New Roman" panose="02020603050405020304" pitchFamily="18" charset="0"/>
              </a:rPr>
              <a:t>個視頻片段，</a:t>
            </a:r>
            <a:r>
              <a:rPr lang="en-US" altLang="zh-TW" sz="1800" dirty="0">
                <a:latin typeface="+mn-ea"/>
                <a:cs typeface="Times New Roman" panose="02020603050405020304" pitchFamily="18" charset="0"/>
              </a:rPr>
              <a:t>28.8%</a:t>
            </a:r>
            <a:r>
              <a:rPr lang="zh-TW" altLang="en-US" sz="1800" dirty="0">
                <a:latin typeface="+mn-ea"/>
                <a:cs typeface="Times New Roman" panose="02020603050405020304" pitchFamily="18" charset="0"/>
              </a:rPr>
              <a:t>），在此期間，孩子們在沒有老師持續直接監督的情況下，在專題學習角內以小組形式一起學習。請注意，新加坡的學前班教室與其他國家類似，通常包括專門針對各種學習領域（例如識字、算術、科學、藝術）的學習角。換句話說，並非所有孩子都在學習中心時間從事與藝術相關的工作。例如，我們經常觀察到一群穿著戲服並假裝專業人士（例如醫生、護士、消防員）的兒童在戲劇遊戲角，或與他們的朋友合作視覺藝術項目，而其他兒童則在包含材料，例如書籍、拼圖、積木或與科學相關的材料。</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dirty="0">
                <a:latin typeface="+mn-ea"/>
                <a:cs typeface="Times New Roman" panose="02020603050405020304" pitchFamily="18" charset="0"/>
              </a:rPr>
              <a:t>單獨的藝術活動（</a:t>
            </a:r>
            <a:r>
              <a:rPr lang="en-US" altLang="zh-TW" sz="1800" dirty="0">
                <a:latin typeface="+mn-ea"/>
                <a:cs typeface="Times New Roman" panose="02020603050405020304" pitchFamily="18" charset="0"/>
              </a:rPr>
              <a:t>37 </a:t>
            </a:r>
            <a:r>
              <a:rPr lang="zh-TW" altLang="en-US" sz="1800" dirty="0">
                <a:latin typeface="+mn-ea"/>
                <a:cs typeface="Times New Roman" panose="02020603050405020304" pitchFamily="18" charset="0"/>
              </a:rPr>
              <a:t>個視頻剪輯，</a:t>
            </a:r>
            <a:r>
              <a:rPr lang="en-US" altLang="zh-TW" sz="1800" dirty="0">
                <a:latin typeface="+mn-ea"/>
                <a:cs typeface="Times New Roman" panose="02020603050405020304" pitchFamily="18" charset="0"/>
              </a:rPr>
              <a:t>23.7%</a:t>
            </a:r>
            <a:r>
              <a:rPr lang="zh-TW" altLang="en-US" sz="1800" dirty="0">
                <a:latin typeface="+mn-ea"/>
                <a:cs typeface="Times New Roman" panose="02020603050405020304" pitchFamily="18" charset="0"/>
              </a:rPr>
              <a:t>），專門計劃和開展以專門教授兒童與藝術相關的概念或過程。例如，我們觀察了一項活動，在該活動中，兒童通過一首歌了解斷奏和連奏之間的差異。</a:t>
            </a:r>
            <a:br>
              <a:rPr lang="en-US" altLang="zh-TW" sz="1800" dirty="0">
                <a:latin typeface="+mn-ea"/>
                <a:cs typeface="Times New Roman" panose="02020603050405020304" pitchFamily="18" charset="0"/>
              </a:rPr>
            </a:br>
            <a:br>
              <a:rPr lang="en-US" altLang="zh-TW" sz="1800" dirty="0">
                <a:latin typeface="+mn-ea"/>
                <a:cs typeface="Times New Roman" panose="02020603050405020304" pitchFamily="18" charset="0"/>
              </a:rPr>
            </a:br>
            <a:r>
              <a:rPr lang="zh-TW" altLang="en-US" sz="1800" dirty="0">
                <a:latin typeface="+mn-ea"/>
                <a:cs typeface="Times New Roman" panose="02020603050405020304" pitchFamily="18" charset="0"/>
              </a:rPr>
              <a:t>綜合學習活動是我們觀察藝術教學最頻繁發生的環境，而單獨的藝術活動是最不頻繁的環境。</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23</a:t>
            </a:fld>
            <a:endParaRPr lang="en-US"/>
          </a:p>
        </p:txBody>
      </p:sp>
    </p:spTree>
    <p:extLst>
      <p:ext uri="{BB962C8B-B14F-4D97-AF65-F5344CB8AC3E}">
        <p14:creationId xmlns:p14="http://schemas.microsoft.com/office/powerpoint/2010/main" val="8764792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0"/>
            <a:r>
              <a:rPr lang="zh-TW" altLang="en-US" sz="1800" dirty="0">
                <a:latin typeface="+mn-ea"/>
                <a:cs typeface="Times New Roman" panose="02020603050405020304" pitchFamily="18" charset="0"/>
              </a:rPr>
              <a:t>綜合學習活動（</a:t>
            </a:r>
            <a:r>
              <a:rPr lang="en-US" altLang="zh-TW" sz="1800" dirty="0">
                <a:latin typeface="+mn-ea"/>
                <a:cs typeface="Times New Roman" panose="02020603050405020304" pitchFamily="18" charset="0"/>
              </a:rPr>
              <a:t>53 </a:t>
            </a:r>
            <a:r>
              <a:rPr lang="zh-TW" altLang="en-US" sz="1800" dirty="0">
                <a:latin typeface="+mn-ea"/>
                <a:cs typeface="Times New Roman" panose="02020603050405020304" pitchFamily="18" charset="0"/>
              </a:rPr>
              <a:t>個視頻剪輯，</a:t>
            </a:r>
            <a:r>
              <a:rPr lang="en-US" altLang="zh-TW" sz="1800" dirty="0">
                <a:latin typeface="+mn-ea"/>
                <a:cs typeface="Times New Roman" panose="02020603050405020304" pitchFamily="18" charset="0"/>
              </a:rPr>
              <a:t>34%</a:t>
            </a:r>
            <a:r>
              <a:rPr lang="zh-TW" altLang="en-US" sz="1800" dirty="0">
                <a:latin typeface="+mn-ea"/>
                <a:cs typeface="Times New Roman" panose="02020603050405020304" pitchFamily="18" charset="0"/>
              </a:rPr>
              <a:t>），即活動側重於與多個學習領域相關的內容，包括至少一種藝術形式。例如，我們觀察到孩子們在戶外科學課上在操場上畫樹，或者在計算課上唱與數字有關的歌曲。</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en-US" altLang="zh-TW" sz="1800" dirty="0">
                <a:latin typeface="+mn-ea"/>
                <a:cs typeface="Times New Roman" panose="02020603050405020304" pitchFamily="18" charset="0"/>
              </a:rPr>
              <a:t>Fillers-Transitions</a:t>
            </a:r>
            <a:r>
              <a:rPr lang="zh-TW" altLang="en-US" sz="1800" dirty="0">
                <a:latin typeface="+mn-ea"/>
                <a:cs typeface="Times New Roman" panose="02020603050405020304" pitchFamily="18" charset="0"/>
              </a:rPr>
              <a:t>（</a:t>
            </a:r>
            <a:r>
              <a:rPr lang="en-US" altLang="zh-TW" sz="1800" dirty="0">
                <a:latin typeface="+mn-ea"/>
                <a:cs typeface="Times New Roman" panose="02020603050405020304" pitchFamily="18" charset="0"/>
              </a:rPr>
              <a:t>47 </a:t>
            </a:r>
            <a:r>
              <a:rPr lang="zh-TW" altLang="en-US" sz="1800" dirty="0">
                <a:latin typeface="+mn-ea"/>
                <a:cs typeface="Times New Roman" panose="02020603050405020304" pitchFamily="18" charset="0"/>
              </a:rPr>
              <a:t>個視頻剪輯，</a:t>
            </a:r>
            <a:r>
              <a:rPr lang="en-US" altLang="zh-TW" sz="1800" dirty="0">
                <a:latin typeface="+mn-ea"/>
                <a:cs typeface="Times New Roman" panose="02020603050405020304" pitchFamily="18" charset="0"/>
              </a:rPr>
              <a:t>30.1%</a:t>
            </a:r>
            <a:r>
              <a:rPr lang="zh-TW" altLang="en-US" sz="1800" dirty="0">
                <a:latin typeface="+mn-ea"/>
                <a:cs typeface="Times New Roman" panose="02020603050405020304" pitchFamily="18" charset="0"/>
              </a:rPr>
              <a:t>），定義為簡短的非教學活動，旨在讓兒童在從一個事件過渡到下一個事件期間保持專注和參與，從而填補等待時間的空白。例如，在一次讀書活動之後，一位老師讓孩子們唱“我的小狗”和“七天”歌曲並進行一些身體運動，而小組則轉移到了提供午餐的幼兒園區域。</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lvl="0"/>
            <a:r>
              <a:rPr lang="zh-TW" altLang="en-US" sz="1800" dirty="0">
                <a:latin typeface="+mn-ea"/>
                <a:cs typeface="Times New Roman" panose="02020603050405020304" pitchFamily="18" charset="0"/>
              </a:rPr>
              <a:t>學習中心時間（</a:t>
            </a:r>
            <a:r>
              <a:rPr lang="en-US" altLang="zh-TW" sz="1800" dirty="0">
                <a:latin typeface="+mn-ea"/>
                <a:cs typeface="Times New Roman" panose="02020603050405020304" pitchFamily="18" charset="0"/>
              </a:rPr>
              <a:t>45 </a:t>
            </a:r>
            <a:r>
              <a:rPr lang="zh-TW" altLang="en-US" sz="1800" dirty="0">
                <a:latin typeface="+mn-ea"/>
                <a:cs typeface="Times New Roman" panose="02020603050405020304" pitchFamily="18" charset="0"/>
              </a:rPr>
              <a:t>個視頻片段，</a:t>
            </a:r>
            <a:r>
              <a:rPr lang="en-US" altLang="zh-TW" sz="1800" dirty="0">
                <a:latin typeface="+mn-ea"/>
                <a:cs typeface="Times New Roman" panose="02020603050405020304" pitchFamily="18" charset="0"/>
              </a:rPr>
              <a:t>28.8%</a:t>
            </a:r>
            <a:r>
              <a:rPr lang="zh-TW" altLang="en-US" sz="1800" dirty="0">
                <a:latin typeface="+mn-ea"/>
                <a:cs typeface="Times New Roman" panose="02020603050405020304" pitchFamily="18" charset="0"/>
              </a:rPr>
              <a:t>），在此期間，孩子們在沒有老師持續直接監督的情況下，在專題學習角內以小組形式一起學習。請注意，新加坡的學前班教室與其他國家類似，通常包括專門針對各種學習領域（例如識字、算術、科學、藝術）的學習角。換句話說，並非所有孩子都在學習中心時間從事與藝術相關的工作。例如，我們經常觀察到一群穿著戲服並假裝專業人士（例如醫生、護士、消防員）的兒童在戲劇遊戲角，或與他們的朋友合作視覺藝術項目，而其他兒童則在包含材料，例如書籍、拼圖、積木或與科學相關的材料。</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dirty="0">
                <a:latin typeface="+mn-ea"/>
                <a:cs typeface="Times New Roman" panose="02020603050405020304" pitchFamily="18" charset="0"/>
              </a:rPr>
              <a:t>單獨的藝術活動（</a:t>
            </a:r>
            <a:r>
              <a:rPr lang="en-US" altLang="zh-TW" sz="1800" dirty="0">
                <a:latin typeface="+mn-ea"/>
                <a:cs typeface="Times New Roman" panose="02020603050405020304" pitchFamily="18" charset="0"/>
              </a:rPr>
              <a:t>37 </a:t>
            </a:r>
            <a:r>
              <a:rPr lang="zh-TW" altLang="en-US" sz="1800" dirty="0">
                <a:latin typeface="+mn-ea"/>
                <a:cs typeface="Times New Roman" panose="02020603050405020304" pitchFamily="18" charset="0"/>
              </a:rPr>
              <a:t>個視頻剪輯，</a:t>
            </a:r>
            <a:r>
              <a:rPr lang="en-US" altLang="zh-TW" sz="1800" dirty="0">
                <a:latin typeface="+mn-ea"/>
                <a:cs typeface="Times New Roman" panose="02020603050405020304" pitchFamily="18" charset="0"/>
              </a:rPr>
              <a:t>23.7%</a:t>
            </a:r>
            <a:r>
              <a:rPr lang="zh-TW" altLang="en-US" sz="1800" dirty="0">
                <a:latin typeface="+mn-ea"/>
                <a:cs typeface="Times New Roman" panose="02020603050405020304" pitchFamily="18" charset="0"/>
              </a:rPr>
              <a:t>），專門計劃和開展以專門教授兒童與藝術相關的概念或過程。例如，我們觀察了一項活動，在該活動中，兒童通過一首歌了解斷奏和連奏之間的差異。</a:t>
            </a:r>
            <a:br>
              <a:rPr lang="en-US" altLang="zh-TW" sz="1800" dirty="0">
                <a:latin typeface="+mn-ea"/>
                <a:cs typeface="Times New Roman" panose="02020603050405020304" pitchFamily="18" charset="0"/>
              </a:rPr>
            </a:br>
            <a:br>
              <a:rPr lang="en-US" altLang="zh-TW" sz="1800" dirty="0">
                <a:latin typeface="+mn-ea"/>
                <a:cs typeface="Times New Roman" panose="02020603050405020304" pitchFamily="18" charset="0"/>
              </a:rPr>
            </a:br>
            <a:r>
              <a:rPr lang="zh-TW" altLang="en-US" sz="1800" dirty="0">
                <a:latin typeface="+mn-ea"/>
                <a:cs typeface="Times New Roman" panose="02020603050405020304" pitchFamily="18" charset="0"/>
              </a:rPr>
              <a:t>綜合學習活動是我們觀察藝術教學最頻繁發生的環境，而單獨的藝術活動是最不頻繁的環境。</a:t>
            </a:r>
            <a:endParaRPr lang="en-US" altLang="zh-TW" sz="1800" dirty="0">
              <a:latin typeface="+mn-ea"/>
              <a:cs typeface="Times New Roman" panose="02020603050405020304" pitchFamily="18" charset="0"/>
            </a:endParaRPr>
          </a:p>
          <a:p>
            <a:pPr lvl="0"/>
            <a:endParaRPr lang="en-US" altLang="zh-TW"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24</a:t>
            </a:fld>
            <a:endParaRPr lang="en-US"/>
          </a:p>
        </p:txBody>
      </p:sp>
    </p:spTree>
    <p:extLst>
      <p:ext uri="{BB962C8B-B14F-4D97-AF65-F5344CB8AC3E}">
        <p14:creationId xmlns:p14="http://schemas.microsoft.com/office/powerpoint/2010/main" val="18193806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25</a:t>
            </a:fld>
            <a:endParaRPr lang="zh-TW" altLang="en-US"/>
          </a:p>
        </p:txBody>
      </p:sp>
    </p:spTree>
    <p:extLst>
      <p:ext uri="{BB962C8B-B14F-4D97-AF65-F5344CB8AC3E}">
        <p14:creationId xmlns:p14="http://schemas.microsoft.com/office/powerpoint/2010/main" val="16739667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TW" altLang="en-US" sz="1200" dirty="0">
                <a:latin typeface="+mn-ea"/>
                <a:cs typeface="Times New Roman" panose="02020603050405020304" pitchFamily="18" charset="0"/>
              </a:rPr>
              <a:t>因此，在後續研究中調查藝術教育提供的這些差異背後的原因是很重要的。 </a:t>
            </a:r>
          </a:p>
          <a:p>
            <a:r>
              <a:rPr lang="zh-TW" altLang="en-US" sz="1200" dirty="0">
                <a:latin typeface="+mn-ea"/>
                <a:cs typeface="Times New Roman" panose="02020603050405020304" pitchFamily="18" charset="0"/>
              </a:rPr>
              <a:t>我們在</a:t>
            </a:r>
            <a:r>
              <a:rPr lang="en-US" altLang="zh-TW" sz="1200" dirty="0">
                <a:latin typeface="+mn-ea"/>
                <a:cs typeface="Times New Roman" panose="02020603050405020304" pitchFamily="18" charset="0"/>
              </a:rPr>
              <a:t>30%</a:t>
            </a:r>
            <a:r>
              <a:rPr lang="zh-TW" altLang="en-US" sz="1200" dirty="0">
                <a:latin typeface="+mn-ea"/>
                <a:cs typeface="Times New Roman" panose="02020603050405020304" pitchFamily="18" charset="0"/>
              </a:rPr>
              <a:t>的教室裡沒有觀察到藝術教育的證據這一事實並不一定意味著負責這些教室的老師忽視了藝術。 </a:t>
            </a:r>
          </a:p>
          <a:p>
            <a:r>
              <a:rPr lang="zh-TW" altLang="en-US" sz="1200" dirty="0">
                <a:latin typeface="+mn-ea"/>
                <a:cs typeface="Times New Roman" panose="02020603050405020304" pitchFamily="18" charset="0"/>
              </a:rPr>
              <a:t>也許他們只是沒有在那個特定的日子開展與藝術相關的活動。 </a:t>
            </a:r>
          </a:p>
          <a:p>
            <a:r>
              <a:rPr lang="zh-TW" altLang="en-US" sz="1200" dirty="0">
                <a:latin typeface="+mn-ea"/>
                <a:cs typeface="Times New Roman" panose="02020603050405020304" pitchFamily="18" charset="0"/>
              </a:rPr>
              <a:t>事實上，這項研究的局限性之一（適用於幾乎所有基於自然主義課堂觀察的研究）是教師只在一個時間點被觀察到。 </a:t>
            </a:r>
          </a:p>
          <a:p>
            <a:r>
              <a:rPr lang="zh-TW" altLang="en-US" sz="1200" dirty="0">
                <a:latin typeface="+mn-ea"/>
                <a:cs typeface="Times New Roman" panose="02020603050405020304" pitchFamily="18" charset="0"/>
              </a:rPr>
              <a:t>未來的研究旨在更深入地了解藝術教學實踐，因此應確保更長的課堂觀察時間。</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26</a:t>
            </a:fld>
            <a:endParaRPr lang="en-US"/>
          </a:p>
        </p:txBody>
      </p:sp>
    </p:spTree>
    <p:extLst>
      <p:ext uri="{BB962C8B-B14F-4D97-AF65-F5344CB8AC3E}">
        <p14:creationId xmlns:p14="http://schemas.microsoft.com/office/powerpoint/2010/main" val="3969314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TW" altLang="en-US" sz="1200" dirty="0">
                <a:latin typeface="+mn-ea"/>
                <a:cs typeface="Times New Roman" panose="02020603050405020304" pitchFamily="18" charset="0"/>
              </a:rPr>
              <a:t>文化和身份似乎主要通過唱歌傳播給兒童，使用與新加坡當地民族文化相關的某些傳統歌曲（例如，宗教節日、文化慶典）。 </a:t>
            </a:r>
          </a:p>
          <a:p>
            <a:endParaRPr lang="zh-TW" altLang="en-US" sz="1200" dirty="0">
              <a:latin typeface="+mn-ea"/>
              <a:cs typeface="Times New Roman" panose="02020603050405020304" pitchFamily="18" charset="0"/>
            </a:endParaRPr>
          </a:p>
          <a:p>
            <a:r>
              <a:rPr lang="zh-TW" altLang="en-US" sz="1200" dirty="0">
                <a:latin typeface="+mn-ea"/>
                <a:cs typeface="Times New Roman" panose="02020603050405020304" pitchFamily="18" charset="0"/>
              </a:rPr>
              <a:t>我們的研究結果與 </a:t>
            </a:r>
            <a:r>
              <a:rPr lang="en-US" altLang="zh-TW" sz="1200" dirty="0" err="1">
                <a:latin typeface="+mn-ea"/>
                <a:cs typeface="Times New Roman" panose="02020603050405020304" pitchFamily="18" charset="0"/>
              </a:rPr>
              <a:t>Zupanci</a:t>
            </a:r>
            <a:r>
              <a:rPr lang="en-US" altLang="zh-TW" sz="1200" dirty="0">
                <a:latin typeface="+mn-ea"/>
                <a:cs typeface="Times New Roman" panose="02020603050405020304" pitchFamily="18" charset="0"/>
              </a:rPr>
              <a:t>ˇ c</a:t>
            </a:r>
            <a:r>
              <a:rPr lang="zh-TW" altLang="en-US" sz="1200" dirty="0">
                <a:latin typeface="+mn-ea"/>
                <a:cs typeface="Times New Roman" panose="02020603050405020304" pitchFamily="18" charset="0"/>
              </a:rPr>
              <a:t>、ˇ </a:t>
            </a:r>
            <a:r>
              <a:rPr lang="en-US" altLang="zh-TW" sz="1200" dirty="0" err="1">
                <a:latin typeface="+mn-ea"/>
                <a:cs typeface="Times New Roman" panose="02020603050405020304" pitchFamily="18" charset="0"/>
              </a:rPr>
              <a:t>Cagran</a:t>
            </a:r>
            <a:r>
              <a:rPr lang="zh-TW" altLang="en-US" sz="1200" dirty="0">
                <a:latin typeface="+mn-ea"/>
                <a:cs typeface="Times New Roman" panose="02020603050405020304" pitchFamily="18" charset="0"/>
              </a:rPr>
              <a:t>、ˇ 和 </a:t>
            </a:r>
            <a:r>
              <a:rPr lang="en-US" altLang="zh-TW" sz="1200" dirty="0" err="1">
                <a:latin typeface="+mn-ea"/>
                <a:cs typeface="Times New Roman" panose="02020603050405020304" pitchFamily="18" charset="0"/>
              </a:rPr>
              <a:t>Mulej</a:t>
            </a:r>
            <a:r>
              <a:rPr lang="en-US" altLang="zh-TW" sz="1200" dirty="0">
                <a:latin typeface="+mn-ea"/>
                <a:cs typeface="Times New Roman" panose="02020603050405020304" pitchFamily="18" charset="0"/>
              </a:rPr>
              <a:t> (2015) </a:t>
            </a:r>
            <a:r>
              <a:rPr lang="zh-TW" altLang="en-US" sz="1200" dirty="0">
                <a:latin typeface="+mn-ea"/>
                <a:cs typeface="Times New Roman" panose="02020603050405020304" pitchFamily="18" charset="0"/>
              </a:rPr>
              <a:t>在斯洛文尼亞進行的研究相對一致，該研究報告稱學前教師最重視視覺藝術和音樂。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27</a:t>
            </a:fld>
            <a:endParaRPr lang="en-US"/>
          </a:p>
        </p:txBody>
      </p:sp>
    </p:spTree>
    <p:extLst>
      <p:ext uri="{BB962C8B-B14F-4D97-AF65-F5344CB8AC3E}">
        <p14:creationId xmlns:p14="http://schemas.microsoft.com/office/powerpoint/2010/main" val="5166878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TW" altLang="en-US" sz="1200" dirty="0">
                <a:latin typeface="+mn-ea"/>
                <a:cs typeface="Times New Roman" panose="02020603050405020304" pitchFamily="18" charset="0"/>
              </a:rPr>
              <a:t>此外，</a:t>
            </a:r>
            <a:r>
              <a:rPr lang="en-US" altLang="zh-TW" sz="1200" dirty="0">
                <a:latin typeface="+mn-ea"/>
                <a:cs typeface="Times New Roman" panose="02020603050405020304" pitchFamily="18" charset="0"/>
              </a:rPr>
              <a:t>NEL </a:t>
            </a:r>
            <a:r>
              <a:rPr lang="zh-TW" altLang="en-US" sz="1200" dirty="0">
                <a:latin typeface="+mn-ea"/>
                <a:cs typeface="Times New Roman" panose="02020603050405020304" pitchFamily="18" charset="0"/>
              </a:rPr>
              <a:t>課程框架沒有提出向兒童介紹或教授各種藝術形式的最佳頻率，這可能導致教師只專注於他們認為最有能力和最舒服的活動。 </a:t>
            </a:r>
          </a:p>
          <a:p>
            <a:endParaRPr lang="zh-TW" altLang="en-US" sz="1200" dirty="0">
              <a:latin typeface="+mn-ea"/>
              <a:cs typeface="Times New Roman" panose="02020603050405020304" pitchFamily="18" charset="0"/>
            </a:endParaRPr>
          </a:p>
          <a:p>
            <a:r>
              <a:rPr lang="zh-TW" altLang="en-US" sz="1200" dirty="0">
                <a:latin typeface="+mn-ea"/>
                <a:cs typeface="Times New Roman" panose="02020603050405020304" pitchFamily="18" charset="0"/>
              </a:rPr>
              <a:t>事實上，根據新加坡職前教師教育計劃 </a:t>
            </a:r>
            <a:r>
              <a:rPr lang="en-US" altLang="zh-TW" sz="1200" dirty="0">
                <a:latin typeface="+mn-ea"/>
                <a:cs typeface="Times New Roman" panose="02020603050405020304" pitchFamily="18" charset="0"/>
              </a:rPr>
              <a:t>(PQAC, 2008) </a:t>
            </a:r>
            <a:r>
              <a:rPr lang="zh-TW" altLang="en-US" sz="1200" dirty="0">
                <a:latin typeface="+mn-ea"/>
                <a:cs typeface="Times New Roman" panose="02020603050405020304" pitchFamily="18" charset="0"/>
              </a:rPr>
              <a:t>所涵蓋的內容，許多學前教師可能覺得自己沒有充分準備教授戲劇</a:t>
            </a:r>
            <a:r>
              <a:rPr lang="en-US" altLang="zh-TW" sz="1200" dirty="0">
                <a:latin typeface="+mn-ea"/>
                <a:cs typeface="Times New Roman" panose="02020603050405020304" pitchFamily="18" charset="0"/>
              </a:rPr>
              <a:t>/</a:t>
            </a:r>
            <a:r>
              <a:rPr lang="zh-TW" altLang="en-US" sz="1200" dirty="0">
                <a:latin typeface="+mn-ea"/>
                <a:cs typeface="Times New Roman" panose="02020603050405020304" pitchFamily="18" charset="0"/>
              </a:rPr>
              <a:t>戲劇、音樂表演或舞蹈，因為缺乏這些特定藝術形式的培訓（</a:t>
            </a:r>
            <a:r>
              <a:rPr lang="en-US" altLang="zh-TW" sz="1200" dirty="0">
                <a:latin typeface="+mn-ea"/>
                <a:cs typeface="Times New Roman" panose="02020603050405020304" pitchFamily="18" charset="0"/>
              </a:rPr>
              <a:t>Bautista</a:t>
            </a:r>
            <a:r>
              <a:rPr lang="zh-TW" altLang="en-US" sz="1200" dirty="0">
                <a:latin typeface="+mn-ea"/>
                <a:cs typeface="Times New Roman" panose="02020603050405020304" pitchFamily="18" charset="0"/>
              </a:rPr>
              <a:t>、</a:t>
            </a:r>
            <a:r>
              <a:rPr lang="en-US" altLang="zh-TW" sz="1200" dirty="0">
                <a:latin typeface="+mn-ea"/>
                <a:cs typeface="Times New Roman" panose="02020603050405020304" pitchFamily="18" charset="0"/>
              </a:rPr>
              <a:t>Ng </a:t>
            </a:r>
            <a:r>
              <a:rPr lang="zh-TW" altLang="en-US" sz="1200" dirty="0">
                <a:latin typeface="+mn-ea"/>
                <a:cs typeface="Times New Roman" panose="02020603050405020304" pitchFamily="18" charset="0"/>
              </a:rPr>
              <a:t>等人，</a:t>
            </a:r>
            <a:r>
              <a:rPr lang="en-US" altLang="zh-TW" sz="1200" dirty="0">
                <a:latin typeface="+mn-ea"/>
                <a:cs typeface="Times New Roman" panose="02020603050405020304" pitchFamily="18" charset="0"/>
              </a:rPr>
              <a:t>2016 </a:t>
            </a:r>
            <a:r>
              <a:rPr lang="zh-TW" altLang="en-US" sz="1200" dirty="0">
                <a:latin typeface="+mn-ea"/>
                <a:cs typeface="Times New Roman" panose="02020603050405020304" pitchFamily="18" charset="0"/>
              </a:rPr>
              <a:t>年）。 </a:t>
            </a:r>
          </a:p>
        </p:txBody>
      </p:sp>
      <p:sp>
        <p:nvSpPr>
          <p:cNvPr id="4" name="Slide Number Placeholder 3"/>
          <p:cNvSpPr>
            <a:spLocks noGrp="1"/>
          </p:cNvSpPr>
          <p:nvPr>
            <p:ph type="sldNum" sz="quarter" idx="10"/>
          </p:nvPr>
        </p:nvSpPr>
        <p:spPr/>
        <p:txBody>
          <a:bodyPr/>
          <a:lstStyle/>
          <a:p>
            <a:fld id="{1492863F-2181-40AA-9D10-26C0A01C7A52}" type="slidenum">
              <a:rPr lang="en-US" smtClean="0"/>
              <a:t>28</a:t>
            </a:fld>
            <a:endParaRPr lang="en-US"/>
          </a:p>
        </p:txBody>
      </p:sp>
    </p:spTree>
    <p:extLst>
      <p:ext uri="{BB962C8B-B14F-4D97-AF65-F5344CB8AC3E}">
        <p14:creationId xmlns:p14="http://schemas.microsoft.com/office/powerpoint/2010/main" val="10887587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TW" altLang="en-US" sz="1200" dirty="0">
                <a:latin typeface="+mn-ea"/>
                <a:cs typeface="Times New Roman" panose="02020603050405020304" pitchFamily="18" charset="0"/>
              </a:rPr>
              <a:t>此外，</a:t>
            </a:r>
            <a:r>
              <a:rPr lang="en-US" altLang="zh-TW" sz="1200" dirty="0">
                <a:latin typeface="+mn-ea"/>
                <a:cs typeface="Times New Roman" panose="02020603050405020304" pitchFamily="18" charset="0"/>
              </a:rPr>
              <a:t>NEL </a:t>
            </a:r>
            <a:r>
              <a:rPr lang="zh-TW" altLang="en-US" sz="1200" dirty="0">
                <a:latin typeface="+mn-ea"/>
                <a:cs typeface="Times New Roman" panose="02020603050405020304" pitchFamily="18" charset="0"/>
              </a:rPr>
              <a:t>課程框架沒有提出向兒童介紹或教授各種藝術形式的最佳頻率，這可能導致教師只專注於他們認為最有能力和最舒服的活動。 </a:t>
            </a:r>
          </a:p>
          <a:p>
            <a:endParaRPr lang="zh-TW" altLang="en-US" sz="1200" dirty="0">
              <a:latin typeface="+mn-ea"/>
              <a:cs typeface="Times New Roman" panose="02020603050405020304" pitchFamily="18" charset="0"/>
            </a:endParaRPr>
          </a:p>
          <a:p>
            <a:r>
              <a:rPr lang="zh-TW" altLang="en-US" sz="1200" dirty="0">
                <a:latin typeface="+mn-ea"/>
                <a:cs typeface="Times New Roman" panose="02020603050405020304" pitchFamily="18" charset="0"/>
              </a:rPr>
              <a:t>事實上，根據新加坡職前教師教育計劃 </a:t>
            </a:r>
            <a:r>
              <a:rPr lang="en-US" altLang="zh-TW" sz="1200" dirty="0">
                <a:latin typeface="+mn-ea"/>
                <a:cs typeface="Times New Roman" panose="02020603050405020304" pitchFamily="18" charset="0"/>
              </a:rPr>
              <a:t>(PQAC, 2008) </a:t>
            </a:r>
            <a:r>
              <a:rPr lang="zh-TW" altLang="en-US" sz="1200" dirty="0">
                <a:latin typeface="+mn-ea"/>
                <a:cs typeface="Times New Roman" panose="02020603050405020304" pitchFamily="18" charset="0"/>
              </a:rPr>
              <a:t>所涵蓋的內容，許多學前教師可能覺得自己沒有充分準備教授戲劇</a:t>
            </a:r>
            <a:r>
              <a:rPr lang="en-US" altLang="zh-TW" sz="1200" dirty="0">
                <a:latin typeface="+mn-ea"/>
                <a:cs typeface="Times New Roman" panose="02020603050405020304" pitchFamily="18" charset="0"/>
              </a:rPr>
              <a:t>/</a:t>
            </a:r>
            <a:r>
              <a:rPr lang="zh-TW" altLang="en-US" sz="1200" dirty="0">
                <a:latin typeface="+mn-ea"/>
                <a:cs typeface="Times New Roman" panose="02020603050405020304" pitchFamily="18" charset="0"/>
              </a:rPr>
              <a:t>戲劇、音樂表演或舞蹈，因為缺乏這些特定藝術形式的培訓（</a:t>
            </a:r>
            <a:r>
              <a:rPr lang="en-US" altLang="zh-TW" sz="1200" dirty="0">
                <a:latin typeface="+mn-ea"/>
                <a:cs typeface="Times New Roman" panose="02020603050405020304" pitchFamily="18" charset="0"/>
              </a:rPr>
              <a:t>Bautista</a:t>
            </a:r>
            <a:r>
              <a:rPr lang="zh-TW" altLang="en-US" sz="1200" dirty="0">
                <a:latin typeface="+mn-ea"/>
                <a:cs typeface="Times New Roman" panose="02020603050405020304" pitchFamily="18" charset="0"/>
              </a:rPr>
              <a:t>、</a:t>
            </a:r>
            <a:r>
              <a:rPr lang="en-US" altLang="zh-TW" sz="1200" dirty="0">
                <a:latin typeface="+mn-ea"/>
                <a:cs typeface="Times New Roman" panose="02020603050405020304" pitchFamily="18" charset="0"/>
              </a:rPr>
              <a:t>Ng </a:t>
            </a:r>
            <a:r>
              <a:rPr lang="zh-TW" altLang="en-US" sz="1200" dirty="0">
                <a:latin typeface="+mn-ea"/>
                <a:cs typeface="Times New Roman" panose="02020603050405020304" pitchFamily="18" charset="0"/>
              </a:rPr>
              <a:t>等人，</a:t>
            </a:r>
            <a:r>
              <a:rPr lang="en-US" altLang="zh-TW" sz="1200" dirty="0">
                <a:latin typeface="+mn-ea"/>
                <a:cs typeface="Times New Roman" panose="02020603050405020304" pitchFamily="18" charset="0"/>
              </a:rPr>
              <a:t>2016 </a:t>
            </a:r>
            <a:r>
              <a:rPr lang="zh-TW" altLang="en-US" sz="1200" dirty="0">
                <a:latin typeface="+mn-ea"/>
                <a:cs typeface="Times New Roman" panose="02020603050405020304" pitchFamily="18" charset="0"/>
              </a:rPr>
              <a:t>年）。 </a:t>
            </a:r>
          </a:p>
        </p:txBody>
      </p:sp>
      <p:sp>
        <p:nvSpPr>
          <p:cNvPr id="4" name="Slide Number Placeholder 3"/>
          <p:cNvSpPr>
            <a:spLocks noGrp="1"/>
          </p:cNvSpPr>
          <p:nvPr>
            <p:ph type="sldNum" sz="quarter" idx="10"/>
          </p:nvPr>
        </p:nvSpPr>
        <p:spPr/>
        <p:txBody>
          <a:bodyPr/>
          <a:lstStyle/>
          <a:p>
            <a:fld id="{1492863F-2181-40AA-9D10-26C0A01C7A52}" type="slidenum">
              <a:rPr lang="en-US" smtClean="0"/>
              <a:t>29</a:t>
            </a:fld>
            <a:endParaRPr lang="en-US"/>
          </a:p>
        </p:txBody>
      </p:sp>
    </p:spTree>
    <p:extLst>
      <p:ext uri="{BB962C8B-B14F-4D97-AF65-F5344CB8AC3E}">
        <p14:creationId xmlns:p14="http://schemas.microsoft.com/office/powerpoint/2010/main" val="4078780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342900" indent="-342900">
              <a:buAutoNum type="arabicParenBoth"/>
            </a:pPr>
            <a:endParaRPr lang="zh-TW" altLang="en-US"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3</a:t>
            </a:fld>
            <a:endParaRPr lang="en-US"/>
          </a:p>
        </p:txBody>
      </p:sp>
    </p:spTree>
    <p:extLst>
      <p:ext uri="{BB962C8B-B14F-4D97-AF65-F5344CB8AC3E}">
        <p14:creationId xmlns:p14="http://schemas.microsoft.com/office/powerpoint/2010/main" val="2484769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30</a:t>
            </a:fld>
            <a:endParaRPr lang="zh-TW" altLang="en-US"/>
          </a:p>
        </p:txBody>
      </p:sp>
    </p:spTree>
    <p:extLst>
      <p:ext uri="{BB962C8B-B14F-4D97-AF65-F5344CB8AC3E}">
        <p14:creationId xmlns:p14="http://schemas.microsoft.com/office/powerpoint/2010/main" val="38958420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31</a:t>
            </a:fld>
            <a:endParaRPr lang="en-US"/>
          </a:p>
        </p:txBody>
      </p:sp>
    </p:spTree>
    <p:extLst>
      <p:ext uri="{BB962C8B-B14F-4D97-AF65-F5344CB8AC3E}">
        <p14:creationId xmlns:p14="http://schemas.microsoft.com/office/powerpoint/2010/main" val="3837209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32</a:t>
            </a:fld>
            <a:endParaRPr lang="en-US"/>
          </a:p>
        </p:txBody>
      </p:sp>
    </p:spTree>
    <p:extLst>
      <p:ext uri="{BB962C8B-B14F-4D97-AF65-F5344CB8AC3E}">
        <p14:creationId xmlns:p14="http://schemas.microsoft.com/office/powerpoint/2010/main" val="25446195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a:t>
            </a:r>
            <a:r>
              <a:rPr lang="zh-TW" altLang="en-US" dirty="0"/>
              <a:t> 對輪文之後的方向</a:t>
            </a:r>
            <a:br>
              <a:rPr lang="en-US" altLang="zh-TW" dirty="0"/>
            </a:br>
            <a:r>
              <a:rPr lang="en-US" altLang="zh-TW" dirty="0"/>
              <a:t>2.</a:t>
            </a:r>
            <a:r>
              <a:rPr lang="zh-TW" altLang="en-US" dirty="0"/>
              <a:t> </a:t>
            </a:r>
            <a:r>
              <a:rPr lang="en-US" altLang="zh-TW" dirty="0"/>
              <a:t>4</a:t>
            </a:r>
            <a:r>
              <a:rPr lang="zh-TW" altLang="en-US" dirty="0"/>
              <a:t>個重點都要做</a:t>
            </a:r>
            <a:br>
              <a:rPr lang="en-US" altLang="zh-TW" dirty="0"/>
            </a:br>
            <a:r>
              <a:rPr lang="en-US" altLang="zh-TW" dirty="0"/>
              <a:t>3.</a:t>
            </a:r>
            <a:r>
              <a:rPr lang="zh-TW" altLang="en-US" dirty="0"/>
              <a:t> 中西差異 台灣 西方 差異性</a:t>
            </a:r>
            <a:br>
              <a:rPr lang="en-US" altLang="zh-TW" dirty="0"/>
            </a:br>
            <a:r>
              <a:rPr lang="en-US" altLang="zh-TW" dirty="0"/>
              <a:t>4.</a:t>
            </a:r>
            <a:r>
              <a:rPr lang="zh-TW" altLang="en-US" dirty="0"/>
              <a:t> 唱歌 韻律 運動 </a:t>
            </a:r>
            <a:r>
              <a:rPr lang="en-US" altLang="zh-TW" dirty="0"/>
              <a:t>-&gt;</a:t>
            </a:r>
            <a:r>
              <a:rPr lang="zh-TW" altLang="en-US" dirty="0"/>
              <a:t> 看詳細一點 舞島表演賞析</a:t>
            </a:r>
            <a:br>
              <a:rPr lang="en-US" altLang="zh-TW" dirty="0"/>
            </a:br>
            <a:r>
              <a:rPr lang="en-US" altLang="zh-TW" dirty="0"/>
              <a:t>5.</a:t>
            </a:r>
            <a:r>
              <a:rPr lang="zh-TW" altLang="en-US" dirty="0"/>
              <a:t> 結論看清楚一點</a:t>
            </a:r>
            <a:endParaRPr lang="en-US" altLang="zh-TW" dirty="0"/>
          </a:p>
          <a:p>
            <a:endParaRPr lang="en-US" altLang="zh-TW" dirty="0"/>
          </a:p>
          <a:p>
            <a:pPr marL="228600" indent="-228600">
              <a:buAutoNum type="arabicPeriod"/>
            </a:pPr>
            <a:r>
              <a:rPr lang="zh-TW" altLang="en-US" dirty="0"/>
              <a:t>他所觀察 藝術環境類型 看熟 對應回台灣教育環境</a:t>
            </a:r>
            <a:endParaRPr lang="en-US" altLang="zh-TW" dirty="0"/>
          </a:p>
          <a:p>
            <a:pPr marL="228600" indent="-228600">
              <a:buAutoNum type="arabicPeriod"/>
            </a:pPr>
            <a:r>
              <a:rPr lang="en-US" altLang="zh-TW" dirty="0"/>
              <a:t>2.</a:t>
            </a:r>
            <a:r>
              <a:rPr lang="zh-TW" altLang="en-US" dirty="0"/>
              <a:t> 視覺藝術 舞導 台灣課程 比照</a:t>
            </a:r>
            <a:endParaRPr lang="en-US" altLang="zh-TW" dirty="0"/>
          </a:p>
          <a:p>
            <a:pPr marL="0" indent="0">
              <a:buNone/>
            </a:pPr>
            <a:br>
              <a:rPr lang="en-US" altLang="zh-TW" dirty="0"/>
            </a:br>
            <a:r>
              <a:rPr lang="zh-TW" altLang="en-US" dirty="0"/>
              <a:t>學姊</a:t>
            </a:r>
            <a:endParaRPr lang="en-US" altLang="zh-TW" dirty="0"/>
          </a:p>
          <a:p>
            <a:pPr marL="0" indent="0">
              <a:buNone/>
            </a:pPr>
            <a:r>
              <a:rPr lang="en-US" altLang="zh-TW" dirty="0"/>
              <a:t>1.</a:t>
            </a:r>
            <a:r>
              <a:rPr lang="zh-TW" altLang="en-US" dirty="0"/>
              <a:t> 認真參考學長</a:t>
            </a:r>
            <a:br>
              <a:rPr lang="en-US" altLang="zh-TW" dirty="0"/>
            </a:br>
            <a:r>
              <a:rPr lang="en-US" altLang="zh-TW" dirty="0"/>
              <a:t>2.</a:t>
            </a:r>
            <a:r>
              <a:rPr lang="zh-TW" altLang="en-US" dirty="0"/>
              <a:t> 台灣幼教 沒有舞導經驗 </a:t>
            </a:r>
            <a:br>
              <a:rPr lang="en-US" altLang="zh-TW" dirty="0"/>
            </a:br>
            <a:r>
              <a:rPr lang="en-US" altLang="zh-TW" dirty="0"/>
              <a:t>3.</a:t>
            </a:r>
            <a:r>
              <a:rPr lang="zh-TW" altLang="en-US" dirty="0"/>
              <a:t> 舞導教室 要有環境 幼兒律動</a:t>
            </a:r>
            <a:br>
              <a:rPr lang="en-US" altLang="zh-TW" dirty="0"/>
            </a:br>
            <a:r>
              <a:rPr lang="en-US" altLang="zh-TW" dirty="0"/>
              <a:t>4.</a:t>
            </a:r>
            <a:r>
              <a:rPr lang="zh-TW" altLang="en-US" dirty="0"/>
              <a:t> </a:t>
            </a:r>
            <a:br>
              <a:rPr lang="en-US" altLang="zh-TW" dirty="0"/>
            </a:br>
            <a:r>
              <a:rPr lang="zh-TW" altLang="en-US"/>
              <a:t>體感執行功能 有關聯</a:t>
            </a:r>
            <a:endParaRPr lang="en-US" altLang="zh-TW" dirty="0"/>
          </a:p>
          <a:p>
            <a:pPr marL="0" indent="0">
              <a:buNone/>
            </a:pPr>
            <a:endParaRPr lang="en-US" altLang="zh-TW"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33</a:t>
            </a:fld>
            <a:endParaRPr lang="zh-TW" altLang="en-US"/>
          </a:p>
        </p:txBody>
      </p:sp>
    </p:spTree>
    <p:extLst>
      <p:ext uri="{BB962C8B-B14F-4D97-AF65-F5344CB8AC3E}">
        <p14:creationId xmlns:p14="http://schemas.microsoft.com/office/powerpoint/2010/main" val="18796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None/>
            </a:pPr>
            <a:r>
              <a:rPr lang="zh-TW" altLang="en-US" sz="1800" dirty="0">
                <a:latin typeface="+mn-ea"/>
                <a:cs typeface="Times New Roman" panose="02020603050405020304" pitchFamily="18" charset="0"/>
              </a:rPr>
              <a:t>文中得出的結論是，專業發展應提高教師的準備水平，以更好地培養孩子的自由探索和獲取資源、創造力和自我表達的能力，以及他們更頻繁地利用某些藝術形式的信心。</a:t>
            </a:r>
            <a:endParaRPr lang="en-US" altLang="zh-TW" sz="1800" dirty="0">
              <a:latin typeface="+mn-ea"/>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4</a:t>
            </a:fld>
            <a:endParaRPr lang="en-US"/>
          </a:p>
        </p:txBody>
      </p:sp>
    </p:spTree>
    <p:extLst>
      <p:ext uri="{BB962C8B-B14F-4D97-AF65-F5344CB8AC3E}">
        <p14:creationId xmlns:p14="http://schemas.microsoft.com/office/powerpoint/2010/main" val="3338974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7B276DB-846E-4D6B-84FB-438D4AE01D9E}" type="slidenum">
              <a:rPr lang="zh-TW" altLang="en-US" smtClean="0"/>
              <a:t>5</a:t>
            </a:fld>
            <a:endParaRPr lang="zh-TW" altLang="en-US"/>
          </a:p>
        </p:txBody>
      </p:sp>
    </p:spTree>
    <p:extLst>
      <p:ext uri="{BB962C8B-B14F-4D97-AF65-F5344CB8AC3E}">
        <p14:creationId xmlns:p14="http://schemas.microsoft.com/office/powerpoint/2010/main" val="4045167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6</a:t>
            </a:fld>
            <a:endParaRPr lang="en-US"/>
          </a:p>
        </p:txBody>
      </p:sp>
    </p:spTree>
    <p:extLst>
      <p:ext uri="{BB962C8B-B14F-4D97-AF65-F5344CB8AC3E}">
        <p14:creationId xmlns:p14="http://schemas.microsoft.com/office/powerpoint/2010/main" val="2141353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endParaRPr>
          </a:p>
        </p:txBody>
      </p:sp>
      <p:sp>
        <p:nvSpPr>
          <p:cNvPr id="4" name="Slide Number Placeholder 3"/>
          <p:cNvSpPr>
            <a:spLocks noGrp="1"/>
          </p:cNvSpPr>
          <p:nvPr>
            <p:ph type="sldNum" sz="quarter" idx="10"/>
          </p:nvPr>
        </p:nvSpPr>
        <p:spPr/>
        <p:txBody>
          <a:bodyPr/>
          <a:lstStyle/>
          <a:p>
            <a:fld id="{1492863F-2181-40AA-9D10-26C0A01C7A52}" type="slidenum">
              <a:rPr lang="en-US" smtClean="0"/>
              <a:t>7</a:t>
            </a:fld>
            <a:endParaRPr lang="en-US"/>
          </a:p>
        </p:txBody>
      </p:sp>
    </p:spTree>
    <p:extLst>
      <p:ext uri="{BB962C8B-B14F-4D97-AF65-F5344CB8AC3E}">
        <p14:creationId xmlns:p14="http://schemas.microsoft.com/office/powerpoint/2010/main" val="1428448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TW" altLang="en-US" sz="1800" dirty="0">
                <a:latin typeface="+mn-ea"/>
                <a:cs typeface="Times New Roman" panose="02020603050405020304" pitchFamily="18" charset="0"/>
              </a:rPr>
              <a:t>本研究從新加坡人的角度對幼兒課堂中有限的藝術相關觀察文獻做出了貢獻。 </a:t>
            </a:r>
          </a:p>
          <a:p>
            <a:endParaRPr lang="zh-TW" altLang="en-US" sz="1800" dirty="0">
              <a:latin typeface="+mn-ea"/>
              <a:cs typeface="Times New Roman" panose="02020603050405020304" pitchFamily="18" charset="0"/>
            </a:endParaRPr>
          </a:p>
          <a:p>
            <a:r>
              <a:rPr lang="zh-TW" altLang="en-US" sz="1800" dirty="0">
                <a:latin typeface="+mn-ea"/>
                <a:cs typeface="Times New Roman" panose="02020603050405020304" pitchFamily="18" charset="0"/>
              </a:rPr>
              <a:t>我們的研究是在“培養早期學習者”</a:t>
            </a:r>
            <a:r>
              <a:rPr lang="en-US" altLang="zh-TW" sz="1800" dirty="0">
                <a:latin typeface="+mn-ea"/>
                <a:cs typeface="Times New Roman" panose="02020603050405020304" pitchFamily="18" charset="0"/>
              </a:rPr>
              <a:t>(NEL) </a:t>
            </a:r>
            <a:r>
              <a:rPr lang="zh-TW" altLang="en-US" sz="1800" dirty="0">
                <a:latin typeface="+mn-ea"/>
                <a:cs typeface="Times New Roman" panose="02020603050405020304" pitchFamily="18" charset="0"/>
              </a:rPr>
              <a:t>課程框架內進行的，該框架是新加坡教育部最近設計的國家指南，旨在為 </a:t>
            </a:r>
            <a:r>
              <a:rPr lang="en-US" altLang="zh-TW" sz="1800" dirty="0">
                <a:latin typeface="+mn-ea"/>
                <a:cs typeface="Times New Roman" panose="02020603050405020304" pitchFamily="18" charset="0"/>
              </a:rPr>
              <a:t>4 </a:t>
            </a:r>
            <a:r>
              <a:rPr lang="zh-TW" altLang="en-US" sz="1800" dirty="0">
                <a:latin typeface="+mn-ea"/>
                <a:cs typeface="Times New Roman" panose="02020603050405020304" pitchFamily="18" charset="0"/>
              </a:rPr>
              <a:t>至 </a:t>
            </a:r>
            <a:r>
              <a:rPr lang="en-US" altLang="zh-TW" sz="1800" dirty="0">
                <a:latin typeface="+mn-ea"/>
                <a:cs typeface="Times New Roman" panose="02020603050405020304" pitchFamily="18" charset="0"/>
              </a:rPr>
              <a:t>6 </a:t>
            </a:r>
            <a:r>
              <a:rPr lang="zh-TW" altLang="en-US" sz="1800" dirty="0">
                <a:latin typeface="+mn-ea"/>
                <a:cs typeface="Times New Roman" panose="02020603050405020304" pitchFamily="18" charset="0"/>
              </a:rPr>
              <a:t>歲兒童的學前教師實踐提供信息（</a:t>
            </a:r>
            <a:r>
              <a:rPr lang="en-US" altLang="zh-TW" sz="1800" dirty="0">
                <a:latin typeface="+mn-ea"/>
                <a:cs typeface="Times New Roman" panose="02020603050405020304" pitchFamily="18" charset="0"/>
              </a:rPr>
              <a:t>MOE</a:t>
            </a:r>
            <a:r>
              <a:rPr lang="zh-TW" altLang="en-US" sz="1800" dirty="0">
                <a:latin typeface="+mn-ea"/>
                <a:cs typeface="Times New Roman" panose="02020603050405020304" pitchFamily="18" charset="0"/>
              </a:rPr>
              <a:t>，</a:t>
            </a:r>
            <a:r>
              <a:rPr lang="en-US" altLang="zh-TW" sz="1800" dirty="0">
                <a:latin typeface="+mn-ea"/>
                <a:cs typeface="Times New Roman" panose="02020603050405020304" pitchFamily="18" charset="0"/>
              </a:rPr>
              <a:t>2013b</a:t>
            </a:r>
            <a:r>
              <a:rPr lang="zh-TW" altLang="en-US" sz="1800" dirty="0">
                <a:latin typeface="+mn-ea"/>
                <a:cs typeface="Times New Roman" panose="02020603050405020304" pitchFamily="18" charset="0"/>
              </a:rPr>
              <a:t>）。 </a:t>
            </a:r>
            <a:br>
              <a:rPr lang="en-US" altLang="zh-TW" sz="1800" dirty="0">
                <a:latin typeface="+mn-ea"/>
                <a:cs typeface="Times New Roman" panose="02020603050405020304" pitchFamily="18" charset="0"/>
              </a:rPr>
            </a:br>
            <a:br>
              <a:rPr lang="en-US" altLang="zh-TW" sz="1800" dirty="0">
                <a:latin typeface="+mn-ea"/>
                <a:cs typeface="Times New Roman" panose="02020603050405020304" pitchFamily="18" charset="0"/>
              </a:rPr>
            </a:br>
            <a:r>
              <a:rPr lang="zh-TW" altLang="en-US" sz="1800" dirty="0">
                <a:latin typeface="+mn-ea"/>
                <a:cs typeface="Times New Roman" panose="02020603050405020304" pitchFamily="18" charset="0"/>
              </a:rPr>
              <a:t>新加坡的學前班一詞是指幼兒園和托兒中心。 </a:t>
            </a:r>
          </a:p>
          <a:p>
            <a:endParaRPr lang="zh-TW" altLang="en-US" sz="1800" dirty="0">
              <a:latin typeface="+mn-ea"/>
              <a:cs typeface="Times New Roman" panose="02020603050405020304" pitchFamily="18" charset="0"/>
            </a:endParaRPr>
          </a:p>
          <a:p>
            <a:r>
              <a:rPr lang="en-US" altLang="zh-TW" sz="1800" dirty="0">
                <a:latin typeface="+mn-ea"/>
                <a:cs typeface="Times New Roman" panose="02020603050405020304" pitchFamily="18" charset="0"/>
              </a:rPr>
              <a:t>NEL </a:t>
            </a:r>
            <a:r>
              <a:rPr lang="zh-TW" altLang="en-US" sz="1800" dirty="0">
                <a:latin typeface="+mn-ea"/>
                <a:cs typeface="Times New Roman" panose="02020603050405020304" pitchFamily="18" charset="0"/>
              </a:rPr>
              <a:t>課程框架旨在提高教學質量標準，並試圖協調主要由私人掌握的新加坡學前教育部門的教學實踐。 </a:t>
            </a:r>
          </a:p>
          <a:p>
            <a:endParaRPr lang="zh-TW" altLang="en-US" sz="1800" dirty="0">
              <a:latin typeface="+mn-ea"/>
              <a:cs typeface="Times New Roman" panose="02020603050405020304" pitchFamily="18" charset="0"/>
            </a:endParaRPr>
          </a:p>
          <a:p>
            <a:r>
              <a:rPr lang="zh-TW" altLang="en-US" sz="1800" dirty="0">
                <a:latin typeface="+mn-ea"/>
                <a:cs typeface="Times New Roman" panose="02020603050405020304" pitchFamily="18" charset="0"/>
              </a:rPr>
              <a:t>教育部仔細研究了西方學者提出的發展和學習理論，以及世界各地最好的幼兒教育實踐，特別關注北美和歐洲國家（</a:t>
            </a:r>
            <a:r>
              <a:rPr lang="en-US" altLang="zh-TW" sz="1800" dirty="0">
                <a:latin typeface="+mn-ea"/>
                <a:cs typeface="Times New Roman" panose="02020603050405020304" pitchFamily="18" charset="0"/>
              </a:rPr>
              <a:t>Tan</a:t>
            </a:r>
            <a:r>
              <a:rPr lang="zh-TW" altLang="en-US" sz="1800" dirty="0">
                <a:latin typeface="+mn-ea"/>
                <a:cs typeface="Times New Roman" panose="02020603050405020304" pitchFamily="18" charset="0"/>
              </a:rPr>
              <a:t>，</a:t>
            </a:r>
            <a:r>
              <a:rPr lang="en-US" altLang="zh-TW" sz="1800" dirty="0">
                <a:latin typeface="+mn-ea"/>
                <a:cs typeface="Times New Roman" panose="02020603050405020304" pitchFamily="18" charset="0"/>
              </a:rPr>
              <a:t>2007</a:t>
            </a:r>
            <a:r>
              <a:rPr lang="zh-TW" altLang="en-US" sz="1800" dirty="0">
                <a:latin typeface="+mn-ea"/>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492863F-2181-40AA-9D10-26C0A01C7A52}" type="slidenum">
              <a:rPr lang="en-US" smtClean="0"/>
              <a:t>8</a:t>
            </a:fld>
            <a:endParaRPr lang="en-US"/>
          </a:p>
        </p:txBody>
      </p:sp>
    </p:spTree>
    <p:extLst>
      <p:ext uri="{BB962C8B-B14F-4D97-AF65-F5344CB8AC3E}">
        <p14:creationId xmlns:p14="http://schemas.microsoft.com/office/powerpoint/2010/main" val="64435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zh-TW" altLang="en-US" sz="1800" dirty="0">
                <a:latin typeface="+mn-ea"/>
                <a:cs typeface="Times New Roman" panose="02020603050405020304" pitchFamily="18" charset="0"/>
              </a:rPr>
              <a:t>本研究從新加坡人的角度對幼兒課堂中有限的藝術相關觀察文獻做出了貢獻。 </a:t>
            </a:r>
          </a:p>
          <a:p>
            <a:endParaRPr lang="zh-TW" altLang="en-US" sz="1800" dirty="0">
              <a:latin typeface="+mn-ea"/>
              <a:cs typeface="Times New Roman" panose="02020603050405020304" pitchFamily="18" charset="0"/>
            </a:endParaRPr>
          </a:p>
          <a:p>
            <a:r>
              <a:rPr lang="zh-TW" altLang="en-US" sz="1800" dirty="0">
                <a:latin typeface="+mn-ea"/>
                <a:cs typeface="Times New Roman" panose="02020603050405020304" pitchFamily="18" charset="0"/>
              </a:rPr>
              <a:t>我們的研究是在“培養早期學習者”</a:t>
            </a:r>
            <a:r>
              <a:rPr lang="en-US" altLang="zh-TW" sz="1800" dirty="0">
                <a:latin typeface="+mn-ea"/>
                <a:cs typeface="Times New Roman" panose="02020603050405020304" pitchFamily="18" charset="0"/>
              </a:rPr>
              <a:t>(NEL) </a:t>
            </a:r>
            <a:r>
              <a:rPr lang="zh-TW" altLang="en-US" sz="1800" dirty="0">
                <a:latin typeface="+mn-ea"/>
                <a:cs typeface="Times New Roman" panose="02020603050405020304" pitchFamily="18" charset="0"/>
              </a:rPr>
              <a:t>課程框架內進行的，該框架是新加坡教育部最近設計的國家指南，旨在為 </a:t>
            </a:r>
            <a:r>
              <a:rPr lang="en-US" altLang="zh-TW" sz="1800" dirty="0">
                <a:latin typeface="+mn-ea"/>
                <a:cs typeface="Times New Roman" panose="02020603050405020304" pitchFamily="18" charset="0"/>
              </a:rPr>
              <a:t>4 </a:t>
            </a:r>
            <a:r>
              <a:rPr lang="zh-TW" altLang="en-US" sz="1800" dirty="0">
                <a:latin typeface="+mn-ea"/>
                <a:cs typeface="Times New Roman" panose="02020603050405020304" pitchFamily="18" charset="0"/>
              </a:rPr>
              <a:t>至 </a:t>
            </a:r>
            <a:r>
              <a:rPr lang="en-US" altLang="zh-TW" sz="1800" dirty="0">
                <a:latin typeface="+mn-ea"/>
                <a:cs typeface="Times New Roman" panose="02020603050405020304" pitchFamily="18" charset="0"/>
              </a:rPr>
              <a:t>6 </a:t>
            </a:r>
            <a:r>
              <a:rPr lang="zh-TW" altLang="en-US" sz="1800" dirty="0">
                <a:latin typeface="+mn-ea"/>
                <a:cs typeface="Times New Roman" panose="02020603050405020304" pitchFamily="18" charset="0"/>
              </a:rPr>
              <a:t>歲兒童的學前教師實踐提供信息（</a:t>
            </a:r>
            <a:r>
              <a:rPr lang="en-US" altLang="zh-TW" sz="1800" dirty="0">
                <a:latin typeface="+mn-ea"/>
                <a:cs typeface="Times New Roman" panose="02020603050405020304" pitchFamily="18" charset="0"/>
              </a:rPr>
              <a:t>MOE</a:t>
            </a:r>
            <a:r>
              <a:rPr lang="zh-TW" altLang="en-US" sz="1800" dirty="0">
                <a:latin typeface="+mn-ea"/>
                <a:cs typeface="Times New Roman" panose="02020603050405020304" pitchFamily="18" charset="0"/>
              </a:rPr>
              <a:t>，</a:t>
            </a:r>
            <a:r>
              <a:rPr lang="en-US" altLang="zh-TW" sz="1800" dirty="0">
                <a:latin typeface="+mn-ea"/>
                <a:cs typeface="Times New Roman" panose="02020603050405020304" pitchFamily="18" charset="0"/>
              </a:rPr>
              <a:t>2013b</a:t>
            </a:r>
            <a:r>
              <a:rPr lang="zh-TW" altLang="en-US" sz="1800" dirty="0">
                <a:latin typeface="+mn-ea"/>
                <a:cs typeface="Times New Roman" panose="02020603050405020304" pitchFamily="18" charset="0"/>
              </a:rPr>
              <a:t>）。 </a:t>
            </a:r>
            <a:br>
              <a:rPr lang="en-US" altLang="zh-TW" sz="1800" dirty="0">
                <a:latin typeface="+mn-ea"/>
                <a:cs typeface="Times New Roman" panose="02020603050405020304" pitchFamily="18" charset="0"/>
              </a:rPr>
            </a:br>
            <a:br>
              <a:rPr lang="en-US" altLang="zh-TW" sz="1800" dirty="0">
                <a:latin typeface="+mn-ea"/>
                <a:cs typeface="Times New Roman" panose="02020603050405020304" pitchFamily="18" charset="0"/>
              </a:rPr>
            </a:br>
            <a:r>
              <a:rPr lang="zh-TW" altLang="en-US" sz="1800" dirty="0">
                <a:latin typeface="+mn-ea"/>
                <a:cs typeface="Times New Roman" panose="02020603050405020304" pitchFamily="18" charset="0"/>
              </a:rPr>
              <a:t>新加坡的學前班一詞是指幼兒園和托兒中心。 </a:t>
            </a:r>
          </a:p>
          <a:p>
            <a:endParaRPr lang="zh-TW" altLang="en-US" sz="1800" dirty="0">
              <a:latin typeface="+mn-ea"/>
              <a:cs typeface="Times New Roman" panose="02020603050405020304" pitchFamily="18" charset="0"/>
            </a:endParaRPr>
          </a:p>
          <a:p>
            <a:r>
              <a:rPr lang="en-US" altLang="zh-TW" sz="1800" dirty="0">
                <a:latin typeface="+mn-ea"/>
                <a:cs typeface="Times New Roman" panose="02020603050405020304" pitchFamily="18" charset="0"/>
              </a:rPr>
              <a:t>NEL </a:t>
            </a:r>
            <a:r>
              <a:rPr lang="zh-TW" altLang="en-US" sz="1800" dirty="0">
                <a:latin typeface="+mn-ea"/>
                <a:cs typeface="Times New Roman" panose="02020603050405020304" pitchFamily="18" charset="0"/>
              </a:rPr>
              <a:t>課程框架旨在提高教學質量標準，並試圖協調主要由私人掌握的新加坡學前教育部門的教學實踐。 </a:t>
            </a:r>
          </a:p>
          <a:p>
            <a:endParaRPr lang="zh-TW" altLang="en-US" sz="1800" dirty="0">
              <a:latin typeface="+mn-ea"/>
              <a:cs typeface="Times New Roman" panose="02020603050405020304" pitchFamily="18" charset="0"/>
            </a:endParaRPr>
          </a:p>
          <a:p>
            <a:r>
              <a:rPr lang="zh-TW" altLang="en-US" sz="1800" dirty="0">
                <a:latin typeface="+mn-ea"/>
                <a:cs typeface="Times New Roman" panose="02020603050405020304" pitchFamily="18" charset="0"/>
              </a:rPr>
              <a:t>教育部仔細研究了西方學者提出的發展和學習理論，以及世界各地最好的幼兒教育實踐，特別關注北美和歐洲國家（</a:t>
            </a:r>
            <a:r>
              <a:rPr lang="en-US" altLang="zh-TW" sz="1800" dirty="0">
                <a:latin typeface="+mn-ea"/>
                <a:cs typeface="Times New Roman" panose="02020603050405020304" pitchFamily="18" charset="0"/>
              </a:rPr>
              <a:t>Tan</a:t>
            </a:r>
            <a:r>
              <a:rPr lang="zh-TW" altLang="en-US" sz="1800" dirty="0">
                <a:latin typeface="+mn-ea"/>
                <a:cs typeface="Times New Roman" panose="02020603050405020304" pitchFamily="18" charset="0"/>
              </a:rPr>
              <a:t>，</a:t>
            </a:r>
            <a:r>
              <a:rPr lang="en-US" altLang="zh-TW" sz="1800" dirty="0">
                <a:latin typeface="+mn-ea"/>
                <a:cs typeface="Times New Roman" panose="02020603050405020304" pitchFamily="18" charset="0"/>
              </a:rPr>
              <a:t>2007</a:t>
            </a:r>
            <a:r>
              <a:rPr lang="zh-TW" altLang="en-US" sz="1800" dirty="0">
                <a:latin typeface="+mn-ea"/>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492863F-2181-40AA-9D10-26C0A01C7A52}" type="slidenum">
              <a:rPr lang="en-US" smtClean="0"/>
              <a:t>9</a:t>
            </a:fld>
            <a:endParaRPr lang="en-US"/>
          </a:p>
        </p:txBody>
      </p:sp>
    </p:spTree>
    <p:extLst>
      <p:ext uri="{BB962C8B-B14F-4D97-AF65-F5344CB8AC3E}">
        <p14:creationId xmlns:p14="http://schemas.microsoft.com/office/powerpoint/2010/main" val="2553648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7" name="Date Placeholder 6"/>
          <p:cNvSpPr>
            <a:spLocks noGrp="1"/>
          </p:cNvSpPr>
          <p:nvPr>
            <p:ph type="dt" sz="half" idx="10"/>
          </p:nvPr>
        </p:nvSpPr>
        <p:spPr/>
        <p:txBody>
          <a:bodyPr/>
          <a:lstStyle/>
          <a:p>
            <a:fld id="{D4FF602D-1F1C-4D6C-87AC-F93D89EC5E85}" type="datetimeFigureOut">
              <a:rPr lang="zh-TW" altLang="en-US" smtClean="0"/>
              <a:t>2021/9/26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674212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4FF602D-1F1C-4D6C-87AC-F93D89EC5E85}" type="datetimeFigureOut">
              <a:rPr lang="zh-TW" altLang="en-US" smtClean="0"/>
              <a:t>2021/9/26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880583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4FF602D-1F1C-4D6C-87AC-F93D89EC5E85}" type="datetimeFigureOut">
              <a:rPr lang="zh-TW" altLang="en-US" smtClean="0"/>
              <a:t>2021/9/26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847461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43174"/>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your date here</a:t>
            </a:r>
          </a:p>
        </p:txBody>
      </p:sp>
      <p:sp>
        <p:nvSpPr>
          <p:cNvPr id="5" name="Footer Placeholder 4"/>
          <p:cNvSpPr>
            <a:spLocks noGrp="1"/>
          </p:cNvSpPr>
          <p:nvPr>
            <p:ph type="ftr" sz="quarter" idx="11"/>
          </p:nvPr>
        </p:nvSpPr>
        <p:spPr/>
        <p:txBody>
          <a:bodyPr/>
          <a:lstStyle/>
          <a:p>
            <a:r>
              <a:rPr lang="en-US"/>
              <a:t>större - a multipurpose PowerPoint template</a:t>
            </a:r>
          </a:p>
        </p:txBody>
      </p:sp>
      <p:sp>
        <p:nvSpPr>
          <p:cNvPr id="6" name="Slide Number Placeholder 5"/>
          <p:cNvSpPr>
            <a:spLocks noGrp="1"/>
          </p:cNvSpPr>
          <p:nvPr>
            <p:ph type="sldNum" sz="quarter" idx="12"/>
          </p:nvPr>
        </p:nvSpPr>
        <p:spPr/>
        <p:txBody>
          <a:bodyPr/>
          <a:lstStyle/>
          <a:p>
            <a:fld id="{6E18DBF4-37B7-4C4F-9728-A1C100B177EE}" type="slidenum">
              <a:rPr lang="en-US" smtClean="0"/>
              <a:pPr/>
              <a:t>‹#›</a:t>
            </a:fld>
            <a:endParaRPr lang="en-US"/>
          </a:p>
        </p:txBody>
      </p:sp>
      <p:grpSp>
        <p:nvGrpSpPr>
          <p:cNvPr id="14" name="Group 13"/>
          <p:cNvGrpSpPr/>
          <p:nvPr userDrawn="1"/>
        </p:nvGrpSpPr>
        <p:grpSpPr>
          <a:xfrm>
            <a:off x="0" y="6766560"/>
            <a:ext cx="12192000" cy="91440"/>
            <a:chOff x="0" y="4480421"/>
            <a:chExt cx="12192000" cy="91440"/>
          </a:xfrm>
        </p:grpSpPr>
        <p:sp>
          <p:nvSpPr>
            <p:cNvPr id="15" name="Rectangle 14"/>
            <p:cNvSpPr/>
            <p:nvPr userDrawn="1"/>
          </p:nvSpPr>
          <p:spPr>
            <a:xfrm>
              <a:off x="0" y="4480421"/>
              <a:ext cx="2439924"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15"/>
            <p:cNvSpPr/>
            <p:nvPr userDrawn="1"/>
          </p:nvSpPr>
          <p:spPr>
            <a:xfrm>
              <a:off x="2439924" y="4480421"/>
              <a:ext cx="2439924"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userDrawn="1"/>
          </p:nvSpPr>
          <p:spPr>
            <a:xfrm>
              <a:off x="4879848" y="4480421"/>
              <a:ext cx="2439924" cy="914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userDrawn="1"/>
          </p:nvSpPr>
          <p:spPr>
            <a:xfrm>
              <a:off x="7319772" y="4480421"/>
              <a:ext cx="2439924"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p:cNvSpPr/>
            <p:nvPr userDrawn="1"/>
          </p:nvSpPr>
          <p:spPr>
            <a:xfrm>
              <a:off x="9759696" y="4480421"/>
              <a:ext cx="2432304" cy="914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0" name="Rectangle 19"/>
          <p:cNvSpPr/>
          <p:nvPr userDrawn="1"/>
        </p:nvSpPr>
        <p:spPr>
          <a:xfrm>
            <a:off x="3" y="-9731"/>
            <a:ext cx="12191999" cy="1181306"/>
          </a:xfrm>
          <a:prstGeom prst="rect">
            <a:avLst/>
          </a:prstGeom>
          <a:solidFill>
            <a:srgbClr val="2733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21" name="Title 1"/>
          <p:cNvSpPr>
            <a:spLocks noGrp="1"/>
          </p:cNvSpPr>
          <p:nvPr>
            <p:ph type="title"/>
          </p:nvPr>
        </p:nvSpPr>
        <p:spPr>
          <a:xfrm>
            <a:off x="838200" y="244372"/>
            <a:ext cx="10515600" cy="673100"/>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992470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4FF602D-1F1C-4D6C-87AC-F93D89EC5E85}" type="datetimeFigureOut">
              <a:rPr lang="zh-TW" altLang="en-US" smtClean="0"/>
              <a:t>2021/9/26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1437800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7" name="Date Placeholder 6"/>
          <p:cNvSpPr>
            <a:spLocks noGrp="1"/>
          </p:cNvSpPr>
          <p:nvPr>
            <p:ph type="dt" sz="half" idx="10"/>
          </p:nvPr>
        </p:nvSpPr>
        <p:spPr/>
        <p:txBody>
          <a:bodyPr/>
          <a:lstStyle/>
          <a:p>
            <a:fld id="{D4FF602D-1F1C-4D6C-87AC-F93D89EC5E85}" type="datetimeFigureOut">
              <a:rPr lang="zh-TW" altLang="en-US" smtClean="0"/>
              <a:t>2021/9/26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43720244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8" name="Date Placeholder 7"/>
          <p:cNvSpPr>
            <a:spLocks noGrp="1"/>
          </p:cNvSpPr>
          <p:nvPr>
            <p:ph type="dt" sz="half" idx="10"/>
          </p:nvPr>
        </p:nvSpPr>
        <p:spPr/>
        <p:txBody>
          <a:bodyPr/>
          <a:lstStyle/>
          <a:p>
            <a:fld id="{D4FF602D-1F1C-4D6C-87AC-F93D89EC5E85}" type="datetimeFigureOut">
              <a:rPr lang="zh-TW" altLang="en-US" smtClean="0"/>
              <a:t>2021/9/26</a:t>
            </a:fld>
            <a:endParaRPr lang="zh-TW" altLang="en-US"/>
          </a:p>
        </p:txBody>
      </p:sp>
      <p:sp>
        <p:nvSpPr>
          <p:cNvPr id="9" name="Footer Placeholder 8"/>
          <p:cNvSpPr>
            <a:spLocks noGrp="1"/>
          </p:cNvSpPr>
          <p:nvPr>
            <p:ph type="ftr" sz="quarter" idx="11"/>
          </p:nvPr>
        </p:nvSpPr>
        <p:spPr/>
        <p:txBody>
          <a:bodyPr/>
          <a:lstStyle/>
          <a:p>
            <a:endParaRPr lang="zh-TW" altLang="en-US"/>
          </a:p>
        </p:txBody>
      </p:sp>
      <p:sp>
        <p:nvSpPr>
          <p:cNvPr id="10" name="Slide Number Placeholder 9"/>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2537353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583436" y="3143250"/>
            <a:ext cx="4270248" cy="259677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7" name="Date Placeholder 6"/>
          <p:cNvSpPr>
            <a:spLocks noGrp="1"/>
          </p:cNvSpPr>
          <p:nvPr>
            <p:ph type="dt" sz="half" idx="10"/>
          </p:nvPr>
        </p:nvSpPr>
        <p:spPr/>
        <p:txBody>
          <a:bodyPr/>
          <a:lstStyle/>
          <a:p>
            <a:fld id="{D4FF602D-1F1C-4D6C-87AC-F93D89EC5E85}" type="datetimeFigureOut">
              <a:rPr lang="zh-TW" altLang="en-US" smtClean="0"/>
              <a:t>2021/9/26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8253D2A-E31A-4188-9E78-9CAF69B745F3}" type="slidenum">
              <a:rPr lang="zh-TW" altLang="en-US" smtClean="0"/>
              <a:t>‹#›</a:t>
            </a:fld>
            <a:endParaRPr lang="zh-TW" altLang="en-US"/>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90718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4FF602D-1F1C-4D6C-87AC-F93D89EC5E85}" type="datetimeFigureOut">
              <a:rPr lang="zh-TW" altLang="en-US" smtClean="0"/>
              <a:t>2021/9/26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401334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F602D-1F1C-4D6C-87AC-F93D89EC5E85}" type="datetimeFigureOut">
              <a:rPr lang="zh-TW" altLang="en-US" smtClean="0"/>
              <a:t>2021/9/26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2654564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9" name="Date Placeholder 8"/>
          <p:cNvSpPr>
            <a:spLocks noGrp="1"/>
          </p:cNvSpPr>
          <p:nvPr>
            <p:ph type="dt" sz="half" idx="10"/>
          </p:nvPr>
        </p:nvSpPr>
        <p:spPr/>
        <p:txBody>
          <a:bodyPr/>
          <a:lstStyle/>
          <a:p>
            <a:fld id="{D4FF602D-1F1C-4D6C-87AC-F93D89EC5E85}" type="datetimeFigureOut">
              <a:rPr lang="zh-TW" altLang="en-US" smtClean="0"/>
              <a:t>2021/9/26</a:t>
            </a:fld>
            <a:endParaRPr lang="zh-TW"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TW" altLang="en-US"/>
          </a:p>
        </p:txBody>
      </p:sp>
      <p:sp>
        <p:nvSpPr>
          <p:cNvPr id="11" name="Slide Number Placeholder 10"/>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556252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4FF602D-1F1C-4D6C-87AC-F93D89EC5E85}" type="datetimeFigureOut">
              <a:rPr lang="zh-TW" altLang="en-US" smtClean="0"/>
              <a:t>2021/9/26</a:t>
            </a:fld>
            <a:endParaRPr lang="zh-TW"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3875094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4FF602D-1F1C-4D6C-87AC-F93D89EC5E85}" type="datetimeFigureOut">
              <a:rPr lang="zh-TW" altLang="en-US" smtClean="0"/>
              <a:t>2021/9/26</a:t>
            </a:fld>
            <a:endParaRPr lang="zh-TW"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zh-TW"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8253D2A-E31A-4188-9E78-9CAF69B745F3}" type="slidenum">
              <a:rPr lang="zh-TW" altLang="en-US" smtClean="0"/>
              <a:t>‹#›</a:t>
            </a:fld>
            <a:endParaRPr lang="zh-TW" altLang="en-US"/>
          </a:p>
        </p:txBody>
      </p:sp>
    </p:spTree>
    <p:extLst>
      <p:ext uri="{BB962C8B-B14F-4D97-AF65-F5344CB8AC3E}">
        <p14:creationId xmlns:p14="http://schemas.microsoft.com/office/powerpoint/2010/main" val="55073896"/>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1728600"/>
            <a:ext cx="12192000" cy="2387600"/>
          </a:xfrm>
        </p:spPr>
        <p:txBody>
          <a:bodyPr>
            <a:normAutofit/>
          </a:bodyPr>
          <a:lstStyle/>
          <a:p>
            <a:pPr fontAlgn="b"/>
            <a:r>
              <a:rPr lang="en-US" altLang="zh-TW" sz="2400" b="1" dirty="0"/>
              <a:t>Examining the Link between Children's Cognitive Development and Touchscreen Interaction Patterns</a:t>
            </a:r>
            <a:endParaRPr lang="zh-TW" altLang="zh-TW" sz="4800" b="1" dirty="0"/>
          </a:p>
        </p:txBody>
      </p:sp>
      <p:sp>
        <p:nvSpPr>
          <p:cNvPr id="3" name="副標題 2">
            <a:extLst>
              <a:ext uri="{FF2B5EF4-FFF2-40B4-BE49-F238E27FC236}">
                <a16:creationId xmlns:a16="http://schemas.microsoft.com/office/drawing/2014/main" id="{B1224A4A-32ED-420C-88D5-F4AE64D24407}"/>
              </a:ext>
            </a:extLst>
          </p:cNvPr>
          <p:cNvSpPr>
            <a:spLocks noGrp="1"/>
          </p:cNvSpPr>
          <p:nvPr>
            <p:ph type="subTitle" idx="1"/>
          </p:nvPr>
        </p:nvSpPr>
        <p:spPr>
          <a:xfrm>
            <a:off x="4245076" y="5432744"/>
            <a:ext cx="3701845" cy="1227879"/>
          </a:xfrm>
        </p:spPr>
        <p:txBody>
          <a:bodyPr>
            <a:normAutofit/>
          </a:bodyPr>
          <a:lstStyle/>
          <a:p>
            <a:r>
              <a:rPr lang="zh-TW" altLang="en-US" sz="2400" b="1" dirty="0">
                <a:latin typeface="+mn-ea"/>
              </a:rPr>
              <a:t>指導教授 </a:t>
            </a:r>
            <a:r>
              <a:rPr lang="en-US" altLang="zh-TW" sz="2400" b="1" dirty="0">
                <a:latin typeface="+mn-ea"/>
              </a:rPr>
              <a:t>:</a:t>
            </a:r>
            <a:r>
              <a:rPr lang="zh-TW" altLang="en-US" sz="2400" b="1" dirty="0">
                <a:latin typeface="+mn-ea"/>
              </a:rPr>
              <a:t> 蕭顯勝</a:t>
            </a:r>
            <a:endParaRPr lang="en-US" altLang="zh-TW" sz="2400" b="1" dirty="0">
              <a:latin typeface="+mn-ea"/>
            </a:endParaRPr>
          </a:p>
          <a:p>
            <a:r>
              <a:rPr lang="zh-TW" altLang="en-US" sz="2400" b="1" dirty="0">
                <a:latin typeface="+mn-ea"/>
              </a:rPr>
              <a:t>報告人</a:t>
            </a:r>
            <a:r>
              <a:rPr lang="en-US" altLang="zh-TW" sz="2400" b="1" dirty="0">
                <a:latin typeface="+mn-ea"/>
              </a:rPr>
              <a:t>:</a:t>
            </a:r>
            <a:r>
              <a:rPr lang="zh-TW" altLang="en-US" sz="2400" b="1" dirty="0">
                <a:latin typeface="+mn-ea"/>
              </a:rPr>
              <a:t> 劉政豪</a:t>
            </a:r>
            <a:endParaRPr lang="en-US" altLang="zh-TW" sz="2400" b="1" dirty="0">
              <a:latin typeface="+mn-ea"/>
            </a:endParaRPr>
          </a:p>
          <a:p>
            <a:endParaRPr lang="en-US" altLang="zh-TW" sz="2400" b="1" dirty="0">
              <a:latin typeface="+mn-ea"/>
            </a:endParaRPr>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4000" y="436329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
        <p:nvSpPr>
          <p:cNvPr id="5" name="副標題 2">
            <a:extLst>
              <a:ext uri="{FF2B5EF4-FFF2-40B4-BE49-F238E27FC236}">
                <a16:creationId xmlns:a16="http://schemas.microsoft.com/office/drawing/2014/main" id="{1A7B7627-6C5B-46B2-A488-DC24043F7DCB}"/>
              </a:ext>
            </a:extLst>
          </p:cNvPr>
          <p:cNvSpPr txBox="1">
            <a:spLocks/>
          </p:cNvSpPr>
          <p:nvPr/>
        </p:nvSpPr>
        <p:spPr>
          <a:xfrm>
            <a:off x="632899" y="4293529"/>
            <a:ext cx="10926197" cy="475419"/>
          </a:xfrm>
          <a:prstGeom prst="rect">
            <a:avLst/>
          </a:prstGeom>
          <a:noFill/>
        </p:spPr>
        <p:txBody>
          <a:bodyPr vert="horz" lIns="91440" tIns="45720" rIns="91440" bIns="45720" rtlCol="0">
            <a:normAutofit fontScale="925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altLang="zh-TW" sz="2000" dirty="0"/>
              <a:t>Ziyang Chen, Yu-Peng Chen, Alex Shaw, </a:t>
            </a:r>
            <a:r>
              <a:rPr lang="en-US" altLang="zh-TW" sz="2000" dirty="0" err="1"/>
              <a:t>Aishat</a:t>
            </a:r>
            <a:r>
              <a:rPr lang="en-US" altLang="zh-TW" sz="2000" dirty="0"/>
              <a:t> </a:t>
            </a:r>
            <a:r>
              <a:rPr lang="en-US" altLang="zh-TW" sz="2000" dirty="0" err="1"/>
              <a:t>Aloba</a:t>
            </a:r>
            <a:r>
              <a:rPr lang="en-US" altLang="zh-TW" sz="2000" dirty="0"/>
              <a:t>, </a:t>
            </a:r>
            <a:r>
              <a:rPr lang="en-US" altLang="zh-TW" sz="2000" dirty="0" err="1"/>
              <a:t>Pavlo</a:t>
            </a:r>
            <a:r>
              <a:rPr lang="en-US" altLang="zh-TW" sz="2000" dirty="0"/>
              <a:t> </a:t>
            </a:r>
            <a:r>
              <a:rPr lang="en-US" altLang="zh-TW" sz="2000" dirty="0" err="1"/>
              <a:t>Antonenko</a:t>
            </a:r>
            <a:r>
              <a:rPr lang="en-US" altLang="zh-TW" sz="2000" dirty="0"/>
              <a:t>, Jaime Ruiz, Lisa Anthony</a:t>
            </a:r>
            <a:endParaRPr lang="en-US" altLang="zh-TW" sz="2400" b="1" dirty="0">
              <a:latin typeface="+mn-ea"/>
            </a:endParaRPr>
          </a:p>
        </p:txBody>
      </p:sp>
      <p:sp>
        <p:nvSpPr>
          <p:cNvPr id="6" name="副標題 2">
            <a:extLst>
              <a:ext uri="{FF2B5EF4-FFF2-40B4-BE49-F238E27FC236}">
                <a16:creationId xmlns:a16="http://schemas.microsoft.com/office/drawing/2014/main" id="{130BF321-D596-4473-85F5-03BB6D4C2165}"/>
              </a:ext>
            </a:extLst>
          </p:cNvPr>
          <p:cNvSpPr txBox="1">
            <a:spLocks/>
          </p:cNvSpPr>
          <p:nvPr/>
        </p:nvSpPr>
        <p:spPr>
          <a:xfrm>
            <a:off x="689046" y="4768948"/>
            <a:ext cx="6087980" cy="475419"/>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n-US" altLang="zh-TW" sz="1600" dirty="0"/>
              <a:t>ICMI '20, October 25–29, 2020, Virtual Event, Netherlands</a:t>
            </a:r>
            <a:endParaRPr lang="en-US" altLang="zh-TW" sz="1800" b="1" dirty="0">
              <a:latin typeface="+mn-ea"/>
            </a:endParaRPr>
          </a:p>
        </p:txBody>
      </p:sp>
    </p:spTree>
    <p:extLst>
      <p:ext uri="{BB962C8B-B14F-4D97-AF65-F5344CB8AC3E}">
        <p14:creationId xmlns:p14="http://schemas.microsoft.com/office/powerpoint/2010/main" val="3012702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en-US" altLang="zh-TW" sz="3200" b="1" dirty="0"/>
              <a:t>Method</a:t>
            </a:r>
            <a:endParaRPr lang="zh-TW" altLang="zh-TW" sz="32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3885395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lnSpcReduction="10000"/>
          </a:bodyPr>
          <a:lstStyle/>
          <a:p>
            <a:r>
              <a:rPr lang="zh-TW" altLang="en-US" sz="2400" b="1" dirty="0">
                <a:latin typeface="+mn-ea"/>
                <a:cs typeface="Times New Roman" panose="02020603050405020304" pitchFamily="18" charset="0"/>
              </a:rPr>
              <a:t>共有</a:t>
            </a:r>
            <a:r>
              <a:rPr lang="en-US" altLang="zh-TW" sz="2400" b="1" dirty="0">
                <a:latin typeface="+mn-ea"/>
                <a:cs typeface="Times New Roman" panose="02020603050405020304" pitchFamily="18" charset="0"/>
              </a:rPr>
              <a:t>28</a:t>
            </a:r>
            <a:r>
              <a:rPr lang="zh-TW" altLang="en-US" sz="2400" b="1" dirty="0">
                <a:latin typeface="+mn-ea"/>
                <a:cs typeface="Times New Roman" panose="02020603050405020304" pitchFamily="18" charset="0"/>
              </a:rPr>
              <a:t>人參加了我們的研究。</a:t>
            </a:r>
          </a:p>
          <a:p>
            <a:endParaRPr lang="zh-TW" altLang="en-US" sz="2400" b="1" dirty="0">
              <a:latin typeface="+mn-ea"/>
              <a:cs typeface="Times New Roman" panose="02020603050405020304" pitchFamily="18" charset="0"/>
            </a:endParaRPr>
          </a:p>
          <a:p>
            <a:r>
              <a:rPr lang="en-US" altLang="zh-TW" sz="2400" b="1" dirty="0">
                <a:latin typeface="+mn-ea"/>
                <a:cs typeface="Times New Roman" panose="02020603050405020304" pitchFamily="18" charset="0"/>
              </a:rPr>
              <a:t>6</a:t>
            </a:r>
            <a:r>
              <a:rPr lang="zh-TW" altLang="en-US" sz="2400" b="1" dirty="0">
                <a:latin typeface="+mn-ea"/>
                <a:cs typeface="Times New Roman" panose="02020603050405020304" pitchFamily="18" charset="0"/>
              </a:rPr>
              <a:t>名</a:t>
            </a:r>
            <a:r>
              <a:rPr lang="en-US" altLang="zh-TW" sz="2400" b="1" dirty="0">
                <a:latin typeface="+mn-ea"/>
                <a:cs typeface="Times New Roman" panose="02020603050405020304" pitchFamily="18" charset="0"/>
              </a:rPr>
              <a:t>4</a:t>
            </a:r>
            <a:r>
              <a:rPr lang="zh-TW" altLang="en-US" sz="2400" b="1" dirty="0">
                <a:latin typeface="+mn-ea"/>
                <a:cs typeface="Times New Roman" panose="02020603050405020304" pitchFamily="18" charset="0"/>
              </a:rPr>
              <a:t>歲兒童</a:t>
            </a:r>
            <a:endParaRPr lang="en-US" altLang="zh-TW" sz="2400" b="1" dirty="0">
              <a:latin typeface="+mn-ea"/>
              <a:cs typeface="Times New Roman" panose="02020603050405020304" pitchFamily="18" charset="0"/>
            </a:endParaRPr>
          </a:p>
          <a:p>
            <a:r>
              <a:rPr lang="en-US" altLang="zh-TW" sz="2400" b="1" dirty="0">
                <a:latin typeface="+mn-ea"/>
                <a:cs typeface="Times New Roman" panose="02020603050405020304" pitchFamily="18" charset="0"/>
              </a:rPr>
              <a:t>6</a:t>
            </a:r>
            <a:r>
              <a:rPr lang="zh-TW" altLang="en-US" sz="2400" b="1" dirty="0">
                <a:latin typeface="+mn-ea"/>
                <a:cs typeface="Times New Roman" panose="02020603050405020304" pitchFamily="18" charset="0"/>
              </a:rPr>
              <a:t>名</a:t>
            </a:r>
            <a:r>
              <a:rPr lang="en-US" altLang="zh-TW" sz="2400" b="1" dirty="0">
                <a:latin typeface="+mn-ea"/>
                <a:cs typeface="Times New Roman" panose="02020603050405020304" pitchFamily="18" charset="0"/>
              </a:rPr>
              <a:t>5</a:t>
            </a:r>
            <a:r>
              <a:rPr lang="zh-TW" altLang="en-US" sz="2400" b="1" dirty="0">
                <a:latin typeface="+mn-ea"/>
                <a:cs typeface="Times New Roman" panose="02020603050405020304" pitchFamily="18" charset="0"/>
              </a:rPr>
              <a:t>歲兒童</a:t>
            </a:r>
            <a:endParaRPr lang="en-US" altLang="zh-TW" sz="2400" b="1" dirty="0">
              <a:latin typeface="+mn-ea"/>
              <a:cs typeface="Times New Roman" panose="02020603050405020304" pitchFamily="18" charset="0"/>
            </a:endParaRPr>
          </a:p>
          <a:p>
            <a:r>
              <a:rPr lang="en-US" altLang="zh-TW" sz="2400" b="1" dirty="0">
                <a:latin typeface="+mn-ea"/>
                <a:cs typeface="Times New Roman" panose="02020603050405020304" pitchFamily="18" charset="0"/>
              </a:rPr>
              <a:t>11</a:t>
            </a:r>
            <a:r>
              <a:rPr lang="zh-TW" altLang="en-US" sz="2400" b="1" dirty="0">
                <a:latin typeface="+mn-ea"/>
                <a:cs typeface="Times New Roman" panose="02020603050405020304" pitchFamily="18" charset="0"/>
              </a:rPr>
              <a:t>名</a:t>
            </a:r>
            <a:r>
              <a:rPr lang="en-US" altLang="zh-TW" sz="2400" b="1" dirty="0">
                <a:latin typeface="+mn-ea"/>
                <a:cs typeface="Times New Roman" panose="02020603050405020304" pitchFamily="18" charset="0"/>
              </a:rPr>
              <a:t>6</a:t>
            </a:r>
            <a:r>
              <a:rPr lang="zh-TW" altLang="en-US" sz="2400" b="1" dirty="0">
                <a:latin typeface="+mn-ea"/>
                <a:cs typeface="Times New Roman" panose="02020603050405020304" pitchFamily="18" charset="0"/>
              </a:rPr>
              <a:t>歲兒童</a:t>
            </a:r>
            <a:endParaRPr lang="en-US" altLang="zh-TW" sz="2400" b="1" dirty="0">
              <a:latin typeface="+mn-ea"/>
              <a:cs typeface="Times New Roman" panose="02020603050405020304" pitchFamily="18" charset="0"/>
            </a:endParaRPr>
          </a:p>
          <a:p>
            <a:r>
              <a:rPr lang="en-US" altLang="zh-TW" sz="2400" b="1" dirty="0">
                <a:latin typeface="+mn-ea"/>
                <a:cs typeface="Times New Roman" panose="02020603050405020304" pitchFamily="18" charset="0"/>
              </a:rPr>
              <a:t>5</a:t>
            </a:r>
            <a:r>
              <a:rPr lang="zh-TW" altLang="en-US" sz="2400" b="1" dirty="0">
                <a:latin typeface="+mn-ea"/>
                <a:cs typeface="Times New Roman" panose="02020603050405020304" pitchFamily="18" charset="0"/>
              </a:rPr>
              <a:t>名</a:t>
            </a:r>
            <a:r>
              <a:rPr lang="en-US" altLang="zh-TW" sz="2400" b="1" dirty="0">
                <a:latin typeface="+mn-ea"/>
                <a:cs typeface="Times New Roman" panose="02020603050405020304" pitchFamily="18" charset="0"/>
              </a:rPr>
              <a:t>7</a:t>
            </a:r>
            <a:r>
              <a:rPr lang="zh-TW" altLang="en-US" sz="2400" b="1" dirty="0">
                <a:latin typeface="+mn-ea"/>
                <a:cs typeface="Times New Roman" panose="02020603050405020304" pitchFamily="18" charset="0"/>
              </a:rPr>
              <a:t>歲兒童</a:t>
            </a:r>
            <a:endParaRPr lang="en-US" altLang="zh-TW" sz="2400" b="1" dirty="0">
              <a:latin typeface="+mn-ea"/>
              <a:cs typeface="Times New Roman" panose="02020603050405020304" pitchFamily="18" charset="0"/>
            </a:endParaRPr>
          </a:p>
          <a:p>
            <a:endParaRPr lang="en-US" altLang="zh-TW" sz="2400" b="1" dirty="0">
              <a:latin typeface="+mn-ea"/>
              <a:cs typeface="Times New Roman" panose="02020603050405020304" pitchFamily="18" charset="0"/>
            </a:endParaRPr>
          </a:p>
          <a:p>
            <a:r>
              <a:rPr lang="en-US" altLang="zh-TW" sz="2400" b="1" dirty="0">
                <a:latin typeface="+mn-ea"/>
                <a:cs typeface="Times New Roman" panose="02020603050405020304" pitchFamily="18" charset="0"/>
              </a:rPr>
              <a:t>25</a:t>
            </a:r>
            <a:r>
              <a:rPr lang="zh-TW" altLang="en-US" sz="2400" b="1" dirty="0">
                <a:latin typeface="+mn-ea"/>
                <a:cs typeface="Times New Roman" panose="02020603050405020304" pitchFamily="18" charset="0"/>
              </a:rPr>
              <a:t>人被認定為右撇子，</a:t>
            </a:r>
            <a:r>
              <a:rPr lang="en-US" altLang="zh-TW" sz="2400" b="1" dirty="0">
                <a:latin typeface="+mn-ea"/>
                <a:cs typeface="Times New Roman" panose="02020603050405020304" pitchFamily="18" charset="0"/>
              </a:rPr>
              <a:t>3</a:t>
            </a:r>
            <a:r>
              <a:rPr lang="zh-TW" altLang="en-US" sz="2400" b="1" dirty="0">
                <a:latin typeface="+mn-ea"/>
                <a:cs typeface="Times New Roman" panose="02020603050405020304" pitchFamily="18" charset="0"/>
              </a:rPr>
              <a:t>人被認定為左撇子。</a:t>
            </a:r>
          </a:p>
          <a:p>
            <a:r>
              <a:rPr lang="en-US" altLang="zh-TW" sz="2400" b="1" dirty="0">
                <a:latin typeface="+mn-ea"/>
                <a:cs typeface="Times New Roman" panose="02020603050405020304" pitchFamily="18" charset="0"/>
              </a:rPr>
              <a:t>26</a:t>
            </a:r>
            <a:r>
              <a:rPr lang="zh-TW" altLang="en-US" sz="2400" b="1" dirty="0">
                <a:latin typeface="+mn-ea"/>
                <a:cs typeface="Times New Roman" panose="02020603050405020304" pitchFamily="18" charset="0"/>
              </a:rPr>
              <a:t>名參與者認為他們高頻率地使用觸控式設備。</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11</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spTree>
    <p:extLst>
      <p:ext uri="{BB962C8B-B14F-4D97-AF65-F5344CB8AC3E}">
        <p14:creationId xmlns:p14="http://schemas.microsoft.com/office/powerpoint/2010/main" val="2428278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b="1" dirty="0">
                <a:latin typeface="+mn-ea"/>
                <a:cs typeface="Times New Roman" panose="02020603050405020304" pitchFamily="18" charset="0"/>
              </a:rPr>
              <a:t>研究分為兩個階段。</a:t>
            </a:r>
            <a:endParaRPr lang="en-US" altLang="zh-TW" sz="2400" b="1" dirty="0">
              <a:latin typeface="+mn-ea"/>
              <a:cs typeface="Times New Roman" panose="02020603050405020304" pitchFamily="18" charset="0"/>
            </a:endParaRPr>
          </a:p>
          <a:p>
            <a:endParaRPr lang="en-US" altLang="zh-TW"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階段一，參與者使用</a:t>
            </a:r>
            <a:r>
              <a:rPr lang="en-US" altLang="zh-TW" sz="2400" b="1" dirty="0">
                <a:latin typeface="+mn-ea"/>
                <a:cs typeface="Times New Roman" panose="02020603050405020304" pitchFamily="18" charset="0"/>
              </a:rPr>
              <a:t>NIH Toolbox®</a:t>
            </a:r>
            <a:r>
              <a:rPr lang="zh-TW" altLang="en-US" sz="2400" b="1" dirty="0">
                <a:latin typeface="+mn-ea"/>
                <a:cs typeface="Times New Roman" panose="02020603050405020304" pitchFamily="18" charset="0"/>
              </a:rPr>
              <a:t>來完成認知和運動評估。</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階段二，參與者完成觸控與手勢任務並收集相關數據。</a:t>
            </a:r>
            <a:endParaRPr lang="en-US" altLang="zh-TW" sz="2400" b="1" dirty="0">
              <a:latin typeface="+mn-ea"/>
              <a:cs typeface="Times New Roman" panose="02020603050405020304" pitchFamily="18" charset="0"/>
            </a:endParaRPr>
          </a:p>
          <a:p>
            <a:endParaRPr lang="en-US" altLang="zh-TW"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參與者在完成每項任務後都會獲得小獎品，如橡皮擦、郵票和彈力球，以激勵他們完成研究。</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12</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spTree>
    <p:extLst>
      <p:ext uri="{BB962C8B-B14F-4D97-AF65-F5344CB8AC3E}">
        <p14:creationId xmlns:p14="http://schemas.microsoft.com/office/powerpoint/2010/main" val="2034568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b="1" dirty="0">
                <a:latin typeface="+mn-ea"/>
                <a:cs typeface="Times New Roman" panose="02020603050405020304" pitchFamily="18" charset="0"/>
              </a:rPr>
              <a:t>第一階段分為兩項任務</a:t>
            </a:r>
            <a:endParaRPr lang="en-US" altLang="zh-TW" sz="2400" b="1" dirty="0">
              <a:latin typeface="+mn-ea"/>
              <a:cs typeface="Times New Roman" panose="02020603050405020304" pitchFamily="18" charset="0"/>
            </a:endParaRPr>
          </a:p>
          <a:p>
            <a:endParaRPr lang="zh-CN" altLang="en-US" sz="2400" dirty="0">
              <a:latin typeface="+mn-ea"/>
              <a:cs typeface="Times New Roman" panose="02020603050405020304" pitchFamily="18" charset="0"/>
            </a:endParaRPr>
          </a:p>
          <a:p>
            <a:r>
              <a:rPr lang="en-US" altLang="zh-TW" sz="2400" b="1" dirty="0">
                <a:latin typeface="+mn-ea"/>
                <a:cs typeface="Times New Roman" panose="02020603050405020304" pitchFamily="18" charset="0"/>
              </a:rPr>
              <a:t>9</a:t>
            </a:r>
            <a:r>
              <a:rPr lang="zh-TW" altLang="en-US" sz="2400" b="1" dirty="0">
                <a:latin typeface="+mn-ea"/>
                <a:cs typeface="Times New Roman" panose="02020603050405020304" pitchFamily="18" charset="0"/>
              </a:rPr>
              <a:t>孔釘板的靈活性測試，以及尺寸變化卡片分類測試。</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這兩項由</a:t>
            </a:r>
            <a:r>
              <a:rPr lang="en-US" altLang="zh-TW" sz="2400" b="1" dirty="0">
                <a:latin typeface="+mn-ea"/>
                <a:cs typeface="Times New Roman" panose="02020603050405020304" pitchFamily="18" charset="0"/>
              </a:rPr>
              <a:t>NIH Toolbox®</a:t>
            </a:r>
            <a:r>
              <a:rPr lang="zh-TW" altLang="en-US" sz="2400" b="1" dirty="0">
                <a:latin typeface="+mn-ea"/>
                <a:cs typeface="Times New Roman" panose="02020603050405020304" pitchFamily="18" charset="0"/>
              </a:rPr>
              <a:t>提供的任務提供了對參與者精細運動技能水平和執行功能的評估。</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13</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spTree>
    <p:extLst>
      <p:ext uri="{BB962C8B-B14F-4D97-AF65-F5344CB8AC3E}">
        <p14:creationId xmlns:p14="http://schemas.microsoft.com/office/powerpoint/2010/main" val="3972001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7018421" cy="4351338"/>
          </a:xfrm>
        </p:spPr>
        <p:txBody>
          <a:bodyPr>
            <a:normAutofit lnSpcReduction="10000"/>
          </a:bodyPr>
          <a:lstStyle/>
          <a:p>
            <a:r>
              <a:rPr lang="en-US" altLang="zh-TW" sz="2400" b="1" dirty="0">
                <a:latin typeface="+mn-ea"/>
                <a:cs typeface="Times New Roman" panose="02020603050405020304" pitchFamily="18" charset="0"/>
              </a:rPr>
              <a:t>9</a:t>
            </a:r>
            <a:r>
              <a:rPr lang="zh-TW" altLang="en-US" sz="2400" b="1" dirty="0">
                <a:latin typeface="+mn-ea"/>
                <a:cs typeface="Times New Roman" panose="02020603050405020304" pitchFamily="18" charset="0"/>
              </a:rPr>
              <a:t>孔釘板靈巧測試是對使用者手指的靈巧程度測試。</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在測試中，參與者被要求將</a:t>
            </a:r>
            <a:r>
              <a:rPr lang="en-US" altLang="zh-TW" sz="2400" b="1" dirty="0">
                <a:latin typeface="+mn-ea"/>
                <a:cs typeface="Times New Roman" panose="02020603050405020304" pitchFamily="18" charset="0"/>
              </a:rPr>
              <a:t>9</a:t>
            </a:r>
            <a:r>
              <a:rPr lang="zh-TW" altLang="en-US" sz="2400" b="1" dirty="0">
                <a:latin typeface="+mn-ea"/>
                <a:cs typeface="Times New Roman" panose="02020603050405020304" pitchFamily="18" charset="0"/>
              </a:rPr>
              <a:t>個釘子放入一個有</a:t>
            </a:r>
            <a:r>
              <a:rPr lang="en-US" altLang="zh-TW" sz="2400" b="1" dirty="0">
                <a:latin typeface="+mn-ea"/>
                <a:cs typeface="Times New Roman" panose="02020603050405020304" pitchFamily="18" charset="0"/>
              </a:rPr>
              <a:t>9</a:t>
            </a:r>
            <a:r>
              <a:rPr lang="zh-TW" altLang="en-US" sz="2400" b="1" dirty="0">
                <a:latin typeface="+mn-ea"/>
                <a:cs typeface="Times New Roman" panose="02020603050405020304" pitchFamily="18" charset="0"/>
              </a:rPr>
              <a:t>個孔的板子里，然後盡可能快地將它們取出。</a:t>
            </a:r>
            <a:endParaRPr lang="en-US" altLang="zh-TW" sz="2400" b="1" dirty="0">
              <a:latin typeface="+mn-ea"/>
              <a:cs typeface="Times New Roman" panose="02020603050405020304" pitchFamily="18" charset="0"/>
            </a:endParaRPr>
          </a:p>
          <a:p>
            <a:endParaRPr lang="en-US" altLang="zh-TW"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實驗者記錄被試者完成任務所需的時間。參與者完成任務的時間。</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在研究中，測試者每隻手完成任務兩次，每隻手的第一次嘗試是練習。</a:t>
            </a:r>
            <a:endParaRPr lang="zh-CN" altLang="en-US" sz="2400" b="1"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14</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pic>
        <p:nvPicPr>
          <p:cNvPr id="3" name="圖片 2">
            <a:extLst>
              <a:ext uri="{FF2B5EF4-FFF2-40B4-BE49-F238E27FC236}">
                <a16:creationId xmlns:a16="http://schemas.microsoft.com/office/drawing/2014/main" id="{320E8796-8E0F-472B-962A-C56846A3E0C6}"/>
              </a:ext>
            </a:extLst>
          </p:cNvPr>
          <p:cNvPicPr>
            <a:picLocks noChangeAspect="1"/>
          </p:cNvPicPr>
          <p:nvPr/>
        </p:nvPicPr>
        <p:blipFill>
          <a:blip r:embed="rId3"/>
          <a:stretch>
            <a:fillRect/>
          </a:stretch>
        </p:blipFill>
        <p:spPr>
          <a:xfrm>
            <a:off x="8176778" y="1781175"/>
            <a:ext cx="3771900" cy="3295650"/>
          </a:xfrm>
          <a:prstGeom prst="rect">
            <a:avLst/>
          </a:prstGeom>
        </p:spPr>
      </p:pic>
    </p:spTree>
    <p:extLst>
      <p:ext uri="{BB962C8B-B14F-4D97-AF65-F5344CB8AC3E}">
        <p14:creationId xmlns:p14="http://schemas.microsoft.com/office/powerpoint/2010/main" val="1374904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7186863" cy="4351338"/>
          </a:xfrm>
        </p:spPr>
        <p:txBody>
          <a:bodyPr>
            <a:normAutofit/>
          </a:bodyPr>
          <a:lstStyle/>
          <a:p>
            <a:r>
              <a:rPr lang="zh-TW" altLang="en-US" sz="2400" b="1" dirty="0">
                <a:latin typeface="+mn-ea"/>
                <a:cs typeface="Times New Roman" panose="02020603050405020304" pitchFamily="18" charset="0"/>
              </a:rPr>
              <a:t>維度變化卡片分類測試提供了對被試者執行功能的測量，</a:t>
            </a:r>
            <a:r>
              <a:rPr lang="en-US" altLang="zh-TW" sz="2400" b="1" dirty="0">
                <a:latin typeface="+mn-ea"/>
                <a:cs typeface="Times New Roman" panose="02020603050405020304" pitchFamily="18" charset="0"/>
              </a:rPr>
              <a:t>NIH</a:t>
            </a:r>
            <a:r>
              <a:rPr lang="zh-TW" altLang="en-US" sz="2400" b="1" dirty="0">
                <a:latin typeface="+mn-ea"/>
                <a:cs typeface="Times New Roman" panose="02020603050405020304" pitchFamily="18" charset="0"/>
              </a:rPr>
              <a:t>將其定義為 </a:t>
            </a:r>
            <a:r>
              <a:rPr lang="en-US" altLang="zh-TW" sz="2400" b="1" dirty="0">
                <a:latin typeface="+mn-ea"/>
                <a:cs typeface="Times New Roman" panose="02020603050405020304" pitchFamily="18" charset="0"/>
              </a:rPr>
              <a:t>"</a:t>
            </a:r>
            <a:r>
              <a:rPr lang="zh-TW" altLang="en-US" sz="2400" b="1" dirty="0">
                <a:latin typeface="+mn-ea"/>
                <a:cs typeface="Times New Roman" panose="02020603050405020304" pitchFamily="18" charset="0"/>
              </a:rPr>
              <a:t>計劃、組織和監督執行以目標為導向的戰略行為的能力</a:t>
            </a:r>
            <a:r>
              <a:rPr lang="en-US" altLang="zh-TW" sz="2400" b="1" dirty="0">
                <a:latin typeface="+mn-ea"/>
                <a:cs typeface="Times New Roman" panose="02020603050405020304" pitchFamily="18" charset="0"/>
              </a:rPr>
              <a:t>"</a:t>
            </a:r>
            <a:r>
              <a:rPr lang="zh-TW" altLang="en-US" sz="2400" b="1" dirty="0">
                <a:latin typeface="+mn-ea"/>
                <a:cs typeface="Times New Roman" panose="02020603050405020304" pitchFamily="18" charset="0"/>
              </a:rPr>
              <a:t>。</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在測試中，受試者會看到一系列的兩張圖片，並被要求選擇一個與給定顏色或給定形狀相匹配的圖片（圖</a:t>
            </a:r>
            <a:r>
              <a:rPr lang="en-US" altLang="zh-TW" sz="2400" b="1" dirty="0">
                <a:latin typeface="+mn-ea"/>
                <a:cs typeface="Times New Roman" panose="02020603050405020304" pitchFamily="18" charset="0"/>
              </a:rPr>
              <a:t>1</a:t>
            </a:r>
            <a:r>
              <a:rPr lang="zh-TW" altLang="en-US" sz="2400" b="1" dirty="0">
                <a:latin typeface="+mn-ea"/>
                <a:cs typeface="Times New Roman" panose="02020603050405020304" pitchFamily="18" charset="0"/>
              </a:rPr>
              <a:t>）。</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該應用程序測量測試者做出反應的時間和正確反應的數量。</a:t>
            </a:r>
            <a:endParaRPr lang="zh-CN" altLang="en-US" sz="2400" b="1"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15</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pic>
        <p:nvPicPr>
          <p:cNvPr id="3" name="圖片 2">
            <a:extLst>
              <a:ext uri="{FF2B5EF4-FFF2-40B4-BE49-F238E27FC236}">
                <a16:creationId xmlns:a16="http://schemas.microsoft.com/office/drawing/2014/main" id="{487C11A9-547B-4303-AE42-02A4C0FB73FE}"/>
              </a:ext>
            </a:extLst>
          </p:cNvPr>
          <p:cNvPicPr>
            <a:picLocks noChangeAspect="1"/>
          </p:cNvPicPr>
          <p:nvPr/>
        </p:nvPicPr>
        <p:blipFill>
          <a:blip r:embed="rId3"/>
          <a:stretch>
            <a:fillRect/>
          </a:stretch>
        </p:blipFill>
        <p:spPr>
          <a:xfrm>
            <a:off x="8212806" y="2100262"/>
            <a:ext cx="3514725" cy="2657475"/>
          </a:xfrm>
          <a:prstGeom prst="rect">
            <a:avLst/>
          </a:prstGeom>
        </p:spPr>
      </p:pic>
    </p:spTree>
    <p:extLst>
      <p:ext uri="{BB962C8B-B14F-4D97-AF65-F5344CB8AC3E}">
        <p14:creationId xmlns:p14="http://schemas.microsoft.com/office/powerpoint/2010/main" val="3463595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b="1" dirty="0">
                <a:latin typeface="+mn-ea"/>
                <a:cs typeface="Times New Roman" panose="02020603050405020304" pitchFamily="18" charset="0"/>
              </a:rPr>
              <a:t>階段二也包括兩個任務。</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觸摸目標任務，和手勢繪畫任務。</a:t>
            </a:r>
          </a:p>
          <a:p>
            <a:pPr marL="0" indent="0">
              <a:buNone/>
            </a:pPr>
            <a:endParaRPr lang="zh-TW" altLang="en-US" sz="2400" b="1"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16</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spTree>
    <p:extLst>
      <p:ext uri="{BB962C8B-B14F-4D97-AF65-F5344CB8AC3E}">
        <p14:creationId xmlns:p14="http://schemas.microsoft.com/office/powerpoint/2010/main" val="1139792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7307179" cy="4351338"/>
          </a:xfrm>
        </p:spPr>
        <p:txBody>
          <a:bodyPr>
            <a:normAutofit/>
          </a:bodyPr>
          <a:lstStyle/>
          <a:p>
            <a:r>
              <a:rPr lang="zh-TW" altLang="en-US" sz="2400" b="1" dirty="0">
                <a:latin typeface="+mn-ea"/>
                <a:cs typeface="Times New Roman" panose="02020603050405020304" pitchFamily="18" charset="0"/>
              </a:rPr>
              <a:t>在觸摸目標的任務中，參與者被要求觸摸一系列</a:t>
            </a:r>
            <a:r>
              <a:rPr lang="en-US" altLang="zh-TW" sz="2400" b="1" dirty="0">
                <a:latin typeface="+mn-ea"/>
                <a:cs typeface="Times New Roman" panose="02020603050405020304" pitchFamily="18" charset="0"/>
              </a:rPr>
              <a:t>104</a:t>
            </a:r>
            <a:r>
              <a:rPr lang="zh-TW" altLang="en-US" sz="2400" b="1" dirty="0">
                <a:latin typeface="+mn-ea"/>
                <a:cs typeface="Times New Roman" panose="02020603050405020304" pitchFamily="18" charset="0"/>
              </a:rPr>
              <a:t>個不同的目標。</a:t>
            </a:r>
            <a:endParaRPr lang="en-US" altLang="zh-TW" sz="2400" b="1" dirty="0">
              <a:latin typeface="+mn-ea"/>
              <a:cs typeface="Times New Roman" panose="02020603050405020304" pitchFamily="18" charset="0"/>
            </a:endParaRP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目標的大小不同，包括非常小的（</a:t>
            </a:r>
            <a:r>
              <a:rPr lang="en-US" altLang="zh-TW" sz="2400" b="1" dirty="0">
                <a:latin typeface="+mn-ea"/>
                <a:cs typeface="Times New Roman" panose="02020603050405020304" pitchFamily="18" charset="0"/>
              </a:rPr>
              <a:t>0.125</a:t>
            </a:r>
            <a:r>
              <a:rPr lang="zh-TW" altLang="en-US" sz="2400" b="1" dirty="0">
                <a:latin typeface="+mn-ea"/>
                <a:cs typeface="Times New Roman" panose="02020603050405020304" pitchFamily="18" charset="0"/>
              </a:rPr>
              <a:t>英寸）。小（</a:t>
            </a:r>
            <a:r>
              <a:rPr lang="en-US" altLang="zh-TW" sz="2400" b="1" dirty="0">
                <a:latin typeface="+mn-ea"/>
                <a:cs typeface="Times New Roman" panose="02020603050405020304" pitchFamily="18" charset="0"/>
              </a:rPr>
              <a:t>0.25</a:t>
            </a:r>
            <a:r>
              <a:rPr lang="zh-TW" altLang="en-US" sz="2400" b="1" dirty="0">
                <a:latin typeface="+mn-ea"/>
                <a:cs typeface="Times New Roman" panose="02020603050405020304" pitchFamily="18" charset="0"/>
              </a:rPr>
              <a:t>英寸），中（</a:t>
            </a:r>
            <a:r>
              <a:rPr lang="en-US" altLang="zh-TW" sz="2400" b="1" dirty="0">
                <a:latin typeface="+mn-ea"/>
                <a:cs typeface="Times New Roman" panose="02020603050405020304" pitchFamily="18" charset="0"/>
              </a:rPr>
              <a:t>0.375</a:t>
            </a:r>
            <a:r>
              <a:rPr lang="zh-TW" altLang="en-US" sz="2400" b="1" dirty="0">
                <a:latin typeface="+mn-ea"/>
                <a:cs typeface="Times New Roman" panose="02020603050405020304" pitchFamily="18" charset="0"/>
              </a:rPr>
              <a:t>英寸）和大（</a:t>
            </a:r>
            <a:r>
              <a:rPr lang="en-US" altLang="zh-TW" sz="2400" b="1" dirty="0">
                <a:latin typeface="+mn-ea"/>
                <a:cs typeface="Times New Roman" panose="02020603050405020304" pitchFamily="18" charset="0"/>
              </a:rPr>
              <a:t>0.5</a:t>
            </a:r>
            <a:r>
              <a:rPr lang="zh-TW" altLang="en-US" sz="2400" b="1" dirty="0">
                <a:latin typeface="+mn-ea"/>
                <a:cs typeface="Times New Roman" panose="02020603050405020304" pitchFamily="18" charset="0"/>
              </a:rPr>
              <a:t>英寸）。</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參與者他們被要求嘗試觸摸目標，次數不限，直到成功為止。每個觸摸事件都被記錄下來，包括觸摸的位置和時間。</a:t>
            </a:r>
            <a:endParaRPr lang="zh-CN" altLang="en-US" sz="2400" b="1"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17</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pic>
        <p:nvPicPr>
          <p:cNvPr id="3" name="圖片 2">
            <a:extLst>
              <a:ext uri="{FF2B5EF4-FFF2-40B4-BE49-F238E27FC236}">
                <a16:creationId xmlns:a16="http://schemas.microsoft.com/office/drawing/2014/main" id="{BF2211CB-CF8B-479C-9B39-0A2FA38F3F9D}"/>
              </a:ext>
            </a:extLst>
          </p:cNvPr>
          <p:cNvPicPr>
            <a:picLocks noChangeAspect="1"/>
          </p:cNvPicPr>
          <p:nvPr/>
        </p:nvPicPr>
        <p:blipFill>
          <a:blip r:embed="rId3"/>
          <a:stretch>
            <a:fillRect/>
          </a:stretch>
        </p:blipFill>
        <p:spPr>
          <a:xfrm>
            <a:off x="8756716" y="1624919"/>
            <a:ext cx="2534068" cy="3732304"/>
          </a:xfrm>
          <a:prstGeom prst="rect">
            <a:avLst/>
          </a:prstGeom>
        </p:spPr>
      </p:pic>
    </p:spTree>
    <p:extLst>
      <p:ext uri="{BB962C8B-B14F-4D97-AF65-F5344CB8AC3E}">
        <p14:creationId xmlns:p14="http://schemas.microsoft.com/office/powerpoint/2010/main" val="3667353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7307179" cy="4351338"/>
          </a:xfrm>
        </p:spPr>
        <p:txBody>
          <a:bodyPr>
            <a:normAutofit lnSpcReduction="10000"/>
          </a:bodyPr>
          <a:lstStyle/>
          <a:p>
            <a:r>
              <a:rPr lang="zh-TW" altLang="en-US" sz="2400" b="1" dirty="0">
                <a:latin typeface="+mn-ea"/>
                <a:cs typeface="Times New Roman" panose="02020603050405020304" pitchFamily="18" charset="0"/>
              </a:rPr>
              <a:t>手勢繪畫任務是由一塊空白的畫布組成，參與者被要求在上面繪制一系列的手勢。</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使用的手勢集包括</a:t>
            </a:r>
            <a:r>
              <a:rPr lang="en-US" altLang="zh-TW" sz="2400" b="1" dirty="0">
                <a:latin typeface="+mn-ea"/>
                <a:cs typeface="Times New Roman" panose="02020603050405020304" pitchFamily="18" charset="0"/>
              </a:rPr>
              <a:t>20</a:t>
            </a:r>
            <a:r>
              <a:rPr lang="zh-TW" altLang="en-US" sz="2400" b="1" dirty="0">
                <a:latin typeface="+mn-ea"/>
                <a:cs typeface="Times New Roman" panose="02020603050405020304" pitchFamily="18" charset="0"/>
              </a:rPr>
              <a:t>種手勢類型：字母（</a:t>
            </a:r>
            <a:r>
              <a:rPr lang="en-US" altLang="zh-TW" sz="2400" b="1" dirty="0">
                <a:latin typeface="+mn-ea"/>
                <a:cs typeface="Times New Roman" panose="02020603050405020304" pitchFamily="18" charset="0"/>
              </a:rPr>
              <a:t>A</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E</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K</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Q</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X</a:t>
            </a:r>
            <a:r>
              <a:rPr lang="zh-TW" altLang="en-US" sz="2400" b="1" dirty="0">
                <a:latin typeface="+mn-ea"/>
                <a:cs typeface="Times New Roman" panose="02020603050405020304" pitchFamily="18" charset="0"/>
              </a:rPr>
              <a:t>）、數字（</a:t>
            </a:r>
            <a:r>
              <a:rPr lang="en-US" altLang="zh-TW" sz="2400" b="1" dirty="0">
                <a:latin typeface="+mn-ea"/>
                <a:cs typeface="Times New Roman" panose="02020603050405020304" pitchFamily="18" charset="0"/>
              </a:rPr>
              <a:t>2</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4</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5</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7</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8</a:t>
            </a:r>
            <a:r>
              <a:rPr lang="zh-TW" altLang="en-US" sz="2400" b="1" dirty="0">
                <a:latin typeface="+mn-ea"/>
                <a:cs typeface="Times New Roman" panose="02020603050405020304" pitchFamily="18" charset="0"/>
              </a:rPr>
              <a:t>）、符號（線、加號、拱門、箭頭。符號（線、加號、拱門、箭頭、覆選標記）和形狀（圓、長方形、三角形、鉆石、心）。</a:t>
            </a:r>
            <a:endParaRPr lang="en-US" altLang="zh-TW" sz="2400" b="1" dirty="0">
              <a:latin typeface="+mn-ea"/>
              <a:cs typeface="Times New Roman" panose="02020603050405020304" pitchFamily="18" charset="0"/>
            </a:endParaRPr>
          </a:p>
          <a:p>
            <a:endParaRPr lang="en-US" altLang="zh-TW"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這組符號最初是根據對心理學和發展學文獻的調查而選定的。</a:t>
            </a:r>
          </a:p>
          <a:p>
            <a:pPr marL="0" indent="0">
              <a:buNone/>
            </a:pPr>
            <a:endParaRPr lang="zh-TW" altLang="en-US" sz="2400" b="1"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18</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Method</a:t>
            </a:r>
            <a:endParaRPr lang="en-US" sz="3500" b="1" dirty="0">
              <a:solidFill>
                <a:schemeClr val="bg1"/>
              </a:solidFill>
            </a:endParaRPr>
          </a:p>
        </p:txBody>
      </p:sp>
      <p:pic>
        <p:nvPicPr>
          <p:cNvPr id="3" name="圖片 2">
            <a:extLst>
              <a:ext uri="{FF2B5EF4-FFF2-40B4-BE49-F238E27FC236}">
                <a16:creationId xmlns:a16="http://schemas.microsoft.com/office/drawing/2014/main" id="{BA45291A-FF9E-4162-A578-AE6C3B2A8C58}"/>
              </a:ext>
            </a:extLst>
          </p:cNvPr>
          <p:cNvPicPr>
            <a:picLocks noChangeAspect="1"/>
          </p:cNvPicPr>
          <p:nvPr/>
        </p:nvPicPr>
        <p:blipFill>
          <a:blip r:embed="rId3"/>
          <a:stretch>
            <a:fillRect/>
          </a:stretch>
        </p:blipFill>
        <p:spPr>
          <a:xfrm>
            <a:off x="9033394" y="1624919"/>
            <a:ext cx="2320406" cy="3838045"/>
          </a:xfrm>
          <a:prstGeom prst="rect">
            <a:avLst/>
          </a:prstGeom>
        </p:spPr>
      </p:pic>
    </p:spTree>
    <p:extLst>
      <p:ext uri="{BB962C8B-B14F-4D97-AF65-F5344CB8AC3E}">
        <p14:creationId xmlns:p14="http://schemas.microsoft.com/office/powerpoint/2010/main" val="2995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en-US" altLang="zh-TW" sz="3200" b="1" dirty="0"/>
              <a:t>Results</a:t>
            </a:r>
            <a:endParaRPr lang="zh-TW" altLang="zh-TW" sz="32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3521932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en-US" altLang="zh-TW" sz="4000" b="1" dirty="0"/>
              <a:t>Abstract</a:t>
            </a:r>
            <a:endParaRPr lang="zh-TW" altLang="zh-TW" sz="40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3217455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r>
              <a:rPr lang="zh-TW" altLang="en-US" sz="2400" b="1" dirty="0">
                <a:latin typeface="+mn-ea"/>
                <a:cs typeface="Times New Roman" panose="02020603050405020304" pitchFamily="18" charset="0"/>
              </a:rPr>
              <a:t>對於目標任務，重點在失誤率，研究中觀察每個用戶的失誤率，也就是一個用戶在所有目標中的失誤比例。</a:t>
            </a:r>
            <a:endParaRPr lang="en-US" altLang="zh-TW" sz="2400" b="1" dirty="0">
              <a:latin typeface="+mn-ea"/>
              <a:cs typeface="Times New Roman" panose="02020603050405020304" pitchFamily="18" charset="0"/>
            </a:endParaRPr>
          </a:p>
          <a:p>
            <a:pPr marL="0" lvl="0" indent="0">
              <a:buNone/>
            </a:pPr>
            <a:endParaRPr lang="zh-TW" altLang="en-US" sz="2400" b="1" dirty="0">
              <a:latin typeface="+mn-ea"/>
              <a:cs typeface="Times New Roman" panose="02020603050405020304" pitchFamily="18" charset="0"/>
            </a:endParaRPr>
          </a:p>
          <a:p>
            <a:pPr lvl="0"/>
            <a:r>
              <a:rPr lang="zh-TW" altLang="en-US" sz="2400" b="1" dirty="0">
                <a:latin typeface="+mn-ea"/>
                <a:cs typeface="Times New Roman" panose="02020603050405020304" pitchFamily="18" charset="0"/>
              </a:rPr>
              <a:t>文中研究了失誤率這個依變項和幾個自變項之間的關係。</a:t>
            </a:r>
            <a:br>
              <a:rPr lang="en-US" altLang="zh-TW" sz="2400" b="1" dirty="0">
                <a:latin typeface="+mn-ea"/>
                <a:cs typeface="Times New Roman" panose="02020603050405020304" pitchFamily="18" charset="0"/>
              </a:rPr>
            </a:br>
            <a:br>
              <a:rPr lang="en-US" altLang="zh-TW" sz="2400" b="1" dirty="0">
                <a:latin typeface="+mn-ea"/>
                <a:cs typeface="Times New Roman" panose="02020603050405020304" pitchFamily="18" charset="0"/>
              </a:rPr>
            </a:br>
            <a:r>
              <a:rPr lang="zh-TW" altLang="en-US" sz="2400" b="1" dirty="0">
                <a:latin typeface="+mn-ea"/>
                <a:cs typeface="Times New Roman" panose="02020603050405020304" pitchFamily="18" charset="0"/>
              </a:rPr>
              <a:t>自變項與兒童的發展進程有關：年齡、年級。運動技能和執行功能。</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20</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Results</a:t>
            </a:r>
            <a:endParaRPr lang="en-US" sz="3500" b="1" dirty="0">
              <a:solidFill>
                <a:schemeClr val="bg1"/>
              </a:solidFill>
            </a:endParaRPr>
          </a:p>
        </p:txBody>
      </p:sp>
    </p:spTree>
    <p:extLst>
      <p:ext uri="{BB962C8B-B14F-4D97-AF65-F5344CB8AC3E}">
        <p14:creationId xmlns:p14="http://schemas.microsoft.com/office/powerpoint/2010/main" val="2040868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fontScale="85000" lnSpcReduction="20000"/>
          </a:bodyPr>
          <a:lstStyle/>
          <a:p>
            <a:pPr lvl="0"/>
            <a:r>
              <a:rPr lang="zh-TW" altLang="en-US" sz="2400" b="1" dirty="0">
                <a:latin typeface="+mn-ea"/>
                <a:cs typeface="Times New Roman" panose="02020603050405020304" pitchFamily="18" charset="0"/>
              </a:rPr>
              <a:t>皮爾遜相關測試顯示，失誤率與其他兒童之間有顯著但適度的相關性。失誤率與所有四個獨立變量之間存在著顯著但適度的相關關系。變量。</a:t>
            </a:r>
            <a:endParaRPr lang="en-US" altLang="zh-TW" sz="2400" b="1" dirty="0">
              <a:latin typeface="+mn-ea"/>
              <a:cs typeface="Times New Roman" panose="02020603050405020304" pitchFamily="18" charset="0"/>
            </a:endParaRPr>
          </a:p>
          <a:p>
            <a:pPr marL="0" lvl="0" indent="0">
              <a:buNone/>
            </a:pPr>
            <a:endParaRPr lang="zh-TW" altLang="en-US" sz="2400" b="1" dirty="0">
              <a:latin typeface="+mn-ea"/>
              <a:cs typeface="Times New Roman" panose="02020603050405020304" pitchFamily="18" charset="0"/>
            </a:endParaRPr>
          </a:p>
          <a:p>
            <a:pPr lvl="0"/>
            <a:r>
              <a:rPr lang="en-US" altLang="zh-TW" sz="2400" b="1" dirty="0">
                <a:latin typeface="+mn-ea"/>
                <a:cs typeface="Times New Roman" panose="02020603050405020304" pitchFamily="18" charset="0"/>
              </a:rPr>
              <a:t>1.</a:t>
            </a:r>
            <a:r>
              <a:rPr lang="zh-TW" altLang="en-US" sz="2400" b="1" dirty="0">
                <a:latin typeface="+mn-ea"/>
                <a:cs typeface="Times New Roman" panose="02020603050405020304" pitchFamily="18" charset="0"/>
              </a:rPr>
              <a:t>年齡和失誤率：</a:t>
            </a:r>
            <a:r>
              <a:rPr lang="en-US" altLang="zh-TW" sz="2400" b="1" dirty="0">
                <a:latin typeface="+mn-ea"/>
                <a:cs typeface="Times New Roman" panose="02020603050405020304" pitchFamily="18" charset="0"/>
              </a:rPr>
              <a:t>r</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26</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=-0.62</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p&lt;0.05 </a:t>
            </a:r>
          </a:p>
          <a:p>
            <a:pPr lvl="0"/>
            <a:r>
              <a:rPr lang="en-US" altLang="zh-TW" sz="2400" b="1" dirty="0">
                <a:latin typeface="+mn-ea"/>
                <a:cs typeface="Times New Roman" panose="02020603050405020304" pitchFamily="18" charset="0"/>
              </a:rPr>
              <a:t>2.</a:t>
            </a:r>
            <a:r>
              <a:rPr lang="zh-TW" altLang="en-US" sz="2400" b="1" dirty="0">
                <a:latin typeface="+mn-ea"/>
                <a:cs typeface="Times New Roman" panose="02020603050405020304" pitchFamily="18" charset="0"/>
              </a:rPr>
              <a:t>年級和失誤率：</a:t>
            </a:r>
            <a:r>
              <a:rPr lang="en-US" altLang="zh-TW" sz="2400" b="1" dirty="0">
                <a:latin typeface="+mn-ea"/>
                <a:cs typeface="Times New Roman" panose="02020603050405020304" pitchFamily="18" charset="0"/>
              </a:rPr>
              <a:t>r</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26</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=-0.47</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p &lt; 0.05 </a:t>
            </a:r>
          </a:p>
          <a:p>
            <a:pPr lvl="0"/>
            <a:r>
              <a:rPr lang="en-US" altLang="zh-TW" sz="2400" b="1" dirty="0">
                <a:latin typeface="+mn-ea"/>
                <a:cs typeface="Times New Roman" panose="02020603050405020304" pitchFamily="18" charset="0"/>
              </a:rPr>
              <a:t>3.</a:t>
            </a:r>
            <a:r>
              <a:rPr lang="zh-TW" altLang="en-US" sz="2400" b="1" dirty="0">
                <a:latin typeface="+mn-ea"/>
                <a:cs typeface="Times New Roman" panose="02020603050405020304" pitchFamily="18" charset="0"/>
              </a:rPr>
              <a:t>運動技能和失誤率：</a:t>
            </a:r>
            <a:r>
              <a:rPr lang="en-US" altLang="zh-TW" sz="2400" b="1" dirty="0">
                <a:latin typeface="+mn-ea"/>
                <a:cs typeface="Times New Roman" panose="02020603050405020304" pitchFamily="18" charset="0"/>
              </a:rPr>
              <a:t>r</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26</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=-0.41</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P</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0.05 </a:t>
            </a:r>
          </a:p>
          <a:p>
            <a:pPr lvl="0"/>
            <a:r>
              <a:rPr lang="en-US" altLang="zh-TW" sz="2400" b="1" dirty="0">
                <a:latin typeface="+mn-ea"/>
                <a:cs typeface="Times New Roman" panose="02020603050405020304" pitchFamily="18" charset="0"/>
              </a:rPr>
              <a:t>4.</a:t>
            </a:r>
            <a:r>
              <a:rPr lang="zh-TW" altLang="en-US" sz="2400" b="1" dirty="0">
                <a:latin typeface="+mn-ea"/>
                <a:cs typeface="Times New Roman" panose="02020603050405020304" pitchFamily="18" charset="0"/>
              </a:rPr>
              <a:t>執行功能和失誤率：</a:t>
            </a:r>
            <a:r>
              <a:rPr lang="en-US" altLang="zh-TW" sz="2400" b="1" dirty="0">
                <a:latin typeface="+mn-ea"/>
                <a:cs typeface="Times New Roman" panose="02020603050405020304" pitchFamily="18" charset="0"/>
              </a:rPr>
              <a:t>r</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26</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=-0.56</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P &lt; 0.05 </a:t>
            </a:r>
          </a:p>
          <a:p>
            <a:pPr lvl="0"/>
            <a:endParaRPr lang="en-US" altLang="zh-TW" sz="2400" b="1" dirty="0">
              <a:latin typeface="+mn-ea"/>
              <a:cs typeface="Times New Roman" panose="02020603050405020304" pitchFamily="18" charset="0"/>
            </a:endParaRPr>
          </a:p>
          <a:p>
            <a:pPr lvl="0"/>
            <a:r>
              <a:rPr lang="zh-TW" altLang="en-US" sz="2400" b="1" dirty="0">
                <a:latin typeface="+mn-ea"/>
                <a:cs typeface="Times New Roman" panose="02020603050405020304" pitchFamily="18" charset="0"/>
              </a:rPr>
              <a:t>相關系數為負數，表示失誤率隨著運動技能的提高而降低。</a:t>
            </a:r>
            <a:endParaRPr lang="en-US" altLang="zh-TW" sz="2400" b="1" dirty="0">
              <a:latin typeface="+mn-ea"/>
              <a:cs typeface="Times New Roman" panose="02020603050405020304" pitchFamily="18" charset="0"/>
            </a:endParaRPr>
          </a:p>
          <a:p>
            <a:pPr lvl="0"/>
            <a:endParaRPr lang="zh-TW" altLang="en-US" sz="2400" b="1" dirty="0">
              <a:latin typeface="+mn-ea"/>
              <a:cs typeface="Times New Roman" panose="02020603050405020304" pitchFamily="18" charset="0"/>
            </a:endParaRPr>
          </a:p>
          <a:p>
            <a:pPr lvl="0"/>
            <a:r>
              <a:rPr lang="zh-TW" altLang="en-US" sz="2400" b="1" dirty="0">
                <a:latin typeface="+mn-ea"/>
                <a:cs typeface="Times New Roman" panose="02020603050405020304" pitchFamily="18" charset="0"/>
              </a:rPr>
              <a:t>所有的相關系數都有一個類似的強度，並被認為是中等的。強度相似，在人類被試研究的背景下被認為是適度的。在人類主體研究中</a:t>
            </a:r>
            <a:r>
              <a:rPr lang="en-US" altLang="zh-TW" sz="2400" b="1" dirty="0">
                <a:latin typeface="+mn-ea"/>
                <a:cs typeface="Times New Roman" panose="02020603050405020304" pitchFamily="18" charset="0"/>
              </a:rPr>
              <a:t>[6]</a:t>
            </a:r>
            <a:r>
              <a:rPr lang="zh-TW" altLang="en-US" sz="2400" b="1" dirty="0">
                <a:latin typeface="+mn-ea"/>
                <a:cs typeface="Times New Roman" panose="02020603050405020304" pitchFamily="18" charset="0"/>
              </a:rPr>
              <a:t>。</a:t>
            </a:r>
          </a:p>
          <a:p>
            <a:pPr lvl="0"/>
            <a:endParaRPr lang="zh-TW" altLang="en-US" sz="2400" b="1"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21</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Results</a:t>
            </a:r>
            <a:endParaRPr lang="en-US" sz="3500" b="1" dirty="0">
              <a:solidFill>
                <a:schemeClr val="bg1"/>
              </a:solidFill>
            </a:endParaRPr>
          </a:p>
        </p:txBody>
      </p:sp>
    </p:spTree>
    <p:extLst>
      <p:ext uri="{BB962C8B-B14F-4D97-AF65-F5344CB8AC3E}">
        <p14:creationId xmlns:p14="http://schemas.microsoft.com/office/powerpoint/2010/main" val="783049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r>
              <a:rPr lang="zh-TW" altLang="en-US" sz="2400" b="1" dirty="0">
                <a:latin typeface="+mn-ea"/>
                <a:cs typeface="Times New Roman" panose="02020603050405020304" pitchFamily="18" charset="0"/>
              </a:rPr>
              <a:t>圖</a:t>
            </a:r>
            <a:r>
              <a:rPr lang="en-US" altLang="zh-TW" sz="2400" b="1" dirty="0">
                <a:latin typeface="+mn-ea"/>
                <a:cs typeface="Times New Roman" panose="02020603050405020304" pitchFamily="18" charset="0"/>
              </a:rPr>
              <a:t>3</a:t>
            </a:r>
            <a:r>
              <a:rPr lang="zh-TW" altLang="en-US" sz="2400" b="1" dirty="0">
                <a:latin typeface="+mn-ea"/>
                <a:cs typeface="Times New Roman" panose="02020603050405020304" pitchFamily="18" charset="0"/>
              </a:rPr>
              <a:t>說明了 失誤率和運動技能之間的相關性。</a:t>
            </a:r>
            <a:br>
              <a:rPr lang="en-US" altLang="zh-TW" sz="2400" b="1" dirty="0">
                <a:latin typeface="+mn-ea"/>
                <a:cs typeface="Times New Roman" panose="02020603050405020304" pitchFamily="18" charset="0"/>
              </a:rPr>
            </a:br>
            <a:br>
              <a:rPr lang="en-US" altLang="zh-TW" sz="2400" b="1" dirty="0">
                <a:latin typeface="+mn-ea"/>
                <a:cs typeface="Times New Roman" panose="02020603050405020304" pitchFamily="18" charset="0"/>
              </a:rPr>
            </a:br>
            <a:endParaRPr lang="zh-TW" altLang="en-US" sz="2400" b="1"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22</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Results</a:t>
            </a:r>
            <a:endParaRPr lang="en-US" sz="3500" b="1" dirty="0">
              <a:solidFill>
                <a:schemeClr val="bg1"/>
              </a:solidFill>
            </a:endParaRPr>
          </a:p>
        </p:txBody>
      </p:sp>
      <p:pic>
        <p:nvPicPr>
          <p:cNvPr id="3" name="圖片 2">
            <a:extLst>
              <a:ext uri="{FF2B5EF4-FFF2-40B4-BE49-F238E27FC236}">
                <a16:creationId xmlns:a16="http://schemas.microsoft.com/office/drawing/2014/main" id="{4BC796FE-5E25-47F7-AB81-22EAAECD61B8}"/>
              </a:ext>
            </a:extLst>
          </p:cNvPr>
          <p:cNvPicPr>
            <a:picLocks noChangeAspect="1"/>
          </p:cNvPicPr>
          <p:nvPr/>
        </p:nvPicPr>
        <p:blipFill>
          <a:blip r:embed="rId3"/>
          <a:stretch>
            <a:fillRect/>
          </a:stretch>
        </p:blipFill>
        <p:spPr>
          <a:xfrm>
            <a:off x="2662363" y="2205860"/>
            <a:ext cx="6867274" cy="4249584"/>
          </a:xfrm>
          <a:prstGeom prst="rect">
            <a:avLst/>
          </a:prstGeom>
        </p:spPr>
      </p:pic>
    </p:spTree>
    <p:extLst>
      <p:ext uri="{BB962C8B-B14F-4D97-AF65-F5344CB8AC3E}">
        <p14:creationId xmlns:p14="http://schemas.microsoft.com/office/powerpoint/2010/main" val="931730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r>
              <a:rPr lang="zh-TW" altLang="en-US" sz="2400" b="1" dirty="0">
                <a:latin typeface="+mn-ea"/>
                <a:cs typeface="Times New Roman" panose="02020603050405020304" pitchFamily="18" charset="0"/>
              </a:rPr>
              <a:t>為了衡量研究中兒童手勢的自動識別準確性，我們使用了</a:t>
            </a:r>
            <a:r>
              <a:rPr lang="en-US" altLang="zh-TW" sz="2400" b="1" dirty="0">
                <a:latin typeface="+mn-ea"/>
                <a:cs typeface="Times New Roman" panose="02020603050405020304" pitchFamily="18" charset="0"/>
              </a:rPr>
              <a:t>$P</a:t>
            </a:r>
            <a:r>
              <a:rPr lang="zh-TW" altLang="en-US" sz="2400" b="1" dirty="0">
                <a:latin typeface="+mn-ea"/>
                <a:cs typeface="Times New Roman" panose="02020603050405020304" pitchFamily="18" charset="0"/>
              </a:rPr>
              <a:t>識別器。</a:t>
            </a:r>
          </a:p>
          <a:p>
            <a:pPr marL="0" lvl="0" indent="0">
              <a:buNone/>
            </a:pPr>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我們用皮爾遜相關測試分析了用戶的識別率這一依變項與上述四個相同的自變項之間的相關性：年齡、年級、年齡和執行功能。</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23</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Results</a:t>
            </a:r>
            <a:endParaRPr lang="en-US" sz="3500" b="1" dirty="0">
              <a:solidFill>
                <a:schemeClr val="bg1"/>
              </a:solidFill>
            </a:endParaRPr>
          </a:p>
        </p:txBody>
      </p:sp>
    </p:spTree>
    <p:extLst>
      <p:ext uri="{BB962C8B-B14F-4D97-AF65-F5344CB8AC3E}">
        <p14:creationId xmlns:p14="http://schemas.microsoft.com/office/powerpoint/2010/main" val="2373456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b="1" dirty="0">
                <a:latin typeface="+mn-ea"/>
                <a:cs typeface="Times New Roman" panose="02020603050405020304" pitchFamily="18" charset="0"/>
              </a:rPr>
              <a:t>我們發現識別率和所有自變量之間存在著明顯的適度相關關系。</a:t>
            </a:r>
          </a:p>
          <a:p>
            <a:pPr lvl="0"/>
            <a:endParaRPr lang="zh-TW" altLang="en-US" sz="2400" b="1" dirty="0">
              <a:latin typeface="+mn-ea"/>
              <a:cs typeface="Times New Roman" panose="02020603050405020304" pitchFamily="18" charset="0"/>
            </a:endParaRPr>
          </a:p>
          <a:p>
            <a:pPr lvl="0"/>
            <a:r>
              <a:rPr lang="en-US" altLang="zh-TW" sz="2400" b="1" dirty="0">
                <a:latin typeface="+mn-ea"/>
                <a:cs typeface="Times New Roman" panose="02020603050405020304" pitchFamily="18" charset="0"/>
              </a:rPr>
              <a:t>1.</a:t>
            </a:r>
            <a:r>
              <a:rPr lang="zh-TW" altLang="en-US" sz="2400" b="1" dirty="0">
                <a:latin typeface="+mn-ea"/>
                <a:cs typeface="Times New Roman" panose="02020603050405020304" pitchFamily="18" charset="0"/>
              </a:rPr>
              <a:t>年齡和識別率：</a:t>
            </a:r>
            <a:r>
              <a:rPr lang="en-US" altLang="zh-TW" sz="2400" b="1" dirty="0">
                <a:latin typeface="+mn-ea"/>
                <a:cs typeface="Times New Roman" panose="02020603050405020304" pitchFamily="18" charset="0"/>
              </a:rPr>
              <a:t>r(26) = 0.66, p &lt; 0.05 </a:t>
            </a:r>
          </a:p>
          <a:p>
            <a:pPr lvl="0"/>
            <a:r>
              <a:rPr lang="en-US" altLang="zh-TW" sz="2400" b="1" dirty="0">
                <a:latin typeface="+mn-ea"/>
                <a:cs typeface="Times New Roman" panose="02020603050405020304" pitchFamily="18" charset="0"/>
              </a:rPr>
              <a:t>2.</a:t>
            </a:r>
            <a:r>
              <a:rPr lang="zh-TW" altLang="en-US" sz="2400" b="1" dirty="0">
                <a:latin typeface="+mn-ea"/>
                <a:cs typeface="Times New Roman" panose="02020603050405020304" pitchFamily="18" charset="0"/>
              </a:rPr>
              <a:t>年級和識別率：</a:t>
            </a:r>
            <a:r>
              <a:rPr lang="en-US" altLang="zh-TW" sz="2400" b="1" dirty="0">
                <a:latin typeface="+mn-ea"/>
                <a:cs typeface="Times New Roman" panose="02020603050405020304" pitchFamily="18" charset="0"/>
              </a:rPr>
              <a:t>r(26) = 0.57, p &lt; 0.05 </a:t>
            </a:r>
          </a:p>
          <a:p>
            <a:pPr lvl="0"/>
            <a:r>
              <a:rPr lang="en-US" altLang="zh-TW" sz="2400" b="1" dirty="0">
                <a:latin typeface="+mn-ea"/>
                <a:cs typeface="Times New Roman" panose="02020603050405020304" pitchFamily="18" charset="0"/>
              </a:rPr>
              <a:t>3.</a:t>
            </a:r>
            <a:r>
              <a:rPr lang="zh-TW" altLang="en-US" sz="2400" b="1" dirty="0">
                <a:latin typeface="+mn-ea"/>
                <a:cs typeface="Times New Roman" panose="02020603050405020304" pitchFamily="18" charset="0"/>
              </a:rPr>
              <a:t>運動技能和識別率：</a:t>
            </a:r>
            <a:r>
              <a:rPr lang="en-US" altLang="zh-TW" sz="2400" b="1" dirty="0">
                <a:latin typeface="+mn-ea"/>
                <a:cs typeface="Times New Roman" panose="02020603050405020304" pitchFamily="18" charset="0"/>
              </a:rPr>
              <a:t>R</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26</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=0.69</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P</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0.05 </a:t>
            </a:r>
          </a:p>
          <a:p>
            <a:pPr lvl="0"/>
            <a:r>
              <a:rPr lang="en-US" altLang="zh-TW" sz="2400" b="1" dirty="0">
                <a:latin typeface="+mn-ea"/>
                <a:cs typeface="Times New Roman" panose="02020603050405020304" pitchFamily="18" charset="0"/>
              </a:rPr>
              <a:t>4.</a:t>
            </a:r>
            <a:r>
              <a:rPr lang="zh-TW" altLang="en-US" sz="2400" b="1" dirty="0">
                <a:latin typeface="+mn-ea"/>
                <a:cs typeface="Times New Roman" panose="02020603050405020304" pitchFamily="18" charset="0"/>
              </a:rPr>
              <a:t>執行功能和識別率：</a:t>
            </a:r>
            <a:r>
              <a:rPr lang="en-US" altLang="zh-TW" sz="2400" b="1" dirty="0">
                <a:latin typeface="+mn-ea"/>
                <a:cs typeface="Times New Roman" panose="02020603050405020304" pitchFamily="18" charset="0"/>
              </a:rPr>
              <a:t>R</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26</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=0.46</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P</a:t>
            </a:r>
            <a:r>
              <a:rPr lang="zh-TW" altLang="en-US" sz="2400" b="1" dirty="0">
                <a:latin typeface="+mn-ea"/>
                <a:cs typeface="Times New Roman" panose="02020603050405020304" pitchFamily="18" charset="0"/>
              </a:rPr>
              <a:t>＜</a:t>
            </a:r>
            <a:r>
              <a:rPr lang="en-US" altLang="zh-TW" sz="2400" b="1" dirty="0">
                <a:latin typeface="+mn-ea"/>
                <a:cs typeface="Times New Roman" panose="02020603050405020304" pitchFamily="18" charset="0"/>
              </a:rPr>
              <a:t>0.05</a:t>
            </a:r>
          </a:p>
          <a:p>
            <a:pPr marL="0" lvl="0" indent="0">
              <a:buNone/>
            </a:pPr>
            <a:endParaRPr lang="en-US" altLang="zh-TW" sz="2400" b="1"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24</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Results</a:t>
            </a:r>
            <a:endParaRPr lang="en-US" sz="3500" b="1" dirty="0">
              <a:solidFill>
                <a:schemeClr val="bg1"/>
              </a:solidFill>
            </a:endParaRPr>
          </a:p>
        </p:txBody>
      </p:sp>
    </p:spTree>
    <p:extLst>
      <p:ext uri="{BB962C8B-B14F-4D97-AF65-F5344CB8AC3E}">
        <p14:creationId xmlns:p14="http://schemas.microsoft.com/office/powerpoint/2010/main" val="3222016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en-US" altLang="zh-TW" sz="3200" b="1" dirty="0"/>
              <a:t>DISCUSSION</a:t>
            </a:r>
            <a:endParaRPr lang="zh-TW" altLang="zh-TW" sz="32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2335821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fontScale="92500" lnSpcReduction="20000"/>
          </a:bodyPr>
          <a:lstStyle/>
          <a:p>
            <a:r>
              <a:rPr lang="zh-TW" altLang="en-US" sz="2400" b="1" dirty="0">
                <a:latin typeface="+mn-ea"/>
                <a:cs typeface="Times New Roman" panose="02020603050405020304" pitchFamily="18" charset="0"/>
              </a:rPr>
              <a:t>在目標任務中，發現目標失誤率與年齡、年級、運動技能和執行功能之間存在適度的關聯。</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在手勢繪畫任務中，也發現年齡、年級和運動技能之間有適度的相關性。</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手勢識別率與運動技能的相關性（</a:t>
            </a:r>
            <a:r>
              <a:rPr lang="en-US" altLang="zh-TW" sz="2400" b="1" dirty="0">
                <a:latin typeface="+mn-ea"/>
                <a:cs typeface="Times New Roman" panose="02020603050405020304" pitchFamily="18" charset="0"/>
              </a:rPr>
              <a:t>r(26) = 0.69, p &lt; 0.05</a:t>
            </a:r>
            <a:r>
              <a:rPr lang="zh-TW" altLang="en-US" sz="2400" b="1" dirty="0">
                <a:latin typeface="+mn-ea"/>
                <a:cs typeface="Times New Roman" panose="02020603050405020304" pitchFamily="18" charset="0"/>
              </a:rPr>
              <a:t>）略高於目標失誤率（</a:t>
            </a:r>
            <a:r>
              <a:rPr lang="en-US" altLang="zh-TW" sz="2400" b="1" dirty="0">
                <a:latin typeface="+mn-ea"/>
                <a:cs typeface="Times New Roman" panose="02020603050405020304" pitchFamily="18" charset="0"/>
              </a:rPr>
              <a:t>r(26) = -0.41, p &lt; 0.05</a:t>
            </a:r>
            <a:r>
              <a:rPr lang="zh-TW" altLang="en-US" sz="2400" b="1" dirty="0">
                <a:latin typeface="+mn-ea"/>
                <a:cs typeface="Times New Roman" panose="02020603050405020304" pitchFamily="18" charset="0"/>
              </a:rPr>
              <a:t>），盡管兩者都處於中等水平。</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因此，運動技能對兒童手勢識別率的預測作用比對目標失誤率的預測作用略大。</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作者認為，這是因為與目標觸摸任務相比，手勢畫任務和兒童在學校發展的繪畫技能之間有直接的關系。</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26</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Discussion</a:t>
            </a:r>
            <a:endParaRPr lang="en-US" sz="3500" b="1" dirty="0">
              <a:solidFill>
                <a:schemeClr val="bg1"/>
              </a:solidFill>
            </a:endParaRPr>
          </a:p>
        </p:txBody>
      </p:sp>
    </p:spTree>
    <p:extLst>
      <p:ext uri="{BB962C8B-B14F-4D97-AF65-F5344CB8AC3E}">
        <p14:creationId xmlns:p14="http://schemas.microsoft.com/office/powerpoint/2010/main" val="1264009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fontScale="92500" lnSpcReduction="10000"/>
          </a:bodyPr>
          <a:lstStyle/>
          <a:p>
            <a:r>
              <a:rPr lang="zh-TW" altLang="en-US" sz="2400" b="1" dirty="0">
                <a:latin typeface="+mn-ea"/>
                <a:cs typeface="Times New Roman" panose="02020603050405020304" pitchFamily="18" charset="0"/>
              </a:rPr>
              <a:t>兒童在目標任務上的表現可能與他們使用觸控式設備的經驗數量而非學校教育有更大關系。</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為了將我們的結果與之前的工作進行比較，我們還研究了年齡對目標失誤率和手勢識別率的影響。</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通過對目標失誤率的</a:t>
            </a:r>
            <a:r>
              <a:rPr lang="en-US" altLang="zh-TW" sz="2400" b="0" i="0" dirty="0">
                <a:solidFill>
                  <a:srgbClr val="4D5156"/>
                </a:solidFill>
                <a:effectLst/>
                <a:latin typeface="arial" panose="020B0604020202020204" pitchFamily="34" charset="0"/>
              </a:rPr>
              <a:t>ANOVA</a:t>
            </a:r>
            <a:r>
              <a:rPr lang="zh-TW" altLang="en-US" sz="2400" b="1" dirty="0">
                <a:latin typeface="+mn-ea"/>
                <a:cs typeface="Times New Roman" panose="02020603050405020304" pitchFamily="18" charset="0"/>
              </a:rPr>
              <a:t>分析，發現年齡的主效應很明顯（</a:t>
            </a:r>
            <a:r>
              <a:rPr lang="en-US" altLang="zh-TW" sz="2400" b="1" dirty="0">
                <a:latin typeface="+mn-ea"/>
                <a:cs typeface="Times New Roman" panose="02020603050405020304" pitchFamily="18" charset="0"/>
              </a:rPr>
              <a:t>F = 7.54, p &lt; 0.05</a:t>
            </a:r>
            <a:r>
              <a:rPr lang="zh-TW" altLang="en-US" sz="2400" b="1" dirty="0">
                <a:latin typeface="+mn-ea"/>
                <a:cs typeface="Times New Roman" panose="02020603050405020304" pitchFamily="18" charset="0"/>
              </a:rPr>
              <a:t>）。</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對手勢識別率的單因素方差分析，加上年齡的主體間因素，發現年齡有明顯的主效應（</a:t>
            </a:r>
            <a:r>
              <a:rPr lang="en-US" altLang="zh-TW" sz="2400" b="1" dirty="0">
                <a:latin typeface="+mn-ea"/>
                <a:cs typeface="Times New Roman" panose="02020603050405020304" pitchFamily="18" charset="0"/>
              </a:rPr>
              <a:t>F</a:t>
            </a:r>
            <a:r>
              <a:rPr lang="zh-TW" altLang="en-US" sz="2400" b="1" dirty="0">
                <a:latin typeface="+mn-ea"/>
                <a:cs typeface="Times New Roman" panose="02020603050405020304" pitchFamily="18" charset="0"/>
              </a:rPr>
              <a:t> </a:t>
            </a:r>
            <a:r>
              <a:rPr lang="en-US" altLang="zh-TW" sz="2400" b="1" dirty="0">
                <a:latin typeface="+mn-ea"/>
                <a:cs typeface="Times New Roman" panose="02020603050405020304" pitchFamily="18" charset="0"/>
              </a:rPr>
              <a:t>= 7.63, p &lt; 0.05</a:t>
            </a:r>
            <a:r>
              <a:rPr lang="zh-TW" altLang="en-US" sz="2400" b="1" dirty="0">
                <a:latin typeface="+mn-ea"/>
                <a:cs typeface="Times New Roman" panose="02020603050405020304" pitchFamily="18" charset="0"/>
              </a:rPr>
              <a:t>）。</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27</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Discussion</a:t>
            </a:r>
            <a:endParaRPr lang="en-US" sz="3500" b="1" dirty="0">
              <a:solidFill>
                <a:schemeClr val="bg1"/>
              </a:solidFill>
            </a:endParaRPr>
          </a:p>
        </p:txBody>
      </p:sp>
    </p:spTree>
    <p:extLst>
      <p:ext uri="{BB962C8B-B14F-4D97-AF65-F5344CB8AC3E}">
        <p14:creationId xmlns:p14="http://schemas.microsoft.com/office/powerpoint/2010/main" val="595062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8787063" cy="4351338"/>
          </a:xfrm>
        </p:spPr>
        <p:txBody>
          <a:bodyPr>
            <a:normAutofit/>
          </a:bodyPr>
          <a:lstStyle/>
          <a:p>
            <a:r>
              <a:rPr lang="zh-TW" altLang="en-US" sz="2400" b="1" dirty="0">
                <a:latin typeface="+mn-ea"/>
                <a:cs typeface="Times New Roman" panose="02020603050405020304" pitchFamily="18" charset="0"/>
              </a:rPr>
              <a:t>表</a:t>
            </a:r>
            <a:r>
              <a:rPr lang="en-US" altLang="zh-TW" sz="2400" b="1" dirty="0">
                <a:latin typeface="+mn-ea"/>
                <a:cs typeface="Times New Roman" panose="02020603050405020304" pitchFamily="18" charset="0"/>
              </a:rPr>
              <a:t>1</a:t>
            </a:r>
            <a:r>
              <a:rPr lang="zh-TW" altLang="en-US" sz="2400" b="1" dirty="0">
                <a:latin typeface="+mn-ea"/>
                <a:cs typeface="Times New Roman" panose="02020603050405020304" pitchFamily="18" charset="0"/>
              </a:rPr>
              <a:t>總結了這些結果。</a:t>
            </a:r>
          </a:p>
          <a:p>
            <a:endParaRPr lang="zh-TW" altLang="en-US" sz="2400" b="1"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28</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Discussion</a:t>
            </a:r>
            <a:endParaRPr lang="en-US" sz="3500" b="1" dirty="0">
              <a:solidFill>
                <a:schemeClr val="bg1"/>
              </a:solidFill>
            </a:endParaRPr>
          </a:p>
        </p:txBody>
      </p:sp>
      <p:pic>
        <p:nvPicPr>
          <p:cNvPr id="3" name="圖片 2">
            <a:extLst>
              <a:ext uri="{FF2B5EF4-FFF2-40B4-BE49-F238E27FC236}">
                <a16:creationId xmlns:a16="http://schemas.microsoft.com/office/drawing/2014/main" id="{1A98BCC1-E160-46AD-9CA0-035E17C5EB99}"/>
              </a:ext>
            </a:extLst>
          </p:cNvPr>
          <p:cNvPicPr>
            <a:picLocks noChangeAspect="1"/>
          </p:cNvPicPr>
          <p:nvPr/>
        </p:nvPicPr>
        <p:blipFill>
          <a:blip r:embed="rId3"/>
          <a:stretch>
            <a:fillRect/>
          </a:stretch>
        </p:blipFill>
        <p:spPr>
          <a:xfrm>
            <a:off x="1036935" y="2425900"/>
            <a:ext cx="9786240" cy="3550357"/>
          </a:xfrm>
          <a:prstGeom prst="rect">
            <a:avLst/>
          </a:prstGeom>
        </p:spPr>
      </p:pic>
    </p:spTree>
    <p:extLst>
      <p:ext uri="{BB962C8B-B14F-4D97-AF65-F5344CB8AC3E}">
        <p14:creationId xmlns:p14="http://schemas.microsoft.com/office/powerpoint/2010/main" val="4194324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183586" cy="4351338"/>
          </a:xfrm>
        </p:spPr>
        <p:txBody>
          <a:bodyPr>
            <a:normAutofit/>
          </a:bodyPr>
          <a:lstStyle/>
          <a:p>
            <a:r>
              <a:rPr lang="zh-TW" altLang="en-US" sz="2400" b="1" dirty="0">
                <a:latin typeface="+mn-ea"/>
                <a:cs typeface="Times New Roman" panose="02020603050405020304" pitchFamily="18" charset="0"/>
              </a:rPr>
              <a:t>結果顯示，使用運動技能和執行功能考察觸控式設備的互動，除了像以前的工作那樣簡單地看年齡外，並沒有提供更多的細微差別。</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與高運動技能相比，低運動技能一般會有著糟糕的表現，年齡和年級的關係也是。</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因此，我們的結論是，研究人員在研究兒童的觸控式互動時，使用年齡或年級作為發展水平的評估是合理的。</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29</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Discussion</a:t>
            </a:r>
            <a:endParaRPr lang="en-US" sz="3500" b="1" dirty="0">
              <a:solidFill>
                <a:schemeClr val="bg1"/>
              </a:solidFill>
            </a:endParaRPr>
          </a:p>
        </p:txBody>
      </p:sp>
    </p:spTree>
    <p:extLst>
      <p:ext uri="{BB962C8B-B14F-4D97-AF65-F5344CB8AC3E}">
        <p14:creationId xmlns:p14="http://schemas.microsoft.com/office/powerpoint/2010/main" val="278379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b="1" dirty="0">
                <a:latin typeface="+mn-ea"/>
                <a:cs typeface="Times New Roman" panose="02020603050405020304" pitchFamily="18" charset="0"/>
              </a:rPr>
              <a:t>兒童在觸控式設備上與手勢互動的表現與成人不同</a:t>
            </a:r>
            <a:r>
              <a:rPr lang="zh-CN" altLang="en-US" sz="2400" b="1" dirty="0">
                <a:latin typeface="+mn-ea"/>
                <a:cs typeface="Times New Roman" panose="02020603050405020304" pitchFamily="18" charset="0"/>
              </a:rPr>
              <a:t>，</a:t>
            </a:r>
            <a:r>
              <a:rPr lang="zh-TW" altLang="en-US" sz="2400" b="1" dirty="0">
                <a:latin typeface="+mn-ea"/>
                <a:cs typeface="Times New Roman" panose="02020603050405020304" pitchFamily="18" charset="0"/>
              </a:rPr>
              <a:t>研究表明</a:t>
            </a:r>
            <a:r>
              <a:rPr lang="zh-CN" altLang="en-US" sz="2400" b="1" dirty="0">
                <a:latin typeface="+mn-ea"/>
                <a:cs typeface="Times New Roman" panose="02020603050405020304" pitchFamily="18" charset="0"/>
              </a:rPr>
              <a:t>，</a:t>
            </a:r>
            <a:r>
              <a:rPr lang="zh-TW" altLang="en-US" sz="2400" b="1" dirty="0">
                <a:latin typeface="+mn-ea"/>
                <a:cs typeface="Times New Roman" panose="02020603050405020304" pitchFamily="18" charset="0"/>
              </a:rPr>
              <a:t>兒童的輸入比成人的輸入更難辨別。</a:t>
            </a:r>
            <a:endParaRPr lang="zh-CN" altLang="en-US" sz="2400" b="1" dirty="0">
              <a:latin typeface="+mn-ea"/>
              <a:cs typeface="Times New Roman" panose="02020603050405020304" pitchFamily="18" charset="0"/>
            </a:endParaRPr>
          </a:p>
          <a:p>
            <a:endParaRPr lang="zh-CN" altLang="en-US" sz="2400" dirty="0">
              <a:latin typeface="+mn-ea"/>
              <a:cs typeface="Times New Roman" panose="02020603050405020304" pitchFamily="18" charset="0"/>
            </a:endParaRPr>
          </a:p>
          <a:p>
            <a:r>
              <a:rPr lang="zh-TW" altLang="en-US" sz="2400" b="1" dirty="0">
                <a:latin typeface="+mn-ea"/>
                <a:cs typeface="Times New Roman" panose="02020603050405020304" pitchFamily="18" charset="0"/>
              </a:rPr>
              <a:t>幼兒對觸控式設備的輸入識別率最差，而年紀較大的兒童在識別率則有所提高；然而，認知和運動發展的個體差異也可能影響兒童的輸入。</a:t>
            </a:r>
          </a:p>
          <a:p>
            <a:pPr marL="0" indent="0">
              <a:buNone/>
            </a:pPr>
            <a:endParaRPr lang="zh-TW" altLang="en-US" sz="2400" dirty="0">
              <a:latin typeface="+mn-ea"/>
              <a:cs typeface="Times New Roman" panose="02020603050405020304" pitchFamily="18" charset="0"/>
            </a:endParaRPr>
          </a:p>
          <a:p>
            <a:r>
              <a:rPr lang="zh-TW" altLang="en-US" sz="2400" b="1" dirty="0">
                <a:latin typeface="+mn-ea"/>
                <a:cs typeface="Times New Roman" panose="02020603050405020304" pitchFamily="18" charset="0"/>
              </a:rPr>
              <a:t>為了研究認知和運動能力的發展如何與兒童的觸摸屏互動有關，此研究對</a:t>
            </a:r>
            <a:r>
              <a:rPr lang="en-US" altLang="zh-TW" sz="2400" b="1" dirty="0">
                <a:latin typeface="+mn-ea"/>
                <a:cs typeface="Times New Roman" panose="02020603050405020304" pitchFamily="18" charset="0"/>
              </a:rPr>
              <a:t>28</a:t>
            </a:r>
            <a:r>
              <a:rPr lang="zh-TW" altLang="en-US" sz="2400" b="1" dirty="0">
                <a:latin typeface="+mn-ea"/>
                <a:cs typeface="Times New Roman" panose="02020603050405020304" pitchFamily="18" charset="0"/>
              </a:rPr>
              <a:t>名</a:t>
            </a:r>
            <a:r>
              <a:rPr lang="en-US" altLang="zh-TW" sz="2400" b="1" dirty="0">
                <a:latin typeface="+mn-ea"/>
                <a:cs typeface="Times New Roman" panose="02020603050405020304" pitchFamily="18" charset="0"/>
              </a:rPr>
              <a:t>4</a:t>
            </a:r>
            <a:r>
              <a:rPr lang="zh-TW" altLang="en-US" sz="2400" b="1" dirty="0">
                <a:latin typeface="+mn-ea"/>
                <a:cs typeface="Times New Roman" panose="02020603050405020304" pitchFamily="18" charset="0"/>
              </a:rPr>
              <a:t>至</a:t>
            </a:r>
            <a:r>
              <a:rPr lang="en-US" altLang="zh-TW" sz="2400" b="1" dirty="0">
                <a:latin typeface="+mn-ea"/>
                <a:cs typeface="Times New Roman" panose="02020603050405020304" pitchFamily="18" charset="0"/>
              </a:rPr>
              <a:t>7</a:t>
            </a:r>
            <a:r>
              <a:rPr lang="zh-TW" altLang="en-US" sz="2400" b="1" dirty="0">
                <a:latin typeface="+mn-ea"/>
                <a:cs typeface="Times New Roman" panose="02020603050405020304" pitchFamily="18" charset="0"/>
              </a:rPr>
              <a:t>歲的參與者進行了研究。</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3</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Abstract</a:t>
            </a:r>
            <a:endParaRPr lang="en-US" sz="3500" b="1" dirty="0">
              <a:solidFill>
                <a:schemeClr val="bg1"/>
              </a:solidFill>
            </a:endParaRPr>
          </a:p>
        </p:txBody>
      </p:sp>
    </p:spTree>
    <p:extLst>
      <p:ext uri="{BB962C8B-B14F-4D97-AF65-F5344CB8AC3E}">
        <p14:creationId xmlns:p14="http://schemas.microsoft.com/office/powerpoint/2010/main" val="3555488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en-US" altLang="zh-TW" sz="3200" b="1" dirty="0"/>
              <a:t>LIMITATIONS AND CONCLUSION</a:t>
            </a:r>
            <a:endParaRPr lang="zh-TW" altLang="zh-TW" sz="32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3758516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b="1" dirty="0">
                <a:latin typeface="+mn-ea"/>
                <a:cs typeface="Times New Roman" panose="02020603050405020304" pitchFamily="18" charset="0"/>
              </a:rPr>
              <a:t>文中使用了認知發展的兩個維度，基於</a:t>
            </a:r>
            <a:r>
              <a:rPr lang="en-US" altLang="zh-TW" sz="2400" b="1" dirty="0">
                <a:latin typeface="+mn-ea"/>
                <a:cs typeface="Times New Roman" panose="02020603050405020304" pitchFamily="18" charset="0"/>
              </a:rPr>
              <a:t>NIH Toolbox® 9</a:t>
            </a:r>
            <a:r>
              <a:rPr lang="zh-TW" altLang="en-US" sz="2400" b="1" dirty="0">
                <a:latin typeface="+mn-ea"/>
                <a:cs typeface="Times New Roman" panose="02020603050405020304" pitchFamily="18" charset="0"/>
              </a:rPr>
              <a:t>孔釘板靈活性測試和維度變化卡片分類測試，但還有其他的測量方法可以進一步了解兒童的觸摸屏互動。</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例如，握力測試可以為兒童如何與基於手寫筆的應用軟體互動提供新的見解。</a:t>
            </a:r>
          </a:p>
          <a:p>
            <a:pPr marL="0" indent="0">
              <a:buNone/>
            </a:pPr>
            <a:endParaRPr lang="zh-TW" altLang="en-US" sz="2400" b="1"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31</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Limitation And Conclusion</a:t>
            </a:r>
            <a:endParaRPr lang="en-US" sz="3500" b="1" dirty="0">
              <a:solidFill>
                <a:schemeClr val="bg1"/>
              </a:solidFill>
            </a:endParaRPr>
          </a:p>
        </p:txBody>
      </p:sp>
    </p:spTree>
    <p:extLst>
      <p:ext uri="{BB962C8B-B14F-4D97-AF65-F5344CB8AC3E}">
        <p14:creationId xmlns:p14="http://schemas.microsoft.com/office/powerpoint/2010/main" val="3963807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lnSpcReduction="10000"/>
          </a:bodyPr>
          <a:lstStyle/>
          <a:p>
            <a:r>
              <a:rPr lang="zh-TW" altLang="en-US" sz="2400" b="1" dirty="0">
                <a:latin typeface="+mn-ea"/>
                <a:cs typeface="Times New Roman" panose="02020603050405020304" pitchFamily="18" charset="0"/>
              </a:rPr>
              <a:t>我們提出了一項對</a:t>
            </a:r>
            <a:r>
              <a:rPr lang="en-US" altLang="zh-TW" sz="2400" b="1" dirty="0">
                <a:latin typeface="+mn-ea"/>
                <a:cs typeface="Times New Roman" panose="02020603050405020304" pitchFamily="18" charset="0"/>
              </a:rPr>
              <a:t>28</a:t>
            </a:r>
            <a:r>
              <a:rPr lang="zh-TW" altLang="en-US" sz="2400" b="1" dirty="0">
                <a:latin typeface="+mn-ea"/>
                <a:cs typeface="Times New Roman" panose="02020603050405020304" pitchFamily="18" charset="0"/>
              </a:rPr>
              <a:t>名</a:t>
            </a:r>
            <a:r>
              <a:rPr lang="en-US" altLang="zh-TW" sz="2400" b="1" dirty="0">
                <a:latin typeface="+mn-ea"/>
                <a:cs typeface="Times New Roman" panose="02020603050405020304" pitchFamily="18" charset="0"/>
              </a:rPr>
              <a:t>4</a:t>
            </a:r>
            <a:r>
              <a:rPr lang="zh-TW" altLang="en-US" sz="2400" b="1" dirty="0">
                <a:latin typeface="+mn-ea"/>
                <a:cs typeface="Times New Roman" panose="02020603050405020304" pitchFamily="18" charset="0"/>
              </a:rPr>
              <a:t>至</a:t>
            </a:r>
            <a:r>
              <a:rPr lang="en-US" altLang="zh-TW" sz="2400" b="1" dirty="0">
                <a:latin typeface="+mn-ea"/>
                <a:cs typeface="Times New Roman" panose="02020603050405020304" pitchFamily="18" charset="0"/>
              </a:rPr>
              <a:t>7</a:t>
            </a:r>
            <a:r>
              <a:rPr lang="zh-TW" altLang="en-US" sz="2400" b="1" dirty="0">
                <a:latin typeface="+mn-ea"/>
                <a:cs typeface="Times New Roman" panose="02020603050405020304" pitchFamily="18" charset="0"/>
              </a:rPr>
              <a:t>歲兒童的研究，時間跨度從學前班到一年級。</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我們使用</a:t>
            </a:r>
            <a:r>
              <a:rPr lang="en-US" altLang="zh-TW" sz="2400" b="1" dirty="0">
                <a:latin typeface="+mn-ea"/>
                <a:cs typeface="Times New Roman" panose="02020603050405020304" pitchFamily="18" charset="0"/>
              </a:rPr>
              <a:t>NIH Toolbox®</a:t>
            </a:r>
            <a:r>
              <a:rPr lang="zh-TW" altLang="en-US" sz="2400" b="1" dirty="0">
                <a:latin typeface="+mn-ea"/>
                <a:cs typeface="Times New Roman" panose="02020603050405020304" pitchFamily="18" charset="0"/>
              </a:rPr>
              <a:t>評估套件中的兩項措施，考察了兒童在運動技能和執行功能方面的認知發展。</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我們發現目標失誤率和手勢識別率都與年齡、年級、運動技能和執行功能有適度的相關性。</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結論是，年齡和年級的敏感度足以讓研究人員和設計師在研究兒童觸摸屏互動時加以考慮。</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32</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Limitation And Conclusion</a:t>
            </a:r>
          </a:p>
        </p:txBody>
      </p:sp>
    </p:spTree>
    <p:extLst>
      <p:ext uri="{BB962C8B-B14F-4D97-AF65-F5344CB8AC3E}">
        <p14:creationId xmlns:p14="http://schemas.microsoft.com/office/powerpoint/2010/main" val="4122157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a:solidFill>
            <a:schemeClr val="accent2">
              <a:lumMod val="40000"/>
              <a:lumOff val="60000"/>
            </a:schemeClr>
          </a:solidFill>
        </p:spPr>
        <p:txBody>
          <a:bodyPr>
            <a:normAutofit/>
          </a:bodyPr>
          <a:lstStyle/>
          <a:p>
            <a:r>
              <a:rPr lang="zh-TW" altLang="en-US" sz="4400" b="1" kern="100" dirty="0">
                <a:latin typeface="+mn-ea"/>
                <a:ea typeface="+mn-ea"/>
                <a:cs typeface="Times New Roman" panose="02020603050405020304" pitchFamily="18" charset="0"/>
              </a:rPr>
              <a:t>報告結束謝謝大家</a:t>
            </a:r>
            <a:endParaRPr lang="zh-TW" altLang="en-US" sz="4400" b="1" dirty="0">
              <a:latin typeface="+mn-ea"/>
              <a:ea typeface="+mn-ea"/>
            </a:endParaRPr>
          </a:p>
        </p:txBody>
      </p:sp>
    </p:spTree>
    <p:extLst>
      <p:ext uri="{BB962C8B-B14F-4D97-AF65-F5344CB8AC3E}">
        <p14:creationId xmlns:p14="http://schemas.microsoft.com/office/powerpoint/2010/main" val="3559762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b="1" dirty="0">
                <a:latin typeface="+mn-ea"/>
                <a:cs typeface="Times New Roman" panose="02020603050405020304" pitchFamily="18" charset="0"/>
              </a:rPr>
              <a:t>研究內容包括對兒童的運動能力、認知技能的評估以及觸控和手勢任務。</a:t>
            </a:r>
            <a:endParaRPr lang="en-US" altLang="zh-CN" sz="2400" b="1" dirty="0">
              <a:latin typeface="+mn-ea"/>
              <a:cs typeface="Times New Roman" panose="02020603050405020304" pitchFamily="18" charset="0"/>
            </a:endParaRPr>
          </a:p>
          <a:p>
            <a:endParaRPr lang="en-US" altLang="zh-CN" sz="2400" dirty="0">
              <a:latin typeface="+mn-ea"/>
              <a:cs typeface="Times New Roman" panose="02020603050405020304" pitchFamily="18" charset="0"/>
            </a:endParaRPr>
          </a:p>
          <a:p>
            <a:r>
              <a:rPr lang="zh-TW" altLang="en-US" sz="2400" b="1" dirty="0">
                <a:latin typeface="+mn-ea"/>
                <a:cs typeface="Times New Roman" panose="02020603050405020304" pitchFamily="18" charset="0"/>
              </a:rPr>
              <a:t>將參與者的觸控行為與他們的認知發展水平相關聯，其中包括精細運動技能和執行功能。</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將基於認知和運動發展的觸控互動分析與之前基於兒童年齡的工作比較。</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最後表明，所有四個因素（年齡、年級、運動技能和執行功能）與目標失誤率和手勢識別率顯示出相似的相關性。</a:t>
            </a:r>
            <a:r>
              <a:rPr lang="zh-TW" altLang="en-US" sz="2400" dirty="0">
                <a:latin typeface="+mn-ea"/>
                <a:cs typeface="Times New Roman" panose="02020603050405020304" pitchFamily="18" charset="0"/>
              </a:rPr>
              <a:t>。</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4</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Abstract</a:t>
            </a:r>
            <a:endParaRPr lang="en-US" sz="3500" b="1" dirty="0">
              <a:solidFill>
                <a:schemeClr val="bg1"/>
              </a:solidFill>
            </a:endParaRPr>
          </a:p>
        </p:txBody>
      </p:sp>
    </p:spTree>
    <p:extLst>
      <p:ext uri="{BB962C8B-B14F-4D97-AF65-F5344CB8AC3E}">
        <p14:creationId xmlns:p14="http://schemas.microsoft.com/office/powerpoint/2010/main" val="3710186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1B29F6-653E-47DB-A86F-22EBF6B482C8}"/>
              </a:ext>
            </a:extLst>
          </p:cNvPr>
          <p:cNvSpPr>
            <a:spLocks noGrp="1"/>
          </p:cNvSpPr>
          <p:nvPr>
            <p:ph type="ctrTitle"/>
          </p:nvPr>
        </p:nvSpPr>
        <p:spPr>
          <a:xfrm>
            <a:off x="0" y="2235200"/>
            <a:ext cx="12192000" cy="2387600"/>
          </a:xfrm>
        </p:spPr>
        <p:style>
          <a:lnRef idx="2">
            <a:schemeClr val="accent1"/>
          </a:lnRef>
          <a:fillRef idx="1">
            <a:schemeClr val="lt1"/>
          </a:fillRef>
          <a:effectRef idx="0">
            <a:schemeClr val="accent1"/>
          </a:effectRef>
          <a:fontRef idx="minor">
            <a:schemeClr val="dk1"/>
          </a:fontRef>
        </p:style>
        <p:txBody>
          <a:bodyPr>
            <a:normAutofit/>
          </a:bodyPr>
          <a:lstStyle/>
          <a:p>
            <a:pPr fontAlgn="b"/>
            <a:r>
              <a:rPr lang="en-US" altLang="zh-TW" sz="4000" b="1" dirty="0"/>
              <a:t>Introduction</a:t>
            </a:r>
            <a:endParaRPr lang="zh-TW" altLang="zh-TW" sz="4000" b="1" dirty="0"/>
          </a:p>
        </p:txBody>
      </p:sp>
      <p:sp>
        <p:nvSpPr>
          <p:cNvPr id="4" name="副標題 2">
            <a:extLst>
              <a:ext uri="{FF2B5EF4-FFF2-40B4-BE49-F238E27FC236}">
                <a16:creationId xmlns:a16="http://schemas.microsoft.com/office/drawing/2014/main" id="{23771AFA-92C8-4A4B-8E40-F9C78818969F}"/>
              </a:ext>
            </a:extLst>
          </p:cNvPr>
          <p:cNvSpPr txBox="1">
            <a:spLocks/>
          </p:cNvSpPr>
          <p:nvPr/>
        </p:nvSpPr>
        <p:spPr>
          <a:xfrm>
            <a:off x="1523999" y="4367781"/>
            <a:ext cx="9144000" cy="811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zh-TW" sz="2000" b="1" dirty="0">
              <a:latin typeface="+mn-ea"/>
            </a:endParaRPr>
          </a:p>
        </p:txBody>
      </p:sp>
    </p:spTree>
    <p:extLst>
      <p:ext uri="{BB962C8B-B14F-4D97-AF65-F5344CB8AC3E}">
        <p14:creationId xmlns:p14="http://schemas.microsoft.com/office/powerpoint/2010/main" val="3277493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pPr lvl="0"/>
            <a:r>
              <a:rPr lang="zh-TW" altLang="en-US" sz="2400" b="1" dirty="0">
                <a:latin typeface="+mn-ea"/>
                <a:cs typeface="Times New Roman" panose="02020603050405020304" pitchFamily="18" charset="0"/>
              </a:rPr>
              <a:t>兒童接觸到觸控式設備</a:t>
            </a:r>
            <a:r>
              <a:rPr lang="en-US" altLang="zh-TW" sz="2400" b="1" dirty="0">
                <a:latin typeface="+mn-ea"/>
                <a:cs typeface="Times New Roman" panose="02020603050405020304" pitchFamily="18" charset="0"/>
              </a:rPr>
              <a:t>(</a:t>
            </a:r>
            <a:r>
              <a:rPr lang="zh-TW" altLang="en-US" sz="2400" b="1" dirty="0">
                <a:latin typeface="+mn-ea"/>
                <a:cs typeface="Times New Roman" panose="02020603050405020304" pitchFamily="18" charset="0"/>
              </a:rPr>
              <a:t>手機</a:t>
            </a:r>
            <a:r>
              <a:rPr lang="en-US" altLang="zh-TW" sz="2400" b="1" dirty="0">
                <a:latin typeface="+mn-ea"/>
                <a:cs typeface="Times New Roman" panose="02020603050405020304" pitchFamily="18" charset="0"/>
              </a:rPr>
              <a:t>)</a:t>
            </a:r>
            <a:r>
              <a:rPr lang="zh-TW" altLang="en-US" sz="2400" b="1" dirty="0">
                <a:latin typeface="+mn-ea"/>
                <a:cs typeface="Times New Roman" panose="02020603050405020304" pitchFamily="18" charset="0"/>
              </a:rPr>
              <a:t>的機會越來越多。</a:t>
            </a:r>
          </a:p>
          <a:p>
            <a:pPr lvl="0"/>
            <a:endParaRPr lang="zh-TW" altLang="en-US" sz="2400" b="1" dirty="0">
              <a:latin typeface="+mn-ea"/>
              <a:cs typeface="Times New Roman" panose="02020603050405020304" pitchFamily="18" charset="0"/>
            </a:endParaRPr>
          </a:p>
          <a:p>
            <a:pPr lvl="0"/>
            <a:r>
              <a:rPr lang="zh-TW" altLang="en-US" sz="2400" b="1" dirty="0">
                <a:latin typeface="+mn-ea"/>
                <a:cs typeface="Times New Roman" panose="02020603050405020304" pitchFamily="18" charset="0"/>
              </a:rPr>
              <a:t>先前研究已經調查了兒童如何與觸控式設備互動，以便為針對特定年齡組的界面設計提供建議。</a:t>
            </a:r>
          </a:p>
          <a:p>
            <a:pPr lvl="0"/>
            <a:endParaRPr lang="zh-TW" altLang="en-US" sz="2400" b="1" dirty="0">
              <a:latin typeface="+mn-ea"/>
              <a:cs typeface="Times New Roman" panose="02020603050405020304" pitchFamily="18" charset="0"/>
            </a:endParaRPr>
          </a:p>
          <a:p>
            <a:pPr lvl="0"/>
            <a:r>
              <a:rPr lang="zh-TW" altLang="en-US" sz="2400" b="1" dirty="0">
                <a:latin typeface="+mn-ea"/>
                <a:cs typeface="Times New Roman" panose="02020603050405020304" pitchFamily="18" charset="0"/>
              </a:rPr>
              <a:t>特別的是，兒童在觸摸目標和做手勢的方式上與成人不同。</a:t>
            </a:r>
          </a:p>
          <a:p>
            <a:pPr lvl="0"/>
            <a:endParaRPr lang="zh-TW" altLang="en-US" sz="2400" b="1" dirty="0">
              <a:latin typeface="+mn-ea"/>
              <a:cs typeface="Times New Roman" panose="02020603050405020304" pitchFamily="18" charset="0"/>
            </a:endParaRP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6</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Introduction</a:t>
            </a:r>
            <a:endParaRPr lang="en-US" sz="3500" b="1" dirty="0">
              <a:solidFill>
                <a:schemeClr val="bg1"/>
              </a:solidFill>
            </a:endParaRPr>
          </a:p>
        </p:txBody>
      </p:sp>
    </p:spTree>
    <p:extLst>
      <p:ext uri="{BB962C8B-B14F-4D97-AF65-F5344CB8AC3E}">
        <p14:creationId xmlns:p14="http://schemas.microsoft.com/office/powerpoint/2010/main" val="378294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b="1" dirty="0">
                <a:latin typeface="+mn-ea"/>
                <a:cs typeface="Times New Roman" panose="02020603050405020304" pitchFamily="18" charset="0"/>
              </a:rPr>
              <a:t>例如，與成人相比，兒童更經常錯過螢幕上的目標。</a:t>
            </a:r>
          </a:p>
          <a:p>
            <a:pPr lvl="0"/>
            <a:endParaRPr lang="zh-TW" altLang="en-US" sz="2400" b="1" dirty="0">
              <a:latin typeface="+mn-ea"/>
              <a:cs typeface="Times New Roman" panose="02020603050405020304" pitchFamily="18" charset="0"/>
            </a:endParaRPr>
          </a:p>
          <a:p>
            <a:pPr lvl="0"/>
            <a:r>
              <a:rPr lang="zh-TW" altLang="en-US" sz="2400" b="1" dirty="0">
                <a:latin typeface="+mn-ea"/>
                <a:cs typeface="Times New Roman" panose="02020603050405020304" pitchFamily="18" charset="0"/>
              </a:rPr>
              <a:t>以前的工作還研究了兒童觸控手勢的自動識別率，顯示這些識別率低於成人手勢的識別率。</a:t>
            </a:r>
          </a:p>
          <a:p>
            <a:pPr lvl="0"/>
            <a:endParaRPr lang="zh-TW" altLang="en-US" sz="2400" b="1" dirty="0">
              <a:latin typeface="+mn-ea"/>
              <a:cs typeface="Times New Roman" panose="02020603050405020304" pitchFamily="18" charset="0"/>
            </a:endParaRPr>
          </a:p>
          <a:p>
            <a:pPr lvl="0"/>
            <a:r>
              <a:rPr lang="zh-TW" altLang="en-US" sz="2400" b="1" dirty="0">
                <a:latin typeface="+mn-ea"/>
                <a:cs typeface="Times New Roman" panose="02020603050405020304" pitchFamily="18" charset="0"/>
              </a:rPr>
              <a:t>了解認知和運動技能之間的連結可以幫助研究人員了解兒童在個體化水平上的互動，從而使界面更加個性化。</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7</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Introduction</a:t>
            </a:r>
            <a:endParaRPr lang="en-US" sz="3500" b="1" dirty="0">
              <a:solidFill>
                <a:schemeClr val="bg1"/>
              </a:solidFill>
            </a:endParaRPr>
          </a:p>
        </p:txBody>
      </p:sp>
    </p:spTree>
    <p:extLst>
      <p:ext uri="{BB962C8B-B14F-4D97-AF65-F5344CB8AC3E}">
        <p14:creationId xmlns:p14="http://schemas.microsoft.com/office/powerpoint/2010/main" val="1839850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b="1" dirty="0">
                <a:latin typeface="+mn-ea"/>
                <a:cs typeface="Times New Roman" panose="02020603050405020304" pitchFamily="18" charset="0"/>
              </a:rPr>
              <a:t>兒童的認知發展和他們與觸控式設備互動的方式之間的關係還沒有像對年齡的研究那樣進行系統的研究。</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在各年齡段的認知發展中可能存在很大的差異，特別是運動技能和執行功能。</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根據年齡或年級來研究識別率可能過於粗略，不能完全解釋兒童與觸控式設備互動的個體差異。</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8</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Introduction</a:t>
            </a:r>
            <a:endParaRPr lang="en-US" sz="3500" b="1" dirty="0">
              <a:solidFill>
                <a:schemeClr val="bg1"/>
              </a:solidFill>
            </a:endParaRPr>
          </a:p>
        </p:txBody>
      </p:sp>
    </p:spTree>
    <p:extLst>
      <p:ext uri="{BB962C8B-B14F-4D97-AF65-F5344CB8AC3E}">
        <p14:creationId xmlns:p14="http://schemas.microsoft.com/office/powerpoint/2010/main" val="3086586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838200" y="1624919"/>
            <a:ext cx="10515600" cy="4351338"/>
          </a:xfrm>
        </p:spPr>
        <p:txBody>
          <a:bodyPr>
            <a:normAutofit/>
          </a:bodyPr>
          <a:lstStyle/>
          <a:p>
            <a:r>
              <a:rPr lang="zh-TW" altLang="en-US" sz="2400" b="1" dirty="0">
                <a:latin typeface="+mn-ea"/>
                <a:cs typeface="Times New Roman" panose="02020603050405020304" pitchFamily="18" charset="0"/>
              </a:rPr>
              <a:t>因此，我們設計了一項針對</a:t>
            </a:r>
            <a:r>
              <a:rPr lang="en-US" altLang="zh-TW" sz="2400" b="1" dirty="0">
                <a:latin typeface="+mn-ea"/>
                <a:cs typeface="Times New Roman" panose="02020603050405020304" pitchFamily="18" charset="0"/>
              </a:rPr>
              <a:t>4</a:t>
            </a:r>
            <a:r>
              <a:rPr lang="zh-TW" altLang="en-US" sz="2400" b="1" dirty="0">
                <a:latin typeface="+mn-ea"/>
                <a:cs typeface="Times New Roman" panose="02020603050405020304" pitchFamily="18" charset="0"/>
              </a:rPr>
              <a:t>至</a:t>
            </a:r>
            <a:r>
              <a:rPr lang="en-US" altLang="zh-TW" sz="2400" b="1" dirty="0">
                <a:latin typeface="+mn-ea"/>
                <a:cs typeface="Times New Roman" panose="02020603050405020304" pitchFamily="18" charset="0"/>
              </a:rPr>
              <a:t>7</a:t>
            </a:r>
            <a:r>
              <a:rPr lang="zh-TW" altLang="en-US" sz="2400" b="1" dirty="0">
                <a:latin typeface="+mn-ea"/>
                <a:cs typeface="Times New Roman" panose="02020603050405020304" pitchFamily="18" charset="0"/>
              </a:rPr>
              <a:t>歲兒童的研究，使用</a:t>
            </a:r>
            <a:r>
              <a:rPr lang="en-US" altLang="zh-TW" sz="2400" b="1" dirty="0">
                <a:latin typeface="+mn-ea"/>
                <a:cs typeface="Times New Roman" panose="02020603050405020304" pitchFamily="18" charset="0"/>
              </a:rPr>
              <a:t>NIH</a:t>
            </a:r>
            <a:r>
              <a:rPr lang="zh-TW" altLang="en-US" sz="2400" b="1" dirty="0">
                <a:latin typeface="+mn-ea"/>
                <a:cs typeface="Times New Roman" panose="02020603050405020304" pitchFamily="18" charset="0"/>
              </a:rPr>
              <a:t>工具箱</a:t>
            </a:r>
            <a:r>
              <a:rPr lang="en-US" altLang="zh-TW" sz="2400" b="1" dirty="0">
                <a:latin typeface="+mn-ea"/>
                <a:cs typeface="Times New Roman" panose="02020603050405020304" pitchFamily="18" charset="0"/>
              </a:rPr>
              <a:t>®</a:t>
            </a:r>
            <a:r>
              <a:rPr lang="zh-TW" altLang="en-US" sz="2400" b="1" dirty="0">
                <a:latin typeface="+mn-ea"/>
                <a:cs typeface="Times New Roman" panose="02020603050405020304" pitchFamily="18" charset="0"/>
              </a:rPr>
              <a:t>來測量兒童的認知發展和運動技能。</a:t>
            </a:r>
          </a:p>
          <a:p>
            <a:endParaRPr lang="zh-TW" altLang="en-US" sz="2400" b="1" dirty="0">
              <a:latin typeface="+mn-ea"/>
              <a:cs typeface="Times New Roman" panose="02020603050405020304" pitchFamily="18" charset="0"/>
            </a:endParaRPr>
          </a:p>
          <a:p>
            <a:r>
              <a:rPr lang="zh-TW" altLang="en-US" sz="2400" b="1" dirty="0">
                <a:latin typeface="+mn-ea"/>
                <a:cs typeface="Times New Roman" panose="02020603050405020304" pitchFamily="18" charset="0"/>
              </a:rPr>
              <a:t>我們還使用了先前工作中的觸控式目標和手勢任務，以確認這些新加入的認知能力是否能得到提高。</a:t>
            </a:r>
          </a:p>
        </p:txBody>
      </p:sp>
      <p:sp>
        <p:nvSpPr>
          <p:cNvPr id="4" name="Slide Number Placeholder 3"/>
          <p:cNvSpPr>
            <a:spLocks noGrp="1"/>
          </p:cNvSpPr>
          <p:nvPr>
            <p:ph type="sldNum" sz="quarter" idx="12"/>
          </p:nvPr>
        </p:nvSpPr>
        <p:spPr>
          <a:xfrm>
            <a:off x="11021786" y="5682343"/>
            <a:ext cx="926892" cy="901337"/>
          </a:xfrm>
        </p:spPr>
        <p:txBody>
          <a:bodyPr/>
          <a:lstStyle/>
          <a:p>
            <a:fld id="{6E18DBF4-37B7-4C4F-9728-A1C100B177EE}" type="slidenum">
              <a:rPr lang="en-US" sz="3200" smtClean="0"/>
              <a:t>9</a:t>
            </a:fld>
            <a:endParaRPr lang="en-US" sz="3200" dirty="0"/>
          </a:p>
        </p:txBody>
      </p:sp>
      <p:sp>
        <p:nvSpPr>
          <p:cNvPr id="9" name="Content Placeholder 9">
            <a:extLst>
              <a:ext uri="{FF2B5EF4-FFF2-40B4-BE49-F238E27FC236}">
                <a16:creationId xmlns:a16="http://schemas.microsoft.com/office/drawing/2014/main" id="{D8E9FD37-A172-4CCA-8964-26F7EB35B45B}"/>
              </a:ext>
            </a:extLst>
          </p:cNvPr>
          <p:cNvSpPr txBox="1">
            <a:spLocks/>
          </p:cNvSpPr>
          <p:nvPr/>
        </p:nvSpPr>
        <p:spPr>
          <a:xfrm>
            <a:off x="838200" y="301752"/>
            <a:ext cx="10515600" cy="67004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altLang="zh-TW" sz="3500" b="1" dirty="0">
                <a:solidFill>
                  <a:schemeClr val="bg1"/>
                </a:solidFill>
              </a:rPr>
              <a:t>Introduction</a:t>
            </a:r>
            <a:endParaRPr lang="en-US" sz="3500" b="1" dirty="0">
              <a:solidFill>
                <a:schemeClr val="bg1"/>
              </a:solidFill>
            </a:endParaRPr>
          </a:p>
        </p:txBody>
      </p:sp>
    </p:spTree>
    <p:extLst>
      <p:ext uri="{BB962C8B-B14F-4D97-AF65-F5344CB8AC3E}">
        <p14:creationId xmlns:p14="http://schemas.microsoft.com/office/powerpoint/2010/main" val="57340714"/>
      </p:ext>
    </p:extLst>
  </p:cSld>
  <p:clrMapOvr>
    <a:masterClrMapping/>
  </p:clrMapOvr>
</p:sld>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TM10001115[[fn=包裹]]</Template>
  <TotalTime>4048</TotalTime>
  <Words>3923</Words>
  <Application>Microsoft Office PowerPoint</Application>
  <PresentationFormat>寬螢幕</PresentationFormat>
  <Paragraphs>283</Paragraphs>
  <Slides>33</Slides>
  <Notes>33</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33</vt:i4>
      </vt:variant>
    </vt:vector>
  </HeadingPairs>
  <TitlesOfParts>
    <vt:vector size="40" baseType="lpstr">
      <vt:lpstr>黑体</vt:lpstr>
      <vt:lpstr>微軟正黑體</vt:lpstr>
      <vt:lpstr>新細明體</vt:lpstr>
      <vt:lpstr>Arial</vt:lpstr>
      <vt:lpstr>Arial</vt:lpstr>
      <vt:lpstr>Calibri</vt:lpstr>
      <vt:lpstr>包裹</vt:lpstr>
      <vt:lpstr>Examining the Link between Children's Cognitive Development and Touchscreen Interaction Patterns</vt:lpstr>
      <vt:lpstr>Abstract</vt:lpstr>
      <vt:lpstr>PowerPoint 簡報</vt:lpstr>
      <vt:lpstr>PowerPoint 簡報</vt:lpstr>
      <vt:lpstr>Introduction</vt:lpstr>
      <vt:lpstr>PowerPoint 簡報</vt:lpstr>
      <vt:lpstr>PowerPoint 簡報</vt:lpstr>
      <vt:lpstr>PowerPoint 簡報</vt:lpstr>
      <vt:lpstr>PowerPoint 簡報</vt:lpstr>
      <vt:lpstr>Method</vt:lpstr>
      <vt:lpstr>PowerPoint 簡報</vt:lpstr>
      <vt:lpstr>PowerPoint 簡報</vt:lpstr>
      <vt:lpstr>PowerPoint 簡報</vt:lpstr>
      <vt:lpstr>PowerPoint 簡報</vt:lpstr>
      <vt:lpstr>PowerPoint 簡報</vt:lpstr>
      <vt:lpstr>PowerPoint 簡報</vt:lpstr>
      <vt:lpstr>PowerPoint 簡報</vt:lpstr>
      <vt:lpstr>PowerPoint 簡報</vt:lpstr>
      <vt:lpstr>Results</vt:lpstr>
      <vt:lpstr>PowerPoint 簡報</vt:lpstr>
      <vt:lpstr>PowerPoint 簡報</vt:lpstr>
      <vt:lpstr>PowerPoint 簡報</vt:lpstr>
      <vt:lpstr>PowerPoint 簡報</vt:lpstr>
      <vt:lpstr>PowerPoint 簡報</vt:lpstr>
      <vt:lpstr>DISCUSSION</vt:lpstr>
      <vt:lpstr>PowerPoint 簡報</vt:lpstr>
      <vt:lpstr>PowerPoint 簡報</vt:lpstr>
      <vt:lpstr>PowerPoint 簡報</vt:lpstr>
      <vt:lpstr>PowerPoint 簡報</vt:lpstr>
      <vt:lpstr>LIMITATIONS AND CONCLUSION</vt:lpstr>
      <vt:lpstr>PowerPoint 簡報</vt:lpstr>
      <vt:lpstr>PowerPoint 簡報</vt:lpstr>
      <vt:lpstr>報告結束謝謝大家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Game-based Learning and 21st century skills: A review of recent research 基於遊戲的學習與21世紀技能：最新研究述評 </dc:title>
  <dc:creator>政豪</dc:creator>
  <cp:lastModifiedBy>政豪 劉</cp:lastModifiedBy>
  <cp:revision>182</cp:revision>
  <dcterms:created xsi:type="dcterms:W3CDTF">2020-11-23T15:45:25Z</dcterms:created>
  <dcterms:modified xsi:type="dcterms:W3CDTF">2021-09-26T15:24:05Z</dcterms:modified>
</cp:coreProperties>
</file>