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14"/>
  </p:notesMasterIdLst>
  <p:sldIdLst>
    <p:sldId id="257" r:id="rId2"/>
    <p:sldId id="541" r:id="rId3"/>
    <p:sldId id="550" r:id="rId4"/>
    <p:sldId id="538" r:id="rId5"/>
    <p:sldId id="539" r:id="rId6"/>
    <p:sldId id="540" r:id="rId7"/>
    <p:sldId id="542" r:id="rId8"/>
    <p:sldId id="543" r:id="rId9"/>
    <p:sldId id="494" r:id="rId10"/>
    <p:sldId id="548" r:id="rId11"/>
    <p:sldId id="524" r:id="rId12"/>
    <p:sldId id="51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BAFB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66" autoAdjust="0"/>
    <p:restoredTop sz="74167" autoAdjust="0"/>
  </p:normalViewPr>
  <p:slideViewPr>
    <p:cSldViewPr snapToGrid="0">
      <p:cViewPr>
        <p:scale>
          <a:sx n="51" d="100"/>
          <a:sy n="51" d="100"/>
        </p:scale>
        <p:origin x="1172"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D263-9899-40FF-A369-3B53A9679340}" type="datetimeFigureOut">
              <a:rPr lang="zh-TW" altLang="en-US" smtClean="0"/>
              <a:t>2021/4/22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76DB-846E-4D6B-84FB-438D4AE01D9E}" type="slidenum">
              <a:rPr lang="zh-TW" altLang="en-US" smtClean="0"/>
              <a:t>‹#›</a:t>
            </a:fld>
            <a:endParaRPr lang="zh-TW" altLang="en-US"/>
          </a:p>
        </p:txBody>
      </p:sp>
    </p:spTree>
    <p:extLst>
      <p:ext uri="{BB962C8B-B14F-4D97-AF65-F5344CB8AC3E}">
        <p14:creationId xmlns:p14="http://schemas.microsoft.com/office/powerpoint/2010/main" val="11745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a:t>
            </a:fld>
            <a:endParaRPr lang="zh-TW" altLang="en-US"/>
          </a:p>
        </p:txBody>
      </p:sp>
    </p:spTree>
    <p:extLst>
      <p:ext uri="{BB962C8B-B14F-4D97-AF65-F5344CB8AC3E}">
        <p14:creationId xmlns:p14="http://schemas.microsoft.com/office/powerpoint/2010/main" val="78811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研究顯示，作為兒童的學習資源，體感遊戲是一種具有跨學科思想（例如體育，藝術，心理學等）的產品。（</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Jie</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Jian,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Xiaotong</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Zhang, Ping Ma, 2020</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），而再提升兒童的學習、認知發展、技能培養、社交互動、身體活動及健康行為上互動式的遊戲體驗是有顯著的幫助（</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Lieberman, Fisk, &amp;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Biely</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2009</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）。互動式體感遊戲同時也可以協助幼兒增強學習成效，並進而讓學習者更能理解教材及有更高的訊息保留（</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Hsiao &amp; Chen, 2016; Hsiao et al., 2018</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10</a:t>
            </a:fld>
            <a:endParaRPr lang="en-US"/>
          </a:p>
        </p:txBody>
      </p:sp>
    </p:spTree>
    <p:extLst>
      <p:ext uri="{BB962C8B-B14F-4D97-AF65-F5344CB8AC3E}">
        <p14:creationId xmlns:p14="http://schemas.microsoft.com/office/powerpoint/2010/main" val="57331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（一）輸入：包含遊戲特性的教學內容設計；</a:t>
            </a: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（二）處理：代表遊戲循環的過程；</a:t>
            </a: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（三）結果：分析訓練目標和學習成效的實現。</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2430961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a:t>
            </a:fld>
            <a:endParaRPr lang="zh-TW" altLang="en-US"/>
          </a:p>
        </p:txBody>
      </p:sp>
    </p:spTree>
    <p:extLst>
      <p:ext uri="{BB962C8B-B14F-4D97-AF65-F5344CB8AC3E}">
        <p14:creationId xmlns:p14="http://schemas.microsoft.com/office/powerpoint/2010/main" val="299575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教育部於</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2016</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年頒布的幼兒教保活動課程大綱中明確將幼兒課程分為六大領域，其中認知領域強調問題解決的思考歷程，</a:t>
            </a: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而認知領域的三項認知能力包括：「蒐集訊息」、「整理訊息」及「解決問題」。幼兒藉由常接觸到的「生活環境中的數學」、「自然現象」與「文化產物」 三個學習面向來學習認知能力（教育部，</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2016</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因此，幼兒的自然科學教育是不可被忽視的一環。</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1682524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良好的執行功能發展可幫助孩子建立工作記憶及抑制力，而工作記憶良好發展能有效記住並遵從多步驟指示；建立抑制力能在學習中避免分心，因此可得知執行功能對於幼兒學習能力提升的重要性</a:t>
            </a: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執行功能的定義通常為因為自己有所認知而主動去做且希望達成某個目標的認知能力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Malenka</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Nestler</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&amp; Hyman, 2009</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b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b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執行功能中包含了許多認知過程，其中工作記憶（</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Working Memory</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）和抑制控制（</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Inhibitory Control</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）是兒童早期執行功能的核心領域（</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De Luca &amp;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Leventer</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2010</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392847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而互動式體感遊戲可以帶給兒童有趣且身歷其境的體驗並有效的提升學習者的執行功能（</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ALZubi</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Fernández</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Flores,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Duranb</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&amp;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Cotos</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2018;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Lieberman,Fisk</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&amp;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Biely</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2009</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），其中體感遊戲的挑戰性，目標性、遊戲性、娛樂性、感官刺激等特性（</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Garris</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Ahlers</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與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Driskell</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2002</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），可以有效提升學習動機（</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Hsu et al., 2016</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），在</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2017</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年地平線報告（</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Horizon Report</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）指出，互動式體感遊戲被評為未來四至五年熱門新穎的學習方式（</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Becker, Cummins, Davis, Freeman, Hall, &amp;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Ananthanarayanan</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2017</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），因此，將科技加入教學去吸引兒童是教育人員需要去思考課題（</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Kader,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Zaki,Muhamed</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Ali, &amp; Mat, 2018</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5</a:t>
            </a:fld>
            <a:endParaRPr lang="en-US"/>
          </a:p>
        </p:txBody>
      </p:sp>
    </p:spTree>
    <p:extLst>
      <p:ext uri="{BB962C8B-B14F-4D97-AF65-F5344CB8AC3E}">
        <p14:creationId xmlns:p14="http://schemas.microsoft.com/office/powerpoint/2010/main" val="507807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儘管許多研究已經證明互動式體感遊戲可以提升幼兒執行功能及學習表現，但是過去的研究卻很少關於幼兒自然學科結合互動式體感遊戲，因此本研究將透過遊戲式學習策略</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IPO</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Input Process Output</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）融入互動式體感遊戲結合自然科學之教案建置來進行對執行功能的影響以及後續的研究。</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3590613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prstClr val="black"/>
                </a:solidFill>
              </a:rPr>
              <a:t>為探討互動式體感遊戲對幼兒執行功能及自然知識的影響，本研究將建置互動式體感遊戲學習系統，此系統包括自然知識及執行功能的提升。當系統完成後，將招募</a:t>
            </a:r>
            <a:r>
              <a:rPr lang="en-US" altLang="zh-TW" sz="1200" dirty="0">
                <a:solidFill>
                  <a:prstClr val="black"/>
                </a:solidFill>
              </a:rPr>
              <a:t>60</a:t>
            </a:r>
            <a:r>
              <a:rPr lang="zh-TW" altLang="en-US" sz="1200" dirty="0">
                <a:solidFill>
                  <a:prstClr val="black"/>
                </a:solidFill>
              </a:rPr>
              <a:t>位幼兒進行教學實驗，分實驗組與對照組各</a:t>
            </a:r>
            <a:r>
              <a:rPr lang="en-US" altLang="zh-TW" sz="1200" dirty="0">
                <a:solidFill>
                  <a:prstClr val="black"/>
                </a:solidFill>
              </a:rPr>
              <a:t>30</a:t>
            </a:r>
            <a:r>
              <a:rPr lang="zh-TW" altLang="en-US" sz="1200" dirty="0">
                <a:solidFill>
                  <a:prstClr val="black"/>
                </a:solidFill>
              </a:rPr>
              <a:t>人。實驗組採用互動式體感遊戲教學，對照組則採用傳統式教學。實驗過程將蒐集相關數據，並針對自然學習成效及執行功能作深入探討。本研究之研究目的如下：</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403009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8</a:t>
            </a:fld>
            <a:endParaRPr lang="zh-TW" altLang="en-US"/>
          </a:p>
        </p:txBody>
      </p:sp>
    </p:spTree>
    <p:extLst>
      <p:ext uri="{BB962C8B-B14F-4D97-AF65-F5344CB8AC3E}">
        <p14:creationId xmlns:p14="http://schemas.microsoft.com/office/powerpoint/2010/main" val="3036580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工作記憶和抑制控制為基本的執行功能（</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Anderson, 2002</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），執行功能同時也被認為是一種在幼兒生活中無處不在的結構，並且可以顯著預測一系列短期和長期結果（</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Blair</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Razza</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2007</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McClelland</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Acock</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Piccinin</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Rhea &amp; Stallings</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2013</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Moffitt</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等人，</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2011</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），許多研究顯示，運動行為會引起大腦活動的改變，進而表示身體活動課程能提升兒童的執行功能（</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McNeill, Howard, Vella, Santos, &amp; Cliff, 2018; Rhoads, Miller, &amp; Jaeger, 2018; Ishihara,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Sugasawa</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Matsuda, &amp; Mizuno, 2017</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168252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67421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8058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474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924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14378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437202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537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907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4013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6545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4FF602D-1F1C-4D6C-87AC-F93D89EC5E85}" type="datetimeFigureOut">
              <a:rPr lang="zh-TW" altLang="en-US" smtClean="0"/>
              <a:t>2021/4/22</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625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4FF602D-1F1C-4D6C-87AC-F93D89EC5E85}" type="datetimeFigureOut">
              <a:rPr lang="zh-TW" altLang="en-US" smtClean="0"/>
              <a:t>2021/4/22</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750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4FF602D-1F1C-4D6C-87AC-F93D89EC5E85}" type="datetimeFigureOut">
              <a:rPr lang="zh-TW" altLang="en-US" smtClean="0"/>
              <a:t>2021/4/22</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07389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1" y="1726533"/>
            <a:ext cx="12192000" cy="2387600"/>
          </a:xfrm>
        </p:spPr>
        <p:txBody>
          <a:bodyPr>
            <a:normAutofit/>
          </a:bodyPr>
          <a:lstStyle/>
          <a:p>
            <a:pPr fontAlgn="b">
              <a:lnSpc>
                <a:spcPct val="200000"/>
              </a:lnSpc>
            </a:pPr>
            <a:r>
              <a:rPr lang="zh-TW" altLang="en-US" sz="3200" b="1" dirty="0"/>
              <a:t>探討互動式體感遊戲對幼兒之執行功能</a:t>
            </a:r>
            <a:br>
              <a:rPr lang="zh-TW" altLang="en-US" sz="3200" b="1" dirty="0"/>
            </a:br>
            <a:r>
              <a:rPr lang="zh-TW" altLang="en-US" sz="3200" b="1" dirty="0"/>
              <a:t>與自然知識的影響</a:t>
            </a:r>
          </a:p>
        </p:txBody>
      </p:sp>
      <p:sp>
        <p:nvSpPr>
          <p:cNvPr id="3" name="副標題 2">
            <a:extLst>
              <a:ext uri="{FF2B5EF4-FFF2-40B4-BE49-F238E27FC236}">
                <a16:creationId xmlns:a16="http://schemas.microsoft.com/office/drawing/2014/main" id="{B1224A4A-32ED-420C-88D5-F4AE64D24407}"/>
              </a:ext>
            </a:extLst>
          </p:cNvPr>
          <p:cNvSpPr>
            <a:spLocks noGrp="1"/>
          </p:cNvSpPr>
          <p:nvPr>
            <p:ph type="subTitle" idx="1"/>
          </p:nvPr>
        </p:nvSpPr>
        <p:spPr>
          <a:xfrm>
            <a:off x="3849737" y="5389252"/>
            <a:ext cx="4492524" cy="1227879"/>
          </a:xfrm>
        </p:spPr>
        <p:txBody>
          <a:bodyPr>
            <a:normAutofit/>
          </a:bodyPr>
          <a:lstStyle/>
          <a:p>
            <a:r>
              <a:rPr lang="zh-TW" altLang="en-US" sz="2400" b="1" dirty="0">
                <a:latin typeface="+mn-ea"/>
              </a:rPr>
              <a:t>報告人</a:t>
            </a:r>
            <a:r>
              <a:rPr lang="en-US" altLang="zh-TW" sz="2400" b="1" dirty="0">
                <a:latin typeface="+mn-ea"/>
              </a:rPr>
              <a:t>:</a:t>
            </a:r>
            <a:r>
              <a:rPr lang="zh-TW" altLang="en-US" sz="2400" b="1" dirty="0">
                <a:latin typeface="+mn-ea"/>
              </a:rPr>
              <a:t> 劉政豪</a:t>
            </a:r>
            <a:endParaRPr lang="en-US" altLang="zh-TW" sz="2400" b="1" dirty="0">
              <a:latin typeface="+mn-ea"/>
            </a:endParaRPr>
          </a:p>
          <a:p>
            <a:r>
              <a:rPr lang="zh-TW" altLang="en-US" sz="2400" b="1" dirty="0">
                <a:latin typeface="+mn-ea"/>
              </a:rPr>
              <a:t>課堂指導教授：游光昭 老師</a:t>
            </a:r>
            <a:endParaRPr lang="en-US" altLang="zh-TW" sz="2400" b="1" dirty="0">
              <a:latin typeface="+mn-ea"/>
            </a:endParaRPr>
          </a:p>
          <a:p>
            <a:endParaRPr lang="en-US" altLang="zh-TW" sz="2400" b="1" dirty="0">
              <a:latin typeface="+mn-ea"/>
            </a:endParaRPr>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01270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dirty="0">
                <a:latin typeface="+mn-ea"/>
                <a:cs typeface="Times New Roman" panose="02020603050405020304" pitchFamily="18" charset="0"/>
              </a:rPr>
              <a:t>體感遊戲是一種具有跨學科思想（例如體育，藝術，心理學等）的產品。（</a:t>
            </a:r>
            <a:r>
              <a:rPr lang="en-US" altLang="zh-TW" sz="2400" dirty="0" err="1">
                <a:latin typeface="+mn-ea"/>
                <a:cs typeface="Times New Roman" panose="02020603050405020304" pitchFamily="18" charset="0"/>
              </a:rPr>
              <a:t>Jie</a:t>
            </a:r>
            <a:r>
              <a:rPr lang="en-US" altLang="zh-TW" sz="2400" dirty="0">
                <a:latin typeface="+mn-ea"/>
                <a:cs typeface="Times New Roman" panose="02020603050405020304" pitchFamily="18" charset="0"/>
              </a:rPr>
              <a:t> Jian, </a:t>
            </a:r>
            <a:r>
              <a:rPr lang="en-US" altLang="zh-TW" sz="2400" dirty="0" err="1">
                <a:latin typeface="+mn-ea"/>
                <a:cs typeface="Times New Roman" panose="02020603050405020304" pitchFamily="18" charset="0"/>
              </a:rPr>
              <a:t>Xiaotong</a:t>
            </a:r>
            <a:r>
              <a:rPr lang="en-US" altLang="zh-TW" sz="2400" dirty="0">
                <a:latin typeface="+mn-ea"/>
                <a:cs typeface="Times New Roman" panose="02020603050405020304" pitchFamily="18" charset="0"/>
              </a:rPr>
              <a:t> Zhang, Ping Ma, 2020</a:t>
            </a:r>
            <a:r>
              <a:rPr lang="zh-TW" altLang="en-US" sz="2400" dirty="0">
                <a:latin typeface="+mn-ea"/>
                <a:cs typeface="Times New Roman" panose="02020603050405020304" pitchFamily="18" charset="0"/>
              </a:rPr>
              <a:t>）</a:t>
            </a:r>
            <a:br>
              <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rPr>
            </a:br>
            <a:endParaRPr lang="en-US" altLang="zh-TW" sz="1800" dirty="0">
              <a:effectLst/>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400" dirty="0">
                <a:latin typeface="+mn-ea"/>
                <a:cs typeface="Times New Roman" panose="02020603050405020304" pitchFamily="18" charset="0"/>
              </a:rPr>
              <a:t>互動式體感遊戲同時也可以協助幼兒增強學習成效，並進而讓學習者更能理解教材及有更高的訊息保留。</a:t>
            </a:r>
            <a:br>
              <a:rPr lang="en-US" altLang="zh-TW" sz="2400" dirty="0">
                <a:latin typeface="+mn-ea"/>
                <a:cs typeface="Times New Roman" panose="02020603050405020304" pitchFamily="18" charset="0"/>
              </a:rPr>
            </a:b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Hsiao &amp; Chen, 2016; Hsiao et al., 2018</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互動式體感遊戲</a:t>
            </a:r>
            <a:endParaRPr lang="en-US" altLang="zh-TW" sz="3500" b="1" dirty="0">
              <a:solidFill>
                <a:schemeClr val="bg1"/>
              </a:solidFill>
            </a:endParaRPr>
          </a:p>
        </p:txBody>
      </p:sp>
    </p:spTree>
    <p:extLst>
      <p:ext uri="{BB962C8B-B14F-4D97-AF65-F5344CB8AC3E}">
        <p14:creationId xmlns:p14="http://schemas.microsoft.com/office/powerpoint/2010/main" val="294918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8"/>
            <a:ext cx="10515600" cy="4726895"/>
          </a:xfrm>
        </p:spPr>
        <p:txBody>
          <a:bodyPr>
            <a:normAutofit/>
          </a:bodyPr>
          <a:lstStyle/>
          <a:p>
            <a:r>
              <a:rPr lang="en-US" altLang="zh-TW" sz="2400" dirty="0" err="1">
                <a:latin typeface="+mn-ea"/>
                <a:cs typeface="Times New Roman" panose="02020603050405020304" pitchFamily="18" charset="0"/>
              </a:rPr>
              <a:t>Garris</a:t>
            </a:r>
            <a:r>
              <a:rPr lang="zh-TW" altLang="en-US" sz="2400" dirty="0">
                <a:latin typeface="+mn-ea"/>
                <a:cs typeface="Times New Roman" panose="02020603050405020304" pitchFamily="18" charset="0"/>
              </a:rPr>
              <a:t>、</a:t>
            </a:r>
            <a:r>
              <a:rPr lang="en-US" altLang="zh-TW" sz="2400" dirty="0" err="1">
                <a:latin typeface="+mn-ea"/>
                <a:cs typeface="Times New Roman" panose="02020603050405020304" pitchFamily="18" charset="0"/>
              </a:rPr>
              <a:t>Ahlers</a:t>
            </a:r>
            <a:r>
              <a:rPr lang="zh-TW" altLang="en-US" sz="2400" dirty="0">
                <a:latin typeface="+mn-ea"/>
                <a:cs typeface="Times New Roman" panose="02020603050405020304" pitchFamily="18" charset="0"/>
              </a:rPr>
              <a:t>與</a:t>
            </a:r>
            <a:r>
              <a:rPr lang="en-US" altLang="zh-TW" sz="2400" dirty="0">
                <a:latin typeface="+mn-ea"/>
                <a:cs typeface="Times New Roman" panose="02020603050405020304" pitchFamily="18" charset="0"/>
              </a:rPr>
              <a:t>Driskell</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2002</a:t>
            </a:r>
            <a:r>
              <a:rPr lang="zh-TW" altLang="en-US" sz="2400" dirty="0">
                <a:latin typeface="+mn-ea"/>
                <a:cs typeface="Times New Roman" panose="02020603050405020304" pitchFamily="18" charset="0"/>
              </a:rPr>
              <a:t>）提出了三階段遊戲式學習模型</a:t>
            </a:r>
            <a:r>
              <a:rPr lang="en-US" altLang="zh-TW" sz="2400" dirty="0">
                <a:latin typeface="+mn-ea"/>
                <a:cs typeface="Times New Roman" panose="02020603050405020304" pitchFamily="18" charset="0"/>
              </a:rPr>
              <a:t>IPO</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Input Process Output</a:t>
            </a:r>
            <a:r>
              <a:rPr lang="zh-TW" altLang="en-US" sz="2400" dirty="0">
                <a:latin typeface="+mn-ea"/>
                <a:cs typeface="Times New Roman" panose="02020603050405020304" pitchFamily="18" charset="0"/>
              </a:rPr>
              <a:t>），在此遊戲學習模式包括三個部分：</a:t>
            </a:r>
            <a:endParaRPr lang="en-US" altLang="zh-TW" sz="2400" dirty="0">
              <a:latin typeface="+mn-ea"/>
              <a:cs typeface="Times New Roman" panose="02020603050405020304" pitchFamily="18" charset="0"/>
            </a:endParaRPr>
          </a:p>
          <a:p>
            <a:pPr marL="0" indent="0">
              <a:buNone/>
            </a:pPr>
            <a:endParaRPr lang="en-US" sz="2400" dirty="0">
              <a:latin typeface="+mn-ea"/>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遊戲式學習策略</a:t>
            </a:r>
            <a:endParaRPr lang="en-US" altLang="zh-TW" sz="3500" b="1" dirty="0">
              <a:solidFill>
                <a:schemeClr val="bg1"/>
              </a:solidFill>
            </a:endParaRPr>
          </a:p>
          <a:p>
            <a:pPr marL="0" indent="0">
              <a:buFont typeface="Arial" panose="020B0604020202020204" pitchFamily="34" charset="0"/>
              <a:buNone/>
            </a:pPr>
            <a:endParaRPr lang="en-US" sz="3500" b="1" dirty="0">
              <a:solidFill>
                <a:schemeClr val="bg1"/>
              </a:solidFill>
            </a:endParaRPr>
          </a:p>
        </p:txBody>
      </p:sp>
      <p:pic>
        <p:nvPicPr>
          <p:cNvPr id="5" name="圖片 4">
            <a:extLst>
              <a:ext uri="{FF2B5EF4-FFF2-40B4-BE49-F238E27FC236}">
                <a16:creationId xmlns:a16="http://schemas.microsoft.com/office/drawing/2014/main" id="{975B055B-A22F-4A0A-AE71-213A31390E2E}"/>
              </a:ext>
            </a:extLst>
          </p:cNvPr>
          <p:cNvPicPr/>
          <p:nvPr/>
        </p:nvPicPr>
        <p:blipFill>
          <a:blip r:embed="rId3">
            <a:extLst>
              <a:ext uri="{28A0092B-C50C-407E-A947-70E740481C1C}">
                <a14:useLocalDpi xmlns:a14="http://schemas.microsoft.com/office/drawing/2010/main" val="0"/>
              </a:ext>
            </a:extLst>
          </a:blip>
          <a:stretch>
            <a:fillRect/>
          </a:stretch>
        </p:blipFill>
        <p:spPr>
          <a:xfrm>
            <a:off x="5991225" y="2913997"/>
            <a:ext cx="5362575" cy="3114040"/>
          </a:xfrm>
          <a:prstGeom prst="rect">
            <a:avLst/>
          </a:prstGeom>
        </p:spPr>
      </p:pic>
      <p:sp>
        <p:nvSpPr>
          <p:cNvPr id="2" name="矩形 1">
            <a:extLst>
              <a:ext uri="{FF2B5EF4-FFF2-40B4-BE49-F238E27FC236}">
                <a16:creationId xmlns:a16="http://schemas.microsoft.com/office/drawing/2014/main" id="{2239DEC0-081B-4B73-A05E-750DCFED9047}"/>
              </a:ext>
            </a:extLst>
          </p:cNvPr>
          <p:cNvSpPr/>
          <p:nvPr/>
        </p:nvSpPr>
        <p:spPr>
          <a:xfrm>
            <a:off x="540761" y="2913997"/>
            <a:ext cx="5600700" cy="3323987"/>
          </a:xfrm>
          <a:prstGeom prst="rect">
            <a:avLst/>
          </a:prstGeom>
        </p:spPr>
        <p:txBody>
          <a:bodyPr wrap="square">
            <a:spAutoFit/>
          </a:bodyPr>
          <a:lstStyle/>
          <a:p>
            <a:r>
              <a:rPr lang="zh-TW" altLang="en-US" sz="2400" dirty="0">
                <a:latin typeface="+mn-ea"/>
                <a:cs typeface="Times New Roman" panose="02020603050405020304" pitchFamily="18" charset="0"/>
              </a:rPr>
              <a:t>（一）輸入：包含遊戲特性的教學內容</a:t>
            </a:r>
            <a:r>
              <a:rPr lang="en-US" altLang="zh-TW" sz="2400" dirty="0">
                <a:latin typeface="+mn-ea"/>
                <a:cs typeface="Times New Roman" panose="02020603050405020304" pitchFamily="18" charset="0"/>
              </a:rPr>
              <a:t>				</a:t>
            </a:r>
            <a:r>
              <a:rPr lang="zh-TW" altLang="en-US" sz="2400" dirty="0">
                <a:latin typeface="+mn-ea"/>
                <a:cs typeface="Times New Roman" panose="02020603050405020304" pitchFamily="18" charset="0"/>
              </a:rPr>
              <a:t>設計。</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（二）處理：代表遊戲循環的過程。</a:t>
            </a:r>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endParaRPr lang="en-US" altLang="zh-TW" sz="2400" dirty="0">
              <a:latin typeface="+mn-ea"/>
              <a:cs typeface="Times New Roman" panose="02020603050405020304" pitchFamily="18" charset="0"/>
            </a:endParaRPr>
          </a:p>
          <a:p>
            <a:r>
              <a:rPr lang="zh-TW" altLang="en-US" sz="2400" dirty="0">
                <a:latin typeface="+mn-ea"/>
                <a:cs typeface="Times New Roman" panose="02020603050405020304" pitchFamily="18" charset="0"/>
              </a:rPr>
              <a:t>（三）結果：分析訓練目標和學習成效</a:t>
            </a:r>
            <a:r>
              <a:rPr lang="en-US" altLang="zh-TW" sz="2400" dirty="0">
                <a:latin typeface="+mn-ea"/>
                <a:cs typeface="Times New Roman" panose="02020603050405020304" pitchFamily="18" charset="0"/>
              </a:rPr>
              <a:t>				</a:t>
            </a:r>
            <a:r>
              <a:rPr lang="zh-TW" altLang="en-US" sz="2400" dirty="0">
                <a:latin typeface="+mn-ea"/>
                <a:cs typeface="Times New Roman" panose="02020603050405020304" pitchFamily="18" charset="0"/>
              </a:rPr>
              <a:t>的實現。</a:t>
            </a:r>
            <a:endParaRPr lang="en-US" altLang="zh-TW" sz="2400" dirty="0">
              <a:latin typeface="+mn-ea"/>
              <a:cs typeface="Times New Roman" panose="02020603050405020304" pitchFamily="18" charset="0"/>
            </a:endParaRPr>
          </a:p>
          <a:p>
            <a:endParaRPr lang="en-US" altLang="zh-TW" dirty="0">
              <a:latin typeface="+mn-ea"/>
              <a:cs typeface="Times New Roman" panose="02020603050405020304" pitchFamily="18" charset="0"/>
            </a:endParaRPr>
          </a:p>
        </p:txBody>
      </p:sp>
    </p:spTree>
    <p:extLst>
      <p:ext uri="{BB962C8B-B14F-4D97-AF65-F5344CB8AC3E}">
        <p14:creationId xmlns:p14="http://schemas.microsoft.com/office/powerpoint/2010/main" val="137888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kern="100" dirty="0">
                <a:latin typeface="+mn-ea"/>
                <a:ea typeface="+mn-ea"/>
                <a:cs typeface="Times New Roman" panose="02020603050405020304" pitchFamily="18" charset="0"/>
              </a:rPr>
              <a:t>報告結束謝謝大家</a:t>
            </a:r>
            <a:endParaRPr lang="zh-TW" altLang="en-US" sz="4400" b="1" dirty="0">
              <a:latin typeface="+mn-ea"/>
              <a:ea typeface="+mn-ea"/>
            </a:endParaRPr>
          </a:p>
        </p:txBody>
      </p:sp>
    </p:spTree>
    <p:extLst>
      <p:ext uri="{BB962C8B-B14F-4D97-AF65-F5344CB8AC3E}">
        <p14:creationId xmlns:p14="http://schemas.microsoft.com/office/powerpoint/2010/main" val="3559762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zh-TW" altLang="en-US" sz="4000" b="1" dirty="0"/>
              <a:t>第一章 緒論</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1745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8"/>
            <a:ext cx="10515600" cy="4713251"/>
          </a:xfrm>
        </p:spPr>
        <p:txBody>
          <a:bodyPr>
            <a:normAutofit/>
          </a:bodyPr>
          <a:lstStyle/>
          <a:p>
            <a:pPr>
              <a:lnSpc>
                <a:spcPct val="150000"/>
              </a:lnSpc>
            </a:pPr>
            <a:r>
              <a:rPr lang="zh-TW" altLang="en-US" sz="2400" dirty="0">
                <a:latin typeface="+mn-ea"/>
                <a:cs typeface="Times New Roman" panose="02020603050405020304" pitchFamily="18" charset="0"/>
              </a:rPr>
              <a:t>教育部於</a:t>
            </a:r>
            <a:r>
              <a:rPr lang="en-US" altLang="zh-TW" sz="2400" dirty="0">
                <a:latin typeface="+mn-ea"/>
                <a:cs typeface="Times New Roman" panose="02020603050405020304" pitchFamily="18" charset="0"/>
              </a:rPr>
              <a:t>2016</a:t>
            </a:r>
            <a:r>
              <a:rPr lang="zh-TW" altLang="en-US" sz="2400" dirty="0">
                <a:latin typeface="+mn-ea"/>
                <a:cs typeface="Times New Roman" panose="02020603050405020304" pitchFamily="18" charset="0"/>
              </a:rPr>
              <a:t>年頒布的幼兒教保活動課程大綱中明確將幼兒課程分為六大領域。</a:t>
            </a:r>
            <a:endParaRPr lang="en-US" altLang="zh-TW" sz="2400" dirty="0">
              <a:latin typeface="+mn-ea"/>
              <a:cs typeface="Times New Roman" panose="02020603050405020304" pitchFamily="18" charset="0"/>
            </a:endParaRPr>
          </a:p>
          <a:p>
            <a:pPr>
              <a:lnSpc>
                <a:spcPct val="150000"/>
              </a:lnSpc>
            </a:pPr>
            <a:r>
              <a:rPr lang="zh-TW" altLang="en-US" sz="2400" dirty="0">
                <a:latin typeface="+mn-ea"/>
                <a:cs typeface="Times New Roman" panose="02020603050405020304" pitchFamily="18" charset="0"/>
              </a:rPr>
              <a:t>認知領域強調問題解決的思考歷程。</a:t>
            </a:r>
            <a:endParaRPr lang="en-US" altLang="zh-TW" sz="2400" dirty="0">
              <a:latin typeface="+mn-ea"/>
              <a:cs typeface="Times New Roman" panose="02020603050405020304" pitchFamily="18" charset="0"/>
            </a:endParaRPr>
          </a:p>
          <a:p>
            <a:pPr>
              <a:lnSpc>
                <a:spcPct val="150000"/>
              </a:lnSpc>
            </a:pPr>
            <a:r>
              <a:rPr lang="zh-TW" altLang="en-US" sz="2400" dirty="0">
                <a:latin typeface="+mn-ea"/>
                <a:cs typeface="Times New Roman" panose="02020603050405020304" pitchFamily="18" charset="0"/>
              </a:rPr>
              <a:t>認知領域的三項認知能力包括：</a:t>
            </a:r>
            <a:endParaRPr lang="en-US" altLang="zh-TW" sz="2400" dirty="0">
              <a:latin typeface="+mn-ea"/>
              <a:cs typeface="Times New Roman" panose="02020603050405020304" pitchFamily="18" charset="0"/>
            </a:endParaRPr>
          </a:p>
          <a:p>
            <a:pPr marL="457200" indent="-457200" algn="ctr">
              <a:lnSpc>
                <a:spcPct val="150000"/>
              </a:lnSpc>
              <a:buFont typeface="+mj-lt"/>
              <a:buAutoNum type="arabicPeriod"/>
            </a:pPr>
            <a:r>
              <a:rPr lang="zh-TW" altLang="en-US" sz="2400" dirty="0">
                <a:latin typeface="+mn-ea"/>
                <a:cs typeface="Times New Roman" panose="02020603050405020304" pitchFamily="18" charset="0"/>
              </a:rPr>
              <a:t>「蒐集訊息」</a:t>
            </a:r>
            <a:endParaRPr lang="en-US" altLang="zh-TW" sz="2400" dirty="0">
              <a:latin typeface="+mn-ea"/>
              <a:cs typeface="Times New Roman" panose="02020603050405020304" pitchFamily="18" charset="0"/>
            </a:endParaRPr>
          </a:p>
          <a:p>
            <a:pPr marL="457200" indent="-457200" algn="ctr">
              <a:lnSpc>
                <a:spcPct val="150000"/>
              </a:lnSpc>
              <a:buFont typeface="+mj-lt"/>
              <a:buAutoNum type="arabicPeriod"/>
            </a:pPr>
            <a:r>
              <a:rPr lang="zh-TW" altLang="en-US" sz="2400" dirty="0">
                <a:latin typeface="+mn-ea"/>
                <a:cs typeface="Times New Roman" panose="02020603050405020304" pitchFamily="18" charset="0"/>
              </a:rPr>
              <a:t>「整理訊息」</a:t>
            </a:r>
            <a:endParaRPr lang="en-US" altLang="zh-TW" sz="2400" dirty="0">
              <a:latin typeface="+mn-ea"/>
              <a:cs typeface="Times New Roman" panose="02020603050405020304" pitchFamily="18" charset="0"/>
            </a:endParaRPr>
          </a:p>
          <a:p>
            <a:pPr marL="457200" indent="-457200" algn="ctr">
              <a:lnSpc>
                <a:spcPct val="150000"/>
              </a:lnSpc>
              <a:buFont typeface="+mj-lt"/>
              <a:buAutoNum type="arabicPeriod"/>
            </a:pPr>
            <a:r>
              <a:rPr lang="zh-TW" altLang="en-US" sz="2400" dirty="0">
                <a:latin typeface="+mn-ea"/>
                <a:cs typeface="Times New Roman" panose="02020603050405020304" pitchFamily="18" charset="0"/>
              </a:rPr>
              <a:t>「解決問題」</a:t>
            </a:r>
            <a:endParaRPr lang="en-US" altLang="zh-TW" sz="2400" dirty="0">
              <a:latin typeface="+mn-ea"/>
              <a:cs typeface="Times New Roman" panose="02020603050405020304" pitchFamily="18" charset="0"/>
            </a:endParaRPr>
          </a:p>
          <a:p>
            <a:pPr>
              <a:lnSpc>
                <a:spcPct val="150000"/>
              </a:lnSpc>
            </a:pPr>
            <a:endParaRPr lang="en-US" altLang="zh-TW" sz="2400" dirty="0">
              <a:latin typeface="+mn-ea"/>
              <a:cs typeface="Times New Roman" panose="02020603050405020304" pitchFamily="18" charset="0"/>
            </a:endParaRPr>
          </a:p>
          <a:p>
            <a:pPr>
              <a:lnSpc>
                <a:spcPct val="150000"/>
              </a:lnSpc>
            </a:pPr>
            <a:endParaRPr lang="en-US" altLang="zh-TW" sz="2400" dirty="0">
              <a:latin typeface="+mn-ea"/>
              <a:cs typeface="Times New Roman" panose="02020603050405020304" pitchFamily="18" charset="0"/>
            </a:endParaRPr>
          </a:p>
          <a:p>
            <a:pPr>
              <a:lnSpc>
                <a:spcPct val="150000"/>
              </a:lnSpc>
            </a:pPr>
            <a:endParaRPr lang="en-US" sz="2400" dirty="0">
              <a:latin typeface="+mn-ea"/>
              <a:cs typeface="Times New Roman" panose="02020603050405020304" pitchFamily="18" charset="0"/>
            </a:endParaRPr>
          </a:p>
          <a:p>
            <a:pPr marL="0" indent="0">
              <a:lnSpc>
                <a:spcPct val="150000"/>
              </a:lnSpc>
              <a:buNone/>
            </a:pPr>
            <a:endParaRPr lang="en-US" sz="2400" dirty="0">
              <a:latin typeface="+mn-ea"/>
              <a:cs typeface="Times New Roman" panose="02020603050405020304" pitchFamily="18" charset="0"/>
            </a:endParaRPr>
          </a:p>
          <a:p>
            <a:pPr>
              <a:lnSpc>
                <a:spcPct val="150000"/>
              </a:lnSpc>
            </a:pPr>
            <a:endParaRPr lang="en-US" sz="2400" dirty="0">
              <a:latin typeface="+mn-ea"/>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研究背景與動機</a:t>
            </a:r>
            <a:endParaRPr lang="en-US" sz="3500" b="1" dirty="0">
              <a:solidFill>
                <a:schemeClr val="bg1"/>
              </a:solidFill>
            </a:endParaRPr>
          </a:p>
        </p:txBody>
      </p:sp>
    </p:spTree>
    <p:extLst>
      <p:ext uri="{BB962C8B-B14F-4D97-AF65-F5344CB8AC3E}">
        <p14:creationId xmlns:p14="http://schemas.microsoft.com/office/powerpoint/2010/main" val="154261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a:lnSpc>
                <a:spcPct val="150000"/>
              </a:lnSpc>
            </a:pPr>
            <a:r>
              <a:rPr lang="zh-TW" altLang="en-US" sz="2400" dirty="0">
                <a:latin typeface="+mn-ea"/>
                <a:cs typeface="Times New Roman" panose="02020603050405020304" pitchFamily="18" charset="0"/>
              </a:rPr>
              <a:t>良好的執行功能發展可幫助孩子建立工作記憶及抑制力（陳自強、龔文尉與盧芷晴，</a:t>
            </a:r>
            <a:r>
              <a:rPr lang="en-US" altLang="zh-TW" sz="2400" dirty="0">
                <a:latin typeface="+mn-ea"/>
                <a:cs typeface="Times New Roman" panose="02020603050405020304" pitchFamily="18" charset="0"/>
              </a:rPr>
              <a:t>2019</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a:lnSpc>
                <a:spcPct val="150000"/>
              </a:lnSpc>
            </a:pPr>
            <a:r>
              <a:rPr lang="zh-TW" altLang="en-US" sz="2400" dirty="0">
                <a:latin typeface="+mn-ea"/>
                <a:cs typeface="Times New Roman" panose="02020603050405020304" pitchFamily="18" charset="0"/>
              </a:rPr>
              <a:t>互動式體感遊戲可以帶給兒童有趣且身歷其境的體驗並有效的提升學習者的執行功能（</a:t>
            </a:r>
            <a:r>
              <a:rPr lang="en-US" sz="2400" dirty="0" err="1">
                <a:latin typeface="+mn-ea"/>
                <a:cs typeface="Times New Roman" panose="02020603050405020304" pitchFamily="18" charset="0"/>
              </a:rPr>
              <a:t>ALZubi</a:t>
            </a:r>
            <a:r>
              <a:rPr lang="en-US" sz="2400" dirty="0">
                <a:latin typeface="+mn-ea"/>
                <a:cs typeface="Times New Roman" panose="02020603050405020304" pitchFamily="18" charset="0"/>
              </a:rPr>
              <a:t>, </a:t>
            </a:r>
            <a:r>
              <a:rPr lang="en-US" sz="2400" dirty="0" err="1">
                <a:latin typeface="+mn-ea"/>
                <a:cs typeface="Times New Roman" panose="02020603050405020304" pitchFamily="18" charset="0"/>
              </a:rPr>
              <a:t>Fernández</a:t>
            </a:r>
            <a:r>
              <a:rPr lang="en-US" sz="2400" dirty="0">
                <a:latin typeface="+mn-ea"/>
                <a:cs typeface="Times New Roman" panose="02020603050405020304" pitchFamily="18" charset="0"/>
              </a:rPr>
              <a:t>, Flores, </a:t>
            </a:r>
            <a:r>
              <a:rPr lang="en-US" sz="2400" dirty="0" err="1">
                <a:latin typeface="+mn-ea"/>
                <a:cs typeface="Times New Roman" panose="02020603050405020304" pitchFamily="18" charset="0"/>
              </a:rPr>
              <a:t>Duranb</a:t>
            </a:r>
            <a:r>
              <a:rPr lang="en-US" sz="2400" dirty="0">
                <a:latin typeface="+mn-ea"/>
                <a:cs typeface="Times New Roman" panose="02020603050405020304" pitchFamily="18" charset="0"/>
              </a:rPr>
              <a:t>, &amp; </a:t>
            </a:r>
            <a:r>
              <a:rPr lang="en-US" sz="2400" dirty="0" err="1">
                <a:latin typeface="+mn-ea"/>
                <a:cs typeface="Times New Roman" panose="02020603050405020304" pitchFamily="18" charset="0"/>
              </a:rPr>
              <a:t>Cotos</a:t>
            </a:r>
            <a:r>
              <a:rPr lang="en-US" sz="2400" dirty="0">
                <a:latin typeface="+mn-ea"/>
                <a:cs typeface="Times New Roman" panose="02020603050405020304" pitchFamily="18" charset="0"/>
              </a:rPr>
              <a:t>, 2018; </a:t>
            </a:r>
            <a:r>
              <a:rPr lang="en-US" sz="2400" dirty="0" err="1">
                <a:latin typeface="+mn-ea"/>
                <a:cs typeface="Times New Roman" panose="02020603050405020304" pitchFamily="18" charset="0"/>
              </a:rPr>
              <a:t>Lieberman,Fisk</a:t>
            </a:r>
            <a:r>
              <a:rPr lang="en-US" sz="2400" dirty="0">
                <a:latin typeface="+mn-ea"/>
                <a:cs typeface="Times New Roman" panose="02020603050405020304" pitchFamily="18" charset="0"/>
              </a:rPr>
              <a:t>, &amp; </a:t>
            </a:r>
            <a:r>
              <a:rPr lang="en-US" sz="2400" dirty="0" err="1">
                <a:latin typeface="+mn-ea"/>
                <a:cs typeface="Times New Roman" panose="02020603050405020304" pitchFamily="18" charset="0"/>
              </a:rPr>
              <a:t>Biely</a:t>
            </a:r>
            <a:r>
              <a:rPr lang="en-US" sz="2400" dirty="0">
                <a:latin typeface="+mn-ea"/>
                <a:cs typeface="Times New Roman" panose="02020603050405020304" pitchFamily="18" charset="0"/>
              </a:rPr>
              <a:t>, 2009）</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marL="0" indent="0">
              <a:lnSpc>
                <a:spcPct val="150000"/>
              </a:lnSpc>
              <a:buNone/>
            </a:pPr>
            <a:endParaRPr lang="en-US" sz="2400" dirty="0">
              <a:latin typeface="+mn-ea"/>
              <a:cs typeface="Times New Roman" panose="02020603050405020304" pitchFamily="18" charset="0"/>
            </a:endParaRPr>
          </a:p>
          <a:p>
            <a:pPr marL="0" indent="0">
              <a:lnSpc>
                <a:spcPct val="150000"/>
              </a:lnSpc>
              <a:buNone/>
            </a:pPr>
            <a:endParaRPr lang="en-US" sz="2400" dirty="0">
              <a:latin typeface="+mn-ea"/>
              <a:cs typeface="Times New Roman" panose="02020603050405020304" pitchFamily="18" charset="0"/>
            </a:endParaRPr>
          </a:p>
          <a:p>
            <a:pPr>
              <a:lnSpc>
                <a:spcPct val="150000"/>
              </a:lnSpc>
            </a:pPr>
            <a:endParaRPr lang="en-US" sz="2400" dirty="0">
              <a:latin typeface="+mn-ea"/>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研究背景與動機</a:t>
            </a:r>
            <a:endParaRPr lang="en-US" sz="3500" b="1" dirty="0">
              <a:solidFill>
                <a:schemeClr val="bg1"/>
              </a:solidFill>
            </a:endParaRPr>
          </a:p>
        </p:txBody>
      </p:sp>
    </p:spTree>
    <p:extLst>
      <p:ext uri="{BB962C8B-B14F-4D97-AF65-F5344CB8AC3E}">
        <p14:creationId xmlns:p14="http://schemas.microsoft.com/office/powerpoint/2010/main" val="1180833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a:lnSpc>
                <a:spcPct val="150000"/>
              </a:lnSpc>
            </a:pPr>
            <a:r>
              <a:rPr lang="zh-TW" altLang="en-US" sz="2400" dirty="0">
                <a:latin typeface="+mn-ea"/>
                <a:cs typeface="Times New Roman" panose="02020603050405020304" pitchFamily="18" charset="0"/>
              </a:rPr>
              <a:t>在互動式體感遊戲教學中需要一個合適的學習策略。</a:t>
            </a:r>
            <a:endParaRPr lang="en-US" altLang="zh-TW" sz="2400" dirty="0">
              <a:latin typeface="+mn-ea"/>
              <a:cs typeface="Times New Roman" panose="02020603050405020304" pitchFamily="18" charset="0"/>
            </a:endParaRPr>
          </a:p>
          <a:p>
            <a:pPr>
              <a:lnSpc>
                <a:spcPct val="150000"/>
              </a:lnSpc>
            </a:pPr>
            <a:r>
              <a:rPr lang="en-US" altLang="zh-TW" sz="2400" dirty="0">
                <a:latin typeface="+mn-ea"/>
                <a:cs typeface="Times New Roman" panose="02020603050405020304" pitchFamily="18" charset="0"/>
              </a:rPr>
              <a:t>Hsiao</a:t>
            </a:r>
            <a:r>
              <a:rPr lang="zh-TW" altLang="en-US" sz="2400" dirty="0">
                <a:latin typeface="+mn-ea"/>
                <a:cs typeface="Times New Roman" panose="02020603050405020304" pitchFamily="18" charset="0"/>
              </a:rPr>
              <a:t>等人（</a:t>
            </a:r>
            <a:r>
              <a:rPr lang="en-US" altLang="zh-TW" sz="2400" dirty="0">
                <a:latin typeface="+mn-ea"/>
                <a:cs typeface="Times New Roman" panose="02020603050405020304" pitchFamily="18" charset="0"/>
              </a:rPr>
              <a:t>2018</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Hsiao</a:t>
            </a:r>
            <a:r>
              <a:rPr lang="zh-TW" altLang="en-US" sz="2400" dirty="0">
                <a:latin typeface="+mn-ea"/>
                <a:cs typeface="Times New Roman" panose="02020603050405020304" pitchFamily="18" charset="0"/>
              </a:rPr>
              <a:t>與</a:t>
            </a:r>
            <a:r>
              <a:rPr lang="en-US" altLang="zh-TW" sz="2400" dirty="0">
                <a:latin typeface="+mn-ea"/>
                <a:cs typeface="Times New Roman" panose="02020603050405020304" pitchFamily="18" charset="0"/>
              </a:rPr>
              <a:t>Chen</a:t>
            </a:r>
            <a:r>
              <a:rPr lang="zh-TW" altLang="en-US" sz="2400" dirty="0">
                <a:latin typeface="+mn-ea"/>
                <a:cs typeface="Times New Roman" panose="02020603050405020304" pitchFamily="18" charset="0"/>
              </a:rPr>
              <a:t>（</a:t>
            </a:r>
            <a:r>
              <a:rPr lang="en-US" altLang="zh-TW" sz="2400" dirty="0">
                <a:latin typeface="+mn-ea"/>
                <a:cs typeface="Times New Roman" panose="02020603050405020304" pitchFamily="18" charset="0"/>
              </a:rPr>
              <a:t>2016</a:t>
            </a:r>
            <a:r>
              <a:rPr lang="zh-TW" altLang="en-US" sz="2400" dirty="0">
                <a:latin typeface="+mn-ea"/>
                <a:cs typeface="Times New Roman" panose="02020603050405020304" pitchFamily="18" charset="0"/>
              </a:rPr>
              <a:t>）將遊戲式學習模式</a:t>
            </a:r>
            <a:r>
              <a:rPr lang="en-US" altLang="zh-TW" sz="2400" dirty="0">
                <a:latin typeface="+mn-ea"/>
                <a:cs typeface="Times New Roman" panose="02020603050405020304" pitchFamily="18" charset="0"/>
              </a:rPr>
              <a:t>IPO</a:t>
            </a:r>
            <a:r>
              <a:rPr lang="zh-TW" altLang="en-US" sz="2400" dirty="0">
                <a:latin typeface="+mn-ea"/>
                <a:cs typeface="Times New Roman" panose="02020603050405020304" pitchFamily="18" charset="0"/>
              </a:rPr>
              <a:t>模式加入互動式體感遊戲，研究結果顯示將</a:t>
            </a:r>
            <a:r>
              <a:rPr lang="en-US" altLang="zh-TW" sz="2400" dirty="0">
                <a:latin typeface="+mn-ea"/>
                <a:cs typeface="Times New Roman" panose="02020603050405020304" pitchFamily="18" charset="0"/>
              </a:rPr>
              <a:t>IPO</a:t>
            </a:r>
            <a:r>
              <a:rPr lang="zh-TW" altLang="en-US" sz="2400" dirty="0">
                <a:latin typeface="+mn-ea"/>
                <a:cs typeface="Times New Roman" panose="02020603050405020304" pitchFamily="18" charset="0"/>
              </a:rPr>
              <a:t>導入互動式體感遊戲能提高學習者學習成效，且優於傳統遊戲式學習。</a:t>
            </a:r>
            <a:endParaRPr lang="en-US" altLang="zh-TW" sz="2400" dirty="0">
              <a:latin typeface="+mn-ea"/>
              <a:cs typeface="Times New Roman" panose="02020603050405020304" pitchFamily="18" charset="0"/>
            </a:endParaRPr>
          </a:p>
          <a:p>
            <a:pPr>
              <a:lnSpc>
                <a:spcPct val="150000"/>
              </a:lnSpc>
            </a:pPr>
            <a:endParaRPr lang="en-US" altLang="zh-TW" sz="2400" dirty="0">
              <a:latin typeface="+mn-ea"/>
              <a:cs typeface="Times New Roman" panose="02020603050405020304" pitchFamily="18" charset="0"/>
            </a:endParaRPr>
          </a:p>
          <a:p>
            <a:pPr>
              <a:lnSpc>
                <a:spcPct val="150000"/>
              </a:lnSpc>
            </a:pPr>
            <a:endParaRPr lang="en-US" sz="2400" dirty="0">
              <a:latin typeface="+mn-ea"/>
              <a:cs typeface="Times New Roman" panose="02020603050405020304" pitchFamily="18" charset="0"/>
            </a:endParaRPr>
          </a:p>
          <a:p>
            <a:pPr marL="0" indent="0">
              <a:lnSpc>
                <a:spcPct val="150000"/>
              </a:lnSpc>
              <a:buNone/>
            </a:pPr>
            <a:endParaRPr lang="en-US" sz="2400" dirty="0">
              <a:latin typeface="+mn-ea"/>
              <a:cs typeface="Times New Roman" panose="02020603050405020304" pitchFamily="18" charset="0"/>
            </a:endParaRPr>
          </a:p>
          <a:p>
            <a:pPr>
              <a:lnSpc>
                <a:spcPct val="150000"/>
              </a:lnSpc>
            </a:pPr>
            <a:endParaRPr lang="en-US" sz="2400" dirty="0">
              <a:latin typeface="+mn-ea"/>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研究背景與動機</a:t>
            </a:r>
            <a:endParaRPr lang="en-US" sz="3500" b="1" dirty="0">
              <a:solidFill>
                <a:schemeClr val="bg1"/>
              </a:solidFill>
            </a:endParaRPr>
          </a:p>
        </p:txBody>
      </p:sp>
    </p:spTree>
    <p:extLst>
      <p:ext uri="{BB962C8B-B14F-4D97-AF65-F5344CB8AC3E}">
        <p14:creationId xmlns:p14="http://schemas.microsoft.com/office/powerpoint/2010/main" val="410823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a:lnSpc>
                <a:spcPct val="150000"/>
              </a:lnSpc>
            </a:pPr>
            <a:r>
              <a:rPr lang="zh-TW" altLang="en-US" sz="2400" dirty="0">
                <a:latin typeface="+mn-ea"/>
                <a:cs typeface="Times New Roman" panose="02020603050405020304" pitchFamily="18" charset="0"/>
              </a:rPr>
              <a:t>許多研究已經證明互動式體感遊戲可以提升幼兒執行功能及學習表現，但是過去的研究卻很少關於幼兒自然學科結合互動式體感遊戲。</a:t>
            </a:r>
            <a:endParaRPr lang="en-US" altLang="zh-TW" sz="2400" dirty="0">
              <a:latin typeface="+mn-ea"/>
              <a:cs typeface="Times New Roman" panose="02020603050405020304" pitchFamily="18" charset="0"/>
            </a:endParaRPr>
          </a:p>
          <a:p>
            <a:pPr>
              <a:lnSpc>
                <a:spcPct val="150000"/>
              </a:lnSpc>
            </a:pPr>
            <a:r>
              <a:rPr lang="zh-TW" altLang="en-US" sz="2400" dirty="0">
                <a:latin typeface="+mn-ea"/>
                <a:cs typeface="Times New Roman" panose="02020603050405020304" pitchFamily="18" charset="0"/>
              </a:rPr>
              <a:t>本研究將透過</a:t>
            </a:r>
            <a:r>
              <a:rPr lang="zh-TW" altLang="en-US" sz="2400" b="1" dirty="0">
                <a:solidFill>
                  <a:srgbClr val="0000CC"/>
                </a:solidFill>
                <a:latin typeface="+mn-ea"/>
                <a:cs typeface="Times New Roman" panose="02020603050405020304" pitchFamily="18" charset="0"/>
              </a:rPr>
              <a:t>遊戲式學習策略</a:t>
            </a:r>
            <a:r>
              <a:rPr lang="en-US" altLang="zh-TW" sz="2400" b="1" dirty="0">
                <a:solidFill>
                  <a:srgbClr val="0000CC"/>
                </a:solidFill>
                <a:latin typeface="+mn-ea"/>
                <a:cs typeface="Times New Roman" panose="02020603050405020304" pitchFamily="18" charset="0"/>
              </a:rPr>
              <a:t>IPO</a:t>
            </a:r>
            <a:r>
              <a:rPr lang="zh-TW" altLang="en-US" sz="2400" b="1" dirty="0">
                <a:solidFill>
                  <a:srgbClr val="0000CC"/>
                </a:solidFill>
                <a:latin typeface="+mn-ea"/>
                <a:cs typeface="Times New Roman" panose="02020603050405020304" pitchFamily="18" charset="0"/>
              </a:rPr>
              <a:t>（</a:t>
            </a:r>
            <a:r>
              <a:rPr lang="en-US" altLang="zh-TW" sz="2400" b="1" dirty="0">
                <a:solidFill>
                  <a:srgbClr val="0000CC"/>
                </a:solidFill>
                <a:latin typeface="+mn-ea"/>
                <a:cs typeface="Times New Roman" panose="02020603050405020304" pitchFamily="18" charset="0"/>
              </a:rPr>
              <a:t>Input Process Output</a:t>
            </a:r>
            <a:r>
              <a:rPr lang="zh-TW" altLang="en-US" sz="2400" b="1" dirty="0">
                <a:solidFill>
                  <a:srgbClr val="0000CC"/>
                </a:solidFill>
                <a:latin typeface="+mn-ea"/>
                <a:cs typeface="Times New Roman" panose="02020603050405020304" pitchFamily="18" charset="0"/>
              </a:rPr>
              <a:t>）</a:t>
            </a:r>
            <a:r>
              <a:rPr lang="zh-TW" altLang="en-US" sz="2400" dirty="0">
                <a:latin typeface="+mn-ea"/>
                <a:cs typeface="Times New Roman" panose="02020603050405020304" pitchFamily="18" charset="0"/>
              </a:rPr>
              <a:t>融入互動式體感遊戲結合自然科學之教案建置來進行對執行功能的影響以及後續的研究。</a:t>
            </a:r>
            <a:endParaRPr lang="en-US" altLang="zh-TW" sz="2400" dirty="0">
              <a:latin typeface="+mn-ea"/>
              <a:cs typeface="Times New Roman" panose="02020603050405020304" pitchFamily="18" charset="0"/>
            </a:endParaRPr>
          </a:p>
          <a:p>
            <a:pPr>
              <a:lnSpc>
                <a:spcPct val="150000"/>
              </a:lnSpc>
            </a:pPr>
            <a:endParaRPr lang="en-US" sz="2400" dirty="0">
              <a:latin typeface="+mn-ea"/>
              <a:cs typeface="Times New Roman" panose="02020603050405020304" pitchFamily="18" charset="0"/>
            </a:endParaRPr>
          </a:p>
          <a:p>
            <a:pPr marL="0" indent="0">
              <a:lnSpc>
                <a:spcPct val="150000"/>
              </a:lnSpc>
              <a:buNone/>
            </a:pPr>
            <a:endParaRPr lang="en-US" sz="2400" dirty="0">
              <a:latin typeface="+mn-ea"/>
              <a:cs typeface="Times New Roman" panose="02020603050405020304" pitchFamily="18" charset="0"/>
            </a:endParaRPr>
          </a:p>
          <a:p>
            <a:pPr>
              <a:lnSpc>
                <a:spcPct val="150000"/>
              </a:lnSpc>
            </a:pPr>
            <a:endParaRPr lang="en-US" sz="2400" dirty="0">
              <a:latin typeface="+mn-ea"/>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研究背景與動機</a:t>
            </a:r>
            <a:endParaRPr lang="en-US" sz="3500" b="1" dirty="0">
              <a:solidFill>
                <a:schemeClr val="bg1"/>
              </a:solidFill>
            </a:endParaRPr>
          </a:p>
        </p:txBody>
      </p:sp>
    </p:spTree>
    <p:extLst>
      <p:ext uri="{BB962C8B-B14F-4D97-AF65-F5344CB8AC3E}">
        <p14:creationId xmlns:p14="http://schemas.microsoft.com/office/powerpoint/2010/main" val="238850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lnSpc>
                <a:spcPct val="150000"/>
              </a:lnSpc>
            </a:pPr>
            <a:r>
              <a:rPr lang="zh-TW" altLang="zh-TW" sz="2400" dirty="0">
                <a:latin typeface="+mn-ea"/>
                <a:cs typeface="Times New Roman" panose="02020603050405020304" pitchFamily="18" charset="0"/>
              </a:rPr>
              <a:t>發展幼兒自然學科及執行功能之互動式體感遊戲。</a:t>
            </a:r>
            <a:endParaRPr lang="en-US" altLang="zh-TW" sz="2400" dirty="0">
              <a:latin typeface="+mn-ea"/>
              <a:cs typeface="Times New Roman" panose="02020603050405020304" pitchFamily="18" charset="0"/>
            </a:endParaRPr>
          </a:p>
          <a:p>
            <a:pPr>
              <a:lnSpc>
                <a:spcPct val="150000"/>
              </a:lnSpc>
            </a:pPr>
            <a:r>
              <a:rPr lang="zh-TW" altLang="en-US" sz="2400" dirty="0">
                <a:latin typeface="+mn-ea"/>
                <a:cs typeface="Times New Roman" panose="02020603050405020304" pitchFamily="18" charset="0"/>
              </a:rPr>
              <a:t>探討不同的教學方式</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互動式體感遊戲課程、傳統式教學課程</a:t>
            </a:r>
            <a:r>
              <a:rPr lang="en-US" altLang="zh-TW" sz="2400" dirty="0">
                <a:latin typeface="+mn-ea"/>
                <a:cs typeface="Times New Roman" panose="02020603050405020304" pitchFamily="18" charset="0"/>
              </a:rPr>
              <a:t>)</a:t>
            </a:r>
            <a:r>
              <a:rPr lang="zh-TW" altLang="en-US" sz="2400" dirty="0">
                <a:latin typeface="+mn-ea"/>
                <a:cs typeface="Times New Roman" panose="02020603050405020304" pitchFamily="18" charset="0"/>
              </a:rPr>
              <a:t>對幼稚園兒童學習者在學習成效及執行功能之影響。</a:t>
            </a:r>
            <a:endParaRPr lang="en-US" altLang="zh-TW" sz="2400" dirty="0">
              <a:latin typeface="+mn-ea"/>
              <a:cs typeface="Times New Roman" panose="02020603050405020304" pitchFamily="18" charset="0"/>
            </a:endParaRPr>
          </a:p>
          <a:p>
            <a:pPr>
              <a:lnSpc>
                <a:spcPct val="150000"/>
              </a:lnSpc>
            </a:pPr>
            <a:endParaRPr lang="en-US" sz="2400" dirty="0">
              <a:latin typeface="+mn-ea"/>
              <a:cs typeface="Times New Roman" panose="02020603050405020304" pitchFamily="18" charset="0"/>
            </a:endParaRPr>
          </a:p>
          <a:p>
            <a:pPr marL="0" indent="0">
              <a:lnSpc>
                <a:spcPct val="150000"/>
              </a:lnSpc>
              <a:buNone/>
            </a:pPr>
            <a:endParaRPr lang="en-US" sz="2400" dirty="0">
              <a:latin typeface="+mn-ea"/>
              <a:cs typeface="Times New Roman" panose="02020603050405020304" pitchFamily="18" charset="0"/>
            </a:endParaRPr>
          </a:p>
          <a:p>
            <a:pPr>
              <a:lnSpc>
                <a:spcPct val="150000"/>
              </a:lnSpc>
            </a:pPr>
            <a:endParaRPr lang="en-US" sz="2400" dirty="0">
              <a:latin typeface="+mn-ea"/>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研究目的</a:t>
            </a:r>
            <a:endParaRPr lang="en-US" sz="3500" b="1" dirty="0">
              <a:solidFill>
                <a:schemeClr val="bg1"/>
              </a:solidFill>
            </a:endParaRPr>
          </a:p>
        </p:txBody>
      </p:sp>
    </p:spTree>
    <p:extLst>
      <p:ext uri="{BB962C8B-B14F-4D97-AF65-F5344CB8AC3E}">
        <p14:creationId xmlns:p14="http://schemas.microsoft.com/office/powerpoint/2010/main" val="233114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zh-TW" altLang="en-US" sz="3200" b="1" dirty="0"/>
              <a:t>第二章 文獻探討</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22030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580969"/>
            <a:ext cx="10515600" cy="4351338"/>
          </a:xfrm>
        </p:spPr>
        <p:txBody>
          <a:bodyPr>
            <a:normAutofit/>
          </a:bodyPr>
          <a:lstStyle/>
          <a:p>
            <a:endParaRPr lang="en-US" altLang="zh-TW" sz="2400" dirty="0">
              <a:latin typeface="+mn-ea"/>
              <a:cs typeface="Times New Roman" panose="02020603050405020304" pitchFamily="18" charset="0"/>
            </a:endParaRPr>
          </a:p>
          <a:p>
            <a:pPr marL="0" indent="0">
              <a:buNone/>
            </a:pPr>
            <a:endParaRPr lang="en-US" altLang="zh-TW" sz="2400" dirty="0">
              <a:latin typeface="+mn-ea"/>
              <a:cs typeface="Times New Roman" panose="02020603050405020304" pitchFamily="18" charset="0"/>
            </a:endParaRPr>
          </a:p>
          <a:p>
            <a:endParaRPr lang="en-US" sz="2400" dirty="0">
              <a:latin typeface="+mn-ea"/>
              <a:cs typeface="Times New Roman" panose="02020603050405020304" pitchFamily="18" charset="0"/>
            </a:endParaRPr>
          </a:p>
          <a:p>
            <a:pPr marL="0" indent="0">
              <a:buNone/>
            </a:pPr>
            <a:endParaRPr lang="en-US" sz="2400" dirty="0">
              <a:latin typeface="+mn-ea"/>
              <a:cs typeface="Times New Roman" panose="02020603050405020304" pitchFamily="18" charset="0"/>
            </a:endParaRPr>
          </a:p>
          <a:p>
            <a:endParaRPr lang="en-US" sz="4400" dirty="0">
              <a:ln w="0"/>
              <a:solidFill>
                <a:schemeClr val="tx1"/>
              </a:solidFill>
              <a:effectLst>
                <a:outerShdw blurRad="38100" dist="19050" dir="2700000" algn="tl" rotWithShape="0">
                  <a:schemeClr val="dk1">
                    <a:alpha val="40000"/>
                  </a:schemeClr>
                </a:outerShdw>
              </a:effectLst>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zh-TW" altLang="en-US" sz="3500" b="1" dirty="0">
                <a:solidFill>
                  <a:schemeClr val="bg1"/>
                </a:solidFill>
              </a:rPr>
              <a:t>執行功能</a:t>
            </a:r>
          </a:p>
        </p:txBody>
      </p:sp>
      <p:sp>
        <p:nvSpPr>
          <p:cNvPr id="16" name="Content Placeholder 9">
            <a:extLst>
              <a:ext uri="{FF2B5EF4-FFF2-40B4-BE49-F238E27FC236}">
                <a16:creationId xmlns:a16="http://schemas.microsoft.com/office/drawing/2014/main" id="{16E3A202-D997-4D2B-8B72-F7957DB4E719}"/>
              </a:ext>
            </a:extLst>
          </p:cNvPr>
          <p:cNvSpPr txBox="1">
            <a:spLocks/>
          </p:cNvSpPr>
          <p:nvPr/>
        </p:nvSpPr>
        <p:spPr>
          <a:xfrm>
            <a:off x="838200" y="16249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zh-TW" altLang="en-US" sz="2400" dirty="0">
                <a:latin typeface="+mn-ea"/>
                <a:cs typeface="Times New Roman" panose="02020603050405020304" pitchFamily="18" charset="0"/>
              </a:rPr>
              <a:t>執行功能的定義通常為因為自己有所認知而主動去做且希望達成某個目標的認知能力 （</a:t>
            </a:r>
            <a:r>
              <a:rPr lang="en-US" altLang="zh-TW" sz="2400" dirty="0" err="1">
                <a:latin typeface="+mn-ea"/>
                <a:cs typeface="Times New Roman" panose="02020603050405020304" pitchFamily="18" charset="0"/>
              </a:rPr>
              <a:t>Malenka</a:t>
            </a:r>
            <a:r>
              <a:rPr lang="en-US" altLang="zh-TW" sz="2400" dirty="0">
                <a:latin typeface="+mn-ea"/>
                <a:cs typeface="Times New Roman" panose="02020603050405020304" pitchFamily="18" charset="0"/>
              </a:rPr>
              <a:t>, </a:t>
            </a:r>
            <a:r>
              <a:rPr lang="en-US" altLang="zh-TW" sz="2400" dirty="0" err="1">
                <a:latin typeface="+mn-ea"/>
                <a:cs typeface="Times New Roman" panose="02020603050405020304" pitchFamily="18" charset="0"/>
              </a:rPr>
              <a:t>Nestler</a:t>
            </a:r>
            <a:r>
              <a:rPr lang="en-US" altLang="zh-TW" sz="2400" dirty="0">
                <a:latin typeface="+mn-ea"/>
                <a:cs typeface="Times New Roman" panose="02020603050405020304" pitchFamily="18" charset="0"/>
              </a:rPr>
              <a:t>, &amp; Hyman, 2009</a:t>
            </a:r>
            <a:r>
              <a:rPr lang="zh-TW" altLang="en-US" sz="2400" dirty="0">
                <a:latin typeface="+mn-ea"/>
                <a:cs typeface="Times New Roman" panose="02020603050405020304" pitchFamily="18" charset="0"/>
              </a:rPr>
              <a:t>）。</a:t>
            </a:r>
            <a:endParaRPr lang="en-US" altLang="zh-TW" sz="2400" dirty="0">
              <a:latin typeface="+mn-ea"/>
              <a:cs typeface="Times New Roman" panose="02020603050405020304" pitchFamily="18" charset="0"/>
            </a:endParaRPr>
          </a:p>
          <a:p>
            <a:pPr marL="0" indent="0">
              <a:buNone/>
            </a:pPr>
            <a:endParaRPr lang="zh-TW" altLang="zh-TW" sz="2400" dirty="0">
              <a:latin typeface="+mn-ea"/>
              <a:cs typeface="Times New Roman" panose="02020603050405020304" pitchFamily="18" charset="0"/>
            </a:endParaRPr>
          </a:p>
          <a:p>
            <a:pPr marL="0" indent="0">
              <a:buNone/>
            </a:pPr>
            <a:endParaRPr lang="en-US" altLang="zh-TW" sz="2400" dirty="0">
              <a:latin typeface="+mn-ea"/>
              <a:cs typeface="Times New Roman" panose="02020603050405020304" pitchFamily="18" charset="0"/>
            </a:endParaRPr>
          </a:p>
        </p:txBody>
      </p:sp>
      <p:sp>
        <p:nvSpPr>
          <p:cNvPr id="17" name="橢圓 16">
            <a:extLst>
              <a:ext uri="{FF2B5EF4-FFF2-40B4-BE49-F238E27FC236}">
                <a16:creationId xmlns:a16="http://schemas.microsoft.com/office/drawing/2014/main" id="{1E62F423-2686-497C-AA46-3121238087BF}"/>
              </a:ext>
            </a:extLst>
          </p:cNvPr>
          <p:cNvSpPr/>
          <p:nvPr/>
        </p:nvSpPr>
        <p:spPr>
          <a:xfrm>
            <a:off x="5321611" y="3087029"/>
            <a:ext cx="1455261" cy="14596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400" dirty="0"/>
              <a:t>工作記憶</a:t>
            </a:r>
          </a:p>
        </p:txBody>
      </p:sp>
      <p:sp>
        <p:nvSpPr>
          <p:cNvPr id="19" name="橢圓 18">
            <a:extLst>
              <a:ext uri="{FF2B5EF4-FFF2-40B4-BE49-F238E27FC236}">
                <a16:creationId xmlns:a16="http://schemas.microsoft.com/office/drawing/2014/main" id="{022A6A3C-743B-445C-9885-156927DFEB4A}"/>
              </a:ext>
            </a:extLst>
          </p:cNvPr>
          <p:cNvSpPr/>
          <p:nvPr/>
        </p:nvSpPr>
        <p:spPr>
          <a:xfrm>
            <a:off x="8052974" y="3070767"/>
            <a:ext cx="1455261" cy="145964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400" dirty="0"/>
              <a:t>抑制力</a:t>
            </a:r>
          </a:p>
        </p:txBody>
      </p:sp>
      <p:sp>
        <p:nvSpPr>
          <p:cNvPr id="25" name="文字方塊 24">
            <a:extLst>
              <a:ext uri="{FF2B5EF4-FFF2-40B4-BE49-F238E27FC236}">
                <a16:creationId xmlns:a16="http://schemas.microsoft.com/office/drawing/2014/main" id="{D3D900A8-46FC-467C-98DF-B4E0C7A272CD}"/>
              </a:ext>
            </a:extLst>
          </p:cNvPr>
          <p:cNvSpPr txBox="1"/>
          <p:nvPr/>
        </p:nvSpPr>
        <p:spPr>
          <a:xfrm>
            <a:off x="4618672" y="4836076"/>
            <a:ext cx="2954655" cy="369332"/>
          </a:xfrm>
          <a:prstGeom prst="rect">
            <a:avLst/>
          </a:prstGeom>
          <a:noFill/>
        </p:spPr>
        <p:txBody>
          <a:bodyPr wrap="none" rtlCol="0">
            <a:spAutoFit/>
          </a:bodyPr>
          <a:lstStyle/>
          <a:p>
            <a:r>
              <a:rPr lang="zh-TW" altLang="en-US" dirty="0"/>
              <a:t>有效記住並遵從多度驟指示</a:t>
            </a:r>
          </a:p>
        </p:txBody>
      </p:sp>
      <p:sp>
        <p:nvSpPr>
          <p:cNvPr id="26" name="文字方塊 25">
            <a:extLst>
              <a:ext uri="{FF2B5EF4-FFF2-40B4-BE49-F238E27FC236}">
                <a16:creationId xmlns:a16="http://schemas.microsoft.com/office/drawing/2014/main" id="{AD5696E2-CDAD-4024-8095-6829DF0B2646}"/>
              </a:ext>
            </a:extLst>
          </p:cNvPr>
          <p:cNvSpPr txBox="1"/>
          <p:nvPr/>
        </p:nvSpPr>
        <p:spPr>
          <a:xfrm>
            <a:off x="8052974" y="4812344"/>
            <a:ext cx="2031325" cy="369332"/>
          </a:xfrm>
          <a:prstGeom prst="rect">
            <a:avLst/>
          </a:prstGeom>
          <a:noFill/>
        </p:spPr>
        <p:txBody>
          <a:bodyPr wrap="none" rtlCol="0">
            <a:spAutoFit/>
          </a:bodyPr>
          <a:lstStyle/>
          <a:p>
            <a:r>
              <a:rPr lang="zh-TW" altLang="en-US" dirty="0"/>
              <a:t>在學習中避免分心</a:t>
            </a:r>
          </a:p>
        </p:txBody>
      </p:sp>
      <p:sp>
        <p:nvSpPr>
          <p:cNvPr id="29" name="橢圓 28">
            <a:extLst>
              <a:ext uri="{FF2B5EF4-FFF2-40B4-BE49-F238E27FC236}">
                <a16:creationId xmlns:a16="http://schemas.microsoft.com/office/drawing/2014/main" id="{8FA42E3D-D295-44AE-96B1-B06B84F4D209}"/>
              </a:ext>
            </a:extLst>
          </p:cNvPr>
          <p:cNvSpPr/>
          <p:nvPr/>
        </p:nvSpPr>
        <p:spPr>
          <a:xfrm>
            <a:off x="2261091" y="3085098"/>
            <a:ext cx="1425220" cy="14309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400" dirty="0"/>
              <a:t>執行功能發展</a:t>
            </a:r>
          </a:p>
        </p:txBody>
      </p:sp>
      <p:cxnSp>
        <p:nvCxnSpPr>
          <p:cNvPr id="31" name="直線單箭頭接點 30">
            <a:extLst>
              <a:ext uri="{FF2B5EF4-FFF2-40B4-BE49-F238E27FC236}">
                <a16:creationId xmlns:a16="http://schemas.microsoft.com/office/drawing/2014/main" id="{3D14A134-71E5-4F11-8C8B-C7095B559DA1}"/>
              </a:ext>
            </a:extLst>
          </p:cNvPr>
          <p:cNvCxnSpPr/>
          <p:nvPr/>
        </p:nvCxnSpPr>
        <p:spPr>
          <a:xfrm>
            <a:off x="3816064" y="3800588"/>
            <a:ext cx="1384917"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34" name="文字方塊 33">
            <a:extLst>
              <a:ext uri="{FF2B5EF4-FFF2-40B4-BE49-F238E27FC236}">
                <a16:creationId xmlns:a16="http://schemas.microsoft.com/office/drawing/2014/main" id="{88C9E631-5A08-4D9A-82E2-5631CF252BDC}"/>
              </a:ext>
            </a:extLst>
          </p:cNvPr>
          <p:cNvSpPr txBox="1"/>
          <p:nvPr/>
        </p:nvSpPr>
        <p:spPr>
          <a:xfrm>
            <a:off x="7195133" y="3400885"/>
            <a:ext cx="588623" cy="923330"/>
          </a:xfrm>
          <a:prstGeom prst="rect">
            <a:avLst/>
          </a:prstGeom>
          <a:noFill/>
        </p:spPr>
        <p:txBody>
          <a:bodyPr wrap="none" rtlCol="0">
            <a:spAutoFit/>
          </a:bodyPr>
          <a:lstStyle/>
          <a:p>
            <a:r>
              <a:rPr lang="en-US" altLang="zh-TW" sz="5400" dirty="0"/>
              <a:t>+</a:t>
            </a:r>
            <a:endParaRPr lang="zh-TW" altLang="en-US" sz="5400" dirty="0"/>
          </a:p>
        </p:txBody>
      </p:sp>
    </p:spTree>
    <p:extLst>
      <p:ext uri="{BB962C8B-B14F-4D97-AF65-F5344CB8AC3E}">
        <p14:creationId xmlns:p14="http://schemas.microsoft.com/office/powerpoint/2010/main" val="3013246776"/>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2070</TotalTime>
  <Words>1458</Words>
  <Application>Microsoft Office PowerPoint</Application>
  <PresentationFormat>寬螢幕</PresentationFormat>
  <Paragraphs>82</Paragraphs>
  <Slides>12</Slides>
  <Notes>11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微軟正黑體</vt:lpstr>
      <vt:lpstr>新細明體</vt:lpstr>
      <vt:lpstr>標楷體</vt:lpstr>
      <vt:lpstr>Arial</vt:lpstr>
      <vt:lpstr>Calibri</vt:lpstr>
      <vt:lpstr>Times New Roman</vt:lpstr>
      <vt:lpstr>包裹</vt:lpstr>
      <vt:lpstr>探討互動式體感遊戲對幼兒之執行功能 與自然知識的影響</vt:lpstr>
      <vt:lpstr>第一章 緒論</vt:lpstr>
      <vt:lpstr>PowerPoint 簡報</vt:lpstr>
      <vt:lpstr>PowerPoint 簡報</vt:lpstr>
      <vt:lpstr>PowerPoint 簡報</vt:lpstr>
      <vt:lpstr>PowerPoint 簡報</vt:lpstr>
      <vt:lpstr>PowerPoint 簡報</vt:lpstr>
      <vt:lpstr>第二章 文獻探討</vt:lpstr>
      <vt:lpstr>PowerPoint 簡報</vt:lpstr>
      <vt:lpstr>PowerPoint 簡報</vt:lpstr>
      <vt:lpstr>PowerPoint 簡報</vt:lpstr>
      <vt:lpstr>報告結束謝謝大家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Game-based Learning and 21st century skills: A review of recent research 基於遊戲的學習與21世紀技能：最新研究述評 </dc:title>
  <dc:creator>政豪</dc:creator>
  <cp:lastModifiedBy>Demi Huang</cp:lastModifiedBy>
  <cp:revision>95</cp:revision>
  <dcterms:created xsi:type="dcterms:W3CDTF">2020-11-23T15:45:25Z</dcterms:created>
  <dcterms:modified xsi:type="dcterms:W3CDTF">2021-04-21T16:37:28Z</dcterms:modified>
</cp:coreProperties>
</file>