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7"/>
  </p:notesMasterIdLst>
  <p:sldIdLst>
    <p:sldId id="618" r:id="rId2"/>
    <p:sldId id="621" r:id="rId3"/>
    <p:sldId id="604" r:id="rId4"/>
    <p:sldId id="622" r:id="rId5"/>
    <p:sldId id="637" r:id="rId6"/>
    <p:sldId id="629" r:id="rId7"/>
    <p:sldId id="630" r:id="rId8"/>
    <p:sldId id="638" r:id="rId9"/>
    <p:sldId id="639" r:id="rId10"/>
    <p:sldId id="640" r:id="rId11"/>
    <p:sldId id="641" r:id="rId12"/>
    <p:sldId id="623" r:id="rId13"/>
    <p:sldId id="624" r:id="rId14"/>
    <p:sldId id="625" r:id="rId15"/>
    <p:sldId id="626" r:id="rId16"/>
    <p:sldId id="627" r:id="rId17"/>
    <p:sldId id="642" r:id="rId18"/>
    <p:sldId id="635" r:id="rId19"/>
    <p:sldId id="645" r:id="rId20"/>
    <p:sldId id="613" r:id="rId21"/>
    <p:sldId id="614" r:id="rId22"/>
    <p:sldId id="643" r:id="rId23"/>
    <p:sldId id="615" r:id="rId24"/>
    <p:sldId id="644" r:id="rId25"/>
    <p:sldId id="61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339"/>
    <a:srgbClr val="262626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1" autoAdjust="0"/>
    <p:restoredTop sz="74791" autoAdjust="0"/>
  </p:normalViewPr>
  <p:slideViewPr>
    <p:cSldViewPr snapToGrid="0">
      <p:cViewPr varScale="1">
        <p:scale>
          <a:sx n="84" d="100"/>
          <a:sy n="8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2D263-9899-40FF-A369-3B53A967934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276DB-846E-4D6B-84FB-438D4AE01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3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69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4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4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3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7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3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1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1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556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4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63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3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94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0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2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4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5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55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7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3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98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17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större</a:t>
            </a:r>
            <a:r>
              <a:rPr lang="en-US" dirty="0"/>
              <a:t>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3" y="-9731"/>
            <a:ext cx="12191999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247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0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02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56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2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09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FF602D-1F1C-4D6C-87AC-F93D89EC5E85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政豪論文</a:t>
            </a:r>
            <a:r>
              <a:rPr lang="en-US" altLang="zh-TW" sz="4400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4400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研究方法</a:t>
            </a:r>
            <a:endParaRPr lang="zh-TW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044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10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研究流程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832956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共計六週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分為測驗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(2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週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以及教學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(4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週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每週兩堂 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實驗組以及對照組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718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11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研究流程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D398B1-F970-46CA-9964-14F3623D91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1" y="1309562"/>
            <a:ext cx="4743968" cy="997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2E2853-9728-485F-9B4A-75ED065F19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2" y="-2899235"/>
            <a:ext cx="3931920" cy="8268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DB9322-4958-4EF8-AE05-F0CB3A70C88C}"/>
              </a:ext>
            </a:extLst>
          </p:cNvPr>
          <p:cNvSpPr/>
          <p:nvPr/>
        </p:nvSpPr>
        <p:spPr>
          <a:xfrm>
            <a:off x="6724652" y="-1"/>
            <a:ext cx="3931920" cy="1174531"/>
          </a:xfrm>
          <a:prstGeom prst="rect">
            <a:avLst/>
          </a:prstGeom>
          <a:solidFill>
            <a:srgbClr val="2733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673579-49E1-4E18-BCEA-ED870B30209F}"/>
              </a:ext>
            </a:extLst>
          </p:cNvPr>
          <p:cNvSpPr/>
          <p:nvPr/>
        </p:nvSpPr>
        <p:spPr>
          <a:xfrm>
            <a:off x="723381" y="6387661"/>
            <a:ext cx="4743968" cy="1174531"/>
          </a:xfrm>
          <a:prstGeom prst="rect">
            <a:avLst/>
          </a:prstGeom>
          <a:solidFill>
            <a:srgbClr val="2733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6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+mn-ea"/>
                <a:ea typeface="+mn-ea"/>
              </a:rPr>
              <a:t>教學設計與實務</a:t>
            </a:r>
          </a:p>
        </p:txBody>
      </p:sp>
    </p:spTree>
    <p:extLst>
      <p:ext uri="{BB962C8B-B14F-4D97-AF65-F5344CB8AC3E}">
        <p14:creationId xmlns:p14="http://schemas.microsoft.com/office/powerpoint/2010/main" val="186262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13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教學設計與實務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832956"/>
            <a:ext cx="1051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目前的遊戲設計，共計是三個章節九個關卡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其中一個章節會有三個關卡，分別對應執行功能的三大方向</a:t>
            </a:r>
            <a:br>
              <a:rPr lang="en-US" altLang="zh-TW" sz="2800" dirty="0">
                <a:latin typeface="+mn-ea"/>
                <a:cs typeface="Times New Roman" panose="02020603050405020304" pitchFamily="18" charset="0"/>
              </a:rPr>
            </a:b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工作記憶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抑制控制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認知彈性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14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教學設計與實務</a:t>
            </a:r>
            <a:endParaRPr lang="en-US" altLang="zh-TW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34206-79FF-47AA-862B-B71EADBDF1F9}"/>
              </a:ext>
            </a:extLst>
          </p:cNvPr>
          <p:cNvSpPr txBox="1"/>
          <p:nvPr/>
        </p:nvSpPr>
        <p:spPr>
          <a:xfrm>
            <a:off x="838200" y="1829716"/>
            <a:ext cx="79711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第一關</a:t>
            </a:r>
            <a:r>
              <a:rPr lang="en-US" altLang="zh-TW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:</a:t>
            </a: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工作記憶</a:t>
            </a:r>
            <a:endParaRPr lang="zh-TW" altLang="en-US" sz="5400" b="0" dirty="0">
              <a:effectLst/>
            </a:endParaRPr>
          </a:p>
          <a:p>
            <a:br>
              <a:rPr lang="zh-TW" altLang="en-US" sz="5400" dirty="0"/>
            </a:br>
            <a:endParaRPr lang="zh-TW" altLang="en-US" sz="54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FCB0345-132F-4381-8C2E-E8C1512A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79609"/>
            <a:ext cx="7971130" cy="11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1FC1ACE-2401-4030-B2C9-B5EAB0EA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37" y="1296162"/>
            <a:ext cx="2978849" cy="365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3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492AD4A-441B-441E-A8F0-81944E26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79" y="1296159"/>
            <a:ext cx="3467107" cy="3652431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AAB90B6-015D-4E3A-8F66-8BC2B3089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79608"/>
            <a:ext cx="8377283" cy="11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15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教學設計與實務</a:t>
            </a:r>
            <a:endParaRPr lang="en-US" altLang="zh-TW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34206-79FF-47AA-862B-B71EADBDF1F9}"/>
              </a:ext>
            </a:extLst>
          </p:cNvPr>
          <p:cNvSpPr txBox="1"/>
          <p:nvPr/>
        </p:nvSpPr>
        <p:spPr>
          <a:xfrm>
            <a:off x="838200" y="1829716"/>
            <a:ext cx="79711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第二關</a:t>
            </a:r>
            <a:r>
              <a:rPr lang="en-US" altLang="zh-TW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:</a:t>
            </a: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抑制控制</a:t>
            </a:r>
            <a:endParaRPr lang="zh-TW" altLang="en-US" sz="5400" b="0" dirty="0">
              <a:effectLst/>
            </a:endParaRPr>
          </a:p>
          <a:p>
            <a:br>
              <a:rPr lang="zh-TW" altLang="en-US" sz="5400" dirty="0"/>
            </a:b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5540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5D1318-6CA5-47C6-9507-F3B9D634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223" y="1202809"/>
            <a:ext cx="3569463" cy="3745781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0AB8692-2B6E-4112-9A0F-13E7EC6B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74602"/>
            <a:ext cx="8668504" cy="12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16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教學設計與實務</a:t>
            </a:r>
            <a:endParaRPr lang="en-US" altLang="zh-TW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34206-79FF-47AA-862B-B71EADBDF1F9}"/>
              </a:ext>
            </a:extLst>
          </p:cNvPr>
          <p:cNvSpPr txBox="1"/>
          <p:nvPr/>
        </p:nvSpPr>
        <p:spPr>
          <a:xfrm>
            <a:off x="838200" y="1829716"/>
            <a:ext cx="79711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第三關</a:t>
            </a:r>
            <a:r>
              <a:rPr lang="en-US" altLang="zh-TW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:</a:t>
            </a: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認知彈性</a:t>
            </a:r>
            <a:endParaRPr lang="zh-TW" altLang="en-US" sz="5400" b="0" dirty="0">
              <a:effectLst/>
            </a:endParaRPr>
          </a:p>
          <a:p>
            <a:br>
              <a:rPr lang="zh-TW" altLang="en-US" sz="5400" dirty="0"/>
            </a:b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187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17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教學設計與實務</a:t>
            </a:r>
            <a:endParaRPr lang="en-US" altLang="zh-TW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583373"/>
            <a:ext cx="10781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遊戲介紹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1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+mn-ea"/>
                <a:ea typeface="+mn-ea"/>
              </a:rPr>
              <a:t>研究工具</a:t>
            </a:r>
          </a:p>
        </p:txBody>
      </p:sp>
    </p:spTree>
    <p:extLst>
      <p:ext uri="{BB962C8B-B14F-4D97-AF65-F5344CB8AC3E}">
        <p14:creationId xmlns:p14="http://schemas.microsoft.com/office/powerpoint/2010/main" val="45813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19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研究工具 </a:t>
            </a:r>
            <a:r>
              <a:rPr lang="en-US" altLang="zh-TW" sz="3500" b="1" dirty="0">
                <a:solidFill>
                  <a:schemeClr val="bg1"/>
                </a:solidFill>
              </a:rPr>
              <a:t>– </a:t>
            </a:r>
            <a:r>
              <a:rPr lang="zh-TW" altLang="en-US" sz="3500" b="1" dirty="0">
                <a:solidFill>
                  <a:schemeClr val="bg1"/>
                </a:solidFill>
              </a:rPr>
              <a:t>視覺藝術能力</a:t>
            </a:r>
            <a:endParaRPr lang="en-US" altLang="zh-TW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399288" y="1341908"/>
            <a:ext cx="10781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需再另找專家協助。</a:t>
            </a:r>
            <a:endParaRPr lang="en-US" altLang="zh-TW" sz="3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4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2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政豪論文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194453"/>
            <a:ext cx="10515600" cy="685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研究架構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研究對象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實驗流程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教學設計與實務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遊戲內容與玩法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研究工具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TW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6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20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研究工具 </a:t>
            </a:r>
            <a:r>
              <a:rPr lang="en-US" altLang="zh-TW" sz="3500" b="1" dirty="0">
                <a:solidFill>
                  <a:schemeClr val="bg1"/>
                </a:solidFill>
              </a:rPr>
              <a:t>- </a:t>
            </a:r>
            <a:r>
              <a:rPr lang="zh-TW" altLang="en-US" sz="3500" b="1" dirty="0">
                <a:solidFill>
                  <a:schemeClr val="bg1"/>
                </a:solidFill>
              </a:rPr>
              <a:t>動作技能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511185"/>
            <a:ext cx="10515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本研究之動作技能測驗包括穩定性、操作性、移動性，採用由孫世恆、朱怡菁、林千惠、吳昇光（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2013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）修訂編製而成的學前兒童粗大動作品質量表（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Preschooler Gross Motor Quality Scale, PGMQS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），適合對象為三歲至六歲。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21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研究工具 </a:t>
            </a:r>
            <a:r>
              <a:rPr lang="en-US" altLang="zh-TW" sz="3500" b="1" dirty="0">
                <a:solidFill>
                  <a:schemeClr val="bg1"/>
                </a:solidFill>
              </a:rPr>
              <a:t>– </a:t>
            </a:r>
            <a:r>
              <a:rPr lang="zh-TW" altLang="en-US" sz="3500" b="1" dirty="0">
                <a:solidFill>
                  <a:schemeClr val="bg1"/>
                </a:solidFill>
              </a:rPr>
              <a:t>抑制控制</a:t>
            </a:r>
            <a:endParaRPr lang="en-US" altLang="zh-TW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408432" y="1543076"/>
            <a:ext cx="107818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本研究採用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Lee 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與 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Chan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2000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）的史楚普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文字顏色測驗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Stroop Color-Word Test, SCW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）評估兒童的抑制控制，測驗分為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次。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2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22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研究工具 </a:t>
            </a:r>
            <a:r>
              <a:rPr lang="en-US" altLang="zh-TW" sz="3500" b="1" dirty="0">
                <a:solidFill>
                  <a:schemeClr val="bg1"/>
                </a:solidFill>
              </a:rPr>
              <a:t>– </a:t>
            </a:r>
            <a:r>
              <a:rPr lang="zh-TW" altLang="en-US" sz="3500" b="1" dirty="0">
                <a:solidFill>
                  <a:schemeClr val="bg1"/>
                </a:solidFill>
              </a:rPr>
              <a:t>工作記憶</a:t>
            </a:r>
            <a:endParaRPr lang="en-US" altLang="zh-TW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429768" y="1524788"/>
            <a:ext cx="113324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本研究採用簡馨瑩、趙子揚與王繼伶（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2014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）編制的幼兒工作記憶測驗作為測驗內容。測驗內容分別為 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24 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題判別題以及 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12 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題回憶題項，採一對一方式進行，總分為 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36 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分，試題題項分成兩份，甲、乙兩式。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TW" sz="3200" dirty="0">
                <a:latin typeface="+mn-ea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3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97" y="1768109"/>
            <a:ext cx="3318960" cy="435133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80" y="3120170"/>
            <a:ext cx="3660301" cy="2999276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0A83C728-163B-4041-80DC-A7E0FC7BBB6C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執行功能</a:t>
            </a:r>
            <a:endParaRPr lang="en-US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3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24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研究工具 </a:t>
            </a:r>
            <a:r>
              <a:rPr lang="en-US" altLang="zh-TW" sz="3500" b="1" dirty="0">
                <a:solidFill>
                  <a:schemeClr val="bg1"/>
                </a:solidFill>
              </a:rPr>
              <a:t>– </a:t>
            </a:r>
            <a:r>
              <a:rPr lang="zh-TW" altLang="en-US" sz="3500" b="1" dirty="0">
                <a:solidFill>
                  <a:schemeClr val="bg1"/>
                </a:solidFill>
              </a:rPr>
              <a:t>認知彈性</a:t>
            </a:r>
            <a:endParaRPr lang="en-US" altLang="zh-TW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399288" y="1341908"/>
            <a:ext cx="1078187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本研究採用</a:t>
            </a:r>
            <a:r>
              <a:rPr lang="en-US" altLang="zh-TW" sz="2800" dirty="0" err="1">
                <a:latin typeface="+mn-ea"/>
                <a:cs typeface="Times New Roman" panose="02020603050405020304" pitchFamily="18" charset="0"/>
              </a:rPr>
              <a:t>Zelazo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2006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）卡片向度改變分類測驗（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Dimensional Change Card Sort, DCCS 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）作為評估兒童認知靈活性，測驗分為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顏色遊戲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及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形狀遊戲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。</a:t>
            </a:r>
            <a:r>
              <a:rPr lang="en-US" altLang="zh-TW" sz="3200" dirty="0">
                <a:latin typeface="+mn-ea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4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340100" y="1645432"/>
            <a:ext cx="5511800" cy="330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14400">
              <a:lnSpc>
                <a:spcPct val="150600"/>
              </a:lnSpc>
            </a:pPr>
            <a:r>
              <a:rPr sz="7200" b="1" dirty="0">
                <a:solidFill>
                  <a:srgbClr val="262626"/>
                </a:solidFill>
                <a:latin typeface="Microsoft JhengHei UI"/>
                <a:cs typeface="Microsoft JhengHei UI"/>
              </a:rPr>
              <a:t>謝謝聆聽 敬請不吝賜教</a:t>
            </a:r>
          </a:p>
        </p:txBody>
      </p:sp>
    </p:spTree>
    <p:extLst>
      <p:ext uri="{BB962C8B-B14F-4D97-AF65-F5344CB8AC3E}">
        <p14:creationId xmlns:p14="http://schemas.microsoft.com/office/powerpoint/2010/main" val="38215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+mn-ea"/>
                <a:ea typeface="+mn-ea"/>
              </a:rPr>
              <a:t>研究架構</a:t>
            </a:r>
          </a:p>
        </p:txBody>
      </p:sp>
    </p:spTree>
    <p:extLst>
      <p:ext uri="{BB962C8B-B14F-4D97-AF65-F5344CB8AC3E}">
        <p14:creationId xmlns:p14="http://schemas.microsoft.com/office/powerpoint/2010/main" val="266103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4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研究架構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581496"/>
            <a:ext cx="106260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實驗組為運用遊戲式學習模型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IPO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互動式體感遊戲進行幼兒美感教學課程。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對照組為運用傳統式教學進行幼兒美感活動課程。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5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8BEB76-2B2B-445C-9184-48476FDC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62" y="1283510"/>
            <a:ext cx="8226076" cy="54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+mn-ea"/>
                <a:ea typeface="+mn-ea"/>
              </a:rPr>
              <a:t>研究對象</a:t>
            </a:r>
          </a:p>
        </p:txBody>
      </p:sp>
    </p:spTree>
    <p:extLst>
      <p:ext uri="{BB962C8B-B14F-4D97-AF65-F5344CB8AC3E}">
        <p14:creationId xmlns:p14="http://schemas.microsoft.com/office/powerpoint/2010/main" val="13187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7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研究對象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558636"/>
            <a:ext cx="106603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本研究對象為幼稚園小班生，兩個班級，總共幼兒計 </a:t>
            </a:r>
            <a:r>
              <a:rPr lang="en-US" altLang="zh-TW" sz="2800" dirty="0">
                <a:latin typeface="+mn-ea"/>
                <a:cs typeface="Times New Roman" panose="02020603050405020304" pitchFamily="18" charset="0"/>
              </a:rPr>
              <a:t>60 </a:t>
            </a: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位，分實驗組與對照組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7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8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研究對象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04E6E1-D788-42A6-B9C5-51494450CF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56" y="1538287"/>
            <a:ext cx="9018288" cy="4565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7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+mn-ea"/>
                <a:ea typeface="+mn-ea"/>
              </a:rPr>
              <a:t>研究流程</a:t>
            </a:r>
          </a:p>
        </p:txBody>
      </p:sp>
    </p:spTree>
    <p:extLst>
      <p:ext uri="{BB962C8B-B14F-4D97-AF65-F5344CB8AC3E}">
        <p14:creationId xmlns:p14="http://schemas.microsoft.com/office/powerpoint/2010/main" val="38258388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3302</TotalTime>
  <Words>479</Words>
  <Application>Microsoft Office PowerPoint</Application>
  <PresentationFormat>寬螢幕</PresentationFormat>
  <Paragraphs>102</Paragraphs>
  <Slides>25</Slides>
  <Notes>25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Microsoft JhengHei UI</vt:lpstr>
      <vt:lpstr>Raleway</vt:lpstr>
      <vt:lpstr>微軟正黑體</vt:lpstr>
      <vt:lpstr>Arial</vt:lpstr>
      <vt:lpstr>Calibri</vt:lpstr>
      <vt:lpstr>包裹</vt:lpstr>
      <vt:lpstr>政豪論文-研究方法</vt:lpstr>
      <vt:lpstr>PowerPoint 簡報</vt:lpstr>
      <vt:lpstr>研究架構</vt:lpstr>
      <vt:lpstr>PowerPoint 簡報</vt:lpstr>
      <vt:lpstr>PowerPoint 簡報</vt:lpstr>
      <vt:lpstr>研究對象</vt:lpstr>
      <vt:lpstr>PowerPoint 簡報</vt:lpstr>
      <vt:lpstr>PowerPoint 簡報</vt:lpstr>
      <vt:lpstr>研究流程</vt:lpstr>
      <vt:lpstr>PowerPoint 簡報</vt:lpstr>
      <vt:lpstr>PowerPoint 簡報</vt:lpstr>
      <vt:lpstr>教學設計與實務</vt:lpstr>
      <vt:lpstr>PowerPoint 簡報</vt:lpstr>
      <vt:lpstr>PowerPoint 簡報</vt:lpstr>
      <vt:lpstr>PowerPoint 簡報</vt:lpstr>
      <vt:lpstr>PowerPoint 簡報</vt:lpstr>
      <vt:lpstr>PowerPoint 簡報</vt:lpstr>
      <vt:lpstr>研究工具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Game-based Learning and 21st century skills: A review of recent research 基於遊戲的學習與21世紀技能：最新研究述評 </dc:title>
  <dc:creator>政豪</dc:creator>
  <cp:lastModifiedBy>政豪 劉</cp:lastModifiedBy>
  <cp:revision>163</cp:revision>
  <dcterms:created xsi:type="dcterms:W3CDTF">2020-11-23T15:45:25Z</dcterms:created>
  <dcterms:modified xsi:type="dcterms:W3CDTF">2021-08-01T07:50:17Z</dcterms:modified>
</cp:coreProperties>
</file>