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6" r:id="rId1"/>
  </p:sldMasterIdLst>
  <p:notesMasterIdLst>
    <p:notesMasterId r:id="rId16"/>
  </p:notesMasterIdLst>
  <p:sldIdLst>
    <p:sldId id="618" r:id="rId2"/>
    <p:sldId id="589" r:id="rId3"/>
    <p:sldId id="604" r:id="rId4"/>
    <p:sldId id="599" r:id="rId5"/>
    <p:sldId id="620" r:id="rId6"/>
    <p:sldId id="621" r:id="rId7"/>
    <p:sldId id="609" r:id="rId8"/>
    <p:sldId id="610" r:id="rId9"/>
    <p:sldId id="611" r:id="rId10"/>
    <p:sldId id="619" r:id="rId11"/>
    <p:sldId id="613" r:id="rId12"/>
    <p:sldId id="614" r:id="rId13"/>
    <p:sldId id="615" r:id="rId14"/>
    <p:sldId id="61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FB5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31" autoAdjust="0"/>
    <p:restoredTop sz="74811" autoAdjust="0"/>
  </p:normalViewPr>
  <p:slideViewPr>
    <p:cSldViewPr snapToGrid="0">
      <p:cViewPr varScale="1">
        <p:scale>
          <a:sx n="93" d="100"/>
          <a:sy n="93" d="100"/>
        </p:scale>
        <p:origin x="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D2D263-9899-40FF-A369-3B53A9679340}" type="datetimeFigureOut">
              <a:rPr lang="zh-TW" altLang="en-US" smtClean="0"/>
              <a:t>2021/7/1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B276DB-846E-4D6B-84FB-438D4AE01D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4534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276DB-846E-4D6B-84FB-438D4AE01D9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51694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276DB-846E-4D6B-84FB-438D4AE01D9E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37236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9635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14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276DB-846E-4D6B-84FB-438D4AE01D9E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185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719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276DB-846E-4D6B-84FB-438D4AE01D9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6924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590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276DB-846E-4D6B-84FB-438D4AE01D9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641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894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276DB-846E-4D6B-84FB-438D4AE01D9E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58799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7649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714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602D-1F1C-4D6C-87AC-F93D89EC5E85}" type="datetimeFigureOut">
              <a:rPr lang="zh-TW" altLang="en-US" smtClean="0"/>
              <a:t>2021/7/1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3D2A-E31A-4188-9E78-9CAF69B745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421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602D-1F1C-4D6C-87AC-F93D89EC5E85}" type="datetimeFigureOut">
              <a:rPr lang="zh-TW" altLang="en-US" smtClean="0"/>
              <a:t>2021/7/1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3D2A-E31A-4188-9E78-9CAF69B745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0583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602D-1F1C-4D6C-87AC-F93D89EC5E85}" type="datetimeFigureOut">
              <a:rPr lang="zh-TW" altLang="en-US" smtClean="0"/>
              <a:t>2021/7/1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3D2A-E31A-4188-9E78-9CAF69B745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7461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3174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större</a:t>
            </a:r>
            <a:r>
              <a:rPr lang="en-US" dirty="0"/>
              <a:t> - a multipurpose PowerPoint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8DBF4-37B7-4C4F-9728-A1C100B177E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15" name="Rectangle 14"/>
            <p:cNvSpPr/>
            <p:nvPr userDrawn="1"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0" name="Rectangle 19"/>
          <p:cNvSpPr/>
          <p:nvPr userDrawn="1"/>
        </p:nvSpPr>
        <p:spPr>
          <a:xfrm>
            <a:off x="3" y="-9731"/>
            <a:ext cx="12191999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838200" y="244372"/>
            <a:ext cx="10515600" cy="6731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92470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602D-1F1C-4D6C-87AC-F93D89EC5E85}" type="datetimeFigureOut">
              <a:rPr lang="zh-TW" altLang="en-US" smtClean="0"/>
              <a:t>2021/7/1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3D2A-E31A-4188-9E78-9CAF69B745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7800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602D-1F1C-4D6C-87AC-F93D89EC5E85}" type="datetimeFigureOut">
              <a:rPr lang="zh-TW" altLang="en-US" smtClean="0"/>
              <a:t>2021/7/1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3D2A-E31A-4188-9E78-9CAF69B745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72024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602D-1F1C-4D6C-87AC-F93D89EC5E85}" type="datetimeFigureOut">
              <a:rPr lang="zh-TW" altLang="en-US" smtClean="0"/>
              <a:t>2021/7/1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3D2A-E31A-4188-9E78-9CAF69B745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7353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602D-1F1C-4D6C-87AC-F93D89EC5E85}" type="datetimeFigureOut">
              <a:rPr lang="zh-TW" altLang="en-US" smtClean="0"/>
              <a:t>2021/7/1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3D2A-E31A-4188-9E78-9CAF69B745F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718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602D-1F1C-4D6C-87AC-F93D89EC5E85}" type="datetimeFigureOut">
              <a:rPr lang="zh-TW" altLang="en-US" smtClean="0"/>
              <a:t>2021/7/1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3D2A-E31A-4188-9E78-9CAF69B745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334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602D-1F1C-4D6C-87AC-F93D89EC5E85}" type="datetimeFigureOut">
              <a:rPr lang="zh-TW" altLang="en-US" smtClean="0"/>
              <a:t>2021/7/1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3D2A-E31A-4188-9E78-9CAF69B745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4564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602D-1F1C-4D6C-87AC-F93D89EC5E85}" type="datetimeFigureOut">
              <a:rPr lang="zh-TW" altLang="en-US" smtClean="0"/>
              <a:t>2021/7/1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3D2A-E31A-4188-9E78-9CAF69B745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6252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4FF602D-1F1C-4D6C-87AC-F93D89EC5E85}" type="datetimeFigureOut">
              <a:rPr lang="zh-TW" altLang="en-US" smtClean="0"/>
              <a:t>2021/7/1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3D2A-E31A-4188-9E78-9CAF69B745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5094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4FF602D-1F1C-4D6C-87AC-F93D89EC5E85}" type="datetimeFigureOut">
              <a:rPr lang="zh-TW" altLang="en-US" smtClean="0"/>
              <a:t>2021/7/1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8253D2A-E31A-4188-9E78-9CAF69B745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073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kcgOJLcSV-d8TazKnefQt5UuNMbRvvMZ2d6ohqPA-sU/edit?usp=shar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1B29F6-653E-47DB-A86F-22EBF6B482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5200"/>
            <a:ext cx="12192000" cy="2387600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zh-TW" altLang="en-US" sz="4400" b="1" kern="100" dirty="0">
                <a:latin typeface="微軟正黑體" panose="020B0604030504040204" pitchFamily="34" charset="-120"/>
                <a:cs typeface="Times New Roman" panose="02020603050405020304" pitchFamily="18" charset="0"/>
              </a:rPr>
              <a:t>幼兒美感論文進度</a:t>
            </a:r>
            <a:endParaRPr lang="zh-TW" altLang="en-US" sz="4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50445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1B29F6-653E-47DB-A86F-22EBF6B482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5200"/>
            <a:ext cx="12192000" cy="2387600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zh-TW" altLang="en-US" sz="4400" b="1" dirty="0" smtClean="0">
                <a:latin typeface="+mn-ea"/>
                <a:ea typeface="+mn-ea"/>
              </a:rPr>
              <a:t>分析與探究</a:t>
            </a:r>
            <a:endParaRPr lang="zh-TW" altLang="en-US" sz="4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3078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21786" y="5682343"/>
            <a:ext cx="926892" cy="901337"/>
          </a:xfrm>
        </p:spPr>
        <p:txBody>
          <a:bodyPr/>
          <a:lstStyle/>
          <a:p>
            <a:fld id="{6E18DBF4-37B7-4C4F-9728-A1C100B177EE}" type="slidenum">
              <a:rPr lang="en-US" sz="3200" smtClean="0"/>
              <a:t>11</a:t>
            </a:fld>
            <a:endParaRPr lang="en-US" sz="3200" dirty="0"/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D8E9FD37-A172-4CCA-8964-26F7EB35B45B}"/>
              </a:ext>
            </a:extLst>
          </p:cNvPr>
          <p:cNvSpPr txBox="1">
            <a:spLocks/>
          </p:cNvSpPr>
          <p:nvPr/>
        </p:nvSpPr>
        <p:spPr>
          <a:xfrm>
            <a:off x="838200" y="301752"/>
            <a:ext cx="10515600" cy="67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sz="3500" b="1" dirty="0">
                <a:solidFill>
                  <a:schemeClr val="bg1"/>
                </a:solidFill>
              </a:rPr>
              <a:t>動作技能</a:t>
            </a:r>
            <a:endParaRPr lang="en-US" sz="3500" b="1" dirty="0">
              <a:solidFill>
                <a:schemeClr val="bg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43011EE-82FD-484F-814A-FCFC4CE86B87}"/>
              </a:ext>
            </a:extLst>
          </p:cNvPr>
          <p:cNvSpPr txBox="1"/>
          <p:nvPr/>
        </p:nvSpPr>
        <p:spPr>
          <a:xfrm>
            <a:off x="694362" y="1696389"/>
            <a:ext cx="105156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+mn-ea"/>
                <a:cs typeface="Times New Roman" panose="02020603050405020304" pitchFamily="18" charset="0"/>
              </a:rPr>
              <a:t>許多研究表示互動式體感對於動作技能有密切的關係。</a:t>
            </a:r>
            <a:endParaRPr lang="en-US" altLang="zh-TW" sz="2800" dirty="0">
              <a:latin typeface="+mn-ea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800" dirty="0">
              <a:latin typeface="+mn-ea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+mn-ea"/>
                <a:cs typeface="Times New Roman" panose="02020603050405020304" pitchFamily="18" charset="0"/>
              </a:rPr>
              <a:t>量表 </a:t>
            </a:r>
            <a:r>
              <a:rPr lang="en-US" altLang="zh-TW" sz="2800" dirty="0">
                <a:latin typeface="+mn-ea"/>
                <a:cs typeface="Times New Roman" panose="02020603050405020304" pitchFamily="18" charset="0"/>
              </a:rPr>
              <a:t>:</a:t>
            </a:r>
            <a:r>
              <a:rPr lang="zh-TW" altLang="en-US" sz="2800" dirty="0">
                <a:latin typeface="+mn-ea"/>
                <a:cs typeface="Times New Roman" panose="02020603050405020304" pitchFamily="18" charset="0"/>
              </a:rPr>
              <a:t> 本研究之動作技能測驗包括穩定性、操作性、移動性，採用由孫世恆、朱怡菁、林千惠、吳昇光（</a:t>
            </a:r>
            <a:r>
              <a:rPr lang="en-US" altLang="zh-TW" sz="2800" dirty="0">
                <a:latin typeface="+mn-ea"/>
                <a:cs typeface="Times New Roman" panose="02020603050405020304" pitchFamily="18" charset="0"/>
              </a:rPr>
              <a:t>2013</a:t>
            </a:r>
            <a:r>
              <a:rPr lang="zh-TW" altLang="en-US" sz="2800" dirty="0">
                <a:latin typeface="+mn-ea"/>
                <a:cs typeface="Times New Roman" panose="02020603050405020304" pitchFamily="18" charset="0"/>
              </a:rPr>
              <a:t>）修訂編製而成的學前兒童粗大動作品質量表（</a:t>
            </a:r>
            <a:r>
              <a:rPr lang="en-US" altLang="zh-TW" sz="2800" dirty="0">
                <a:latin typeface="+mn-ea"/>
                <a:cs typeface="Times New Roman" panose="02020603050405020304" pitchFamily="18" charset="0"/>
              </a:rPr>
              <a:t>Preschooler Gross Motor Quality Scale, PGMQS</a:t>
            </a:r>
            <a:r>
              <a:rPr lang="zh-TW" altLang="en-US" sz="2800" dirty="0">
                <a:latin typeface="+mn-ea"/>
                <a:cs typeface="Times New Roman" panose="02020603050405020304" pitchFamily="18" charset="0"/>
              </a:rPr>
              <a:t>），適合對象為三歲至六歲。</a:t>
            </a:r>
            <a:endParaRPr lang="en-US" altLang="zh-TW" sz="28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53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21786" y="5682343"/>
            <a:ext cx="926892" cy="901337"/>
          </a:xfrm>
        </p:spPr>
        <p:txBody>
          <a:bodyPr/>
          <a:lstStyle/>
          <a:p>
            <a:fld id="{6E18DBF4-37B7-4C4F-9728-A1C100B177EE}" type="slidenum">
              <a:rPr lang="en-US" sz="3200" smtClean="0"/>
              <a:t>12</a:t>
            </a:fld>
            <a:endParaRPr lang="en-US" sz="3200" dirty="0"/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D8E9FD37-A172-4CCA-8964-26F7EB35B45B}"/>
              </a:ext>
            </a:extLst>
          </p:cNvPr>
          <p:cNvSpPr txBox="1">
            <a:spLocks/>
          </p:cNvSpPr>
          <p:nvPr/>
        </p:nvSpPr>
        <p:spPr>
          <a:xfrm>
            <a:off x="838200" y="301752"/>
            <a:ext cx="10515600" cy="67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sz="3500" b="1" dirty="0">
                <a:solidFill>
                  <a:schemeClr val="bg1"/>
                </a:solidFill>
              </a:rPr>
              <a:t>執行功能</a:t>
            </a:r>
            <a:endParaRPr lang="en-US" sz="3500" b="1" dirty="0">
              <a:solidFill>
                <a:schemeClr val="bg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43011EE-82FD-484F-814A-FCFC4CE86B87}"/>
              </a:ext>
            </a:extLst>
          </p:cNvPr>
          <p:cNvSpPr txBox="1"/>
          <p:nvPr/>
        </p:nvSpPr>
        <p:spPr>
          <a:xfrm>
            <a:off x="838200" y="1583373"/>
            <a:ext cx="1078187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+mn-ea"/>
                <a:cs typeface="Times New Roman" panose="02020603050405020304" pitchFamily="18" charset="0"/>
              </a:rPr>
              <a:t>許多研究表示執行功能對於幼兒有密切的關係。</a:t>
            </a:r>
            <a:endParaRPr lang="en-US" altLang="zh-TW" sz="2800" dirty="0">
              <a:latin typeface="+mn-ea"/>
              <a:cs typeface="Times New Roman" panose="02020603050405020304" pitchFamily="18" charset="0"/>
            </a:endParaRPr>
          </a:p>
          <a:p>
            <a:endParaRPr lang="en-US" altLang="zh-TW" sz="2800" dirty="0">
              <a:latin typeface="+mn-ea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+mn-ea"/>
                <a:cs typeface="Times New Roman" panose="02020603050405020304" pitchFamily="18" charset="0"/>
              </a:rPr>
              <a:t>量表 </a:t>
            </a:r>
            <a:r>
              <a:rPr lang="en-US" altLang="zh-TW" sz="2800" dirty="0">
                <a:latin typeface="+mn-ea"/>
                <a:cs typeface="Times New Roman" panose="02020603050405020304" pitchFamily="18" charset="0"/>
              </a:rPr>
              <a:t>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+mn-ea"/>
                <a:cs typeface="Times New Roman" panose="02020603050405020304" pitchFamily="18" charset="0"/>
              </a:rPr>
              <a:t>抑制控制 </a:t>
            </a:r>
            <a:r>
              <a:rPr lang="en-US" altLang="zh-TW" sz="2400" dirty="0">
                <a:latin typeface="+mn-ea"/>
                <a:cs typeface="Times New Roman" panose="02020603050405020304" pitchFamily="18" charset="0"/>
              </a:rPr>
              <a:t>:</a:t>
            </a:r>
            <a:r>
              <a:rPr lang="zh-TW" altLang="en-US" sz="2400" dirty="0">
                <a:latin typeface="+mn-ea"/>
                <a:cs typeface="Times New Roman" panose="02020603050405020304" pitchFamily="18" charset="0"/>
              </a:rPr>
              <a:t>本研究採用</a:t>
            </a:r>
            <a:r>
              <a:rPr lang="en-US" altLang="zh-TW" sz="2400" dirty="0">
                <a:latin typeface="+mn-ea"/>
                <a:cs typeface="Times New Roman" panose="02020603050405020304" pitchFamily="18" charset="0"/>
              </a:rPr>
              <a:t>Lee </a:t>
            </a:r>
            <a:r>
              <a:rPr lang="zh-TW" altLang="en-US" sz="2400" dirty="0">
                <a:latin typeface="+mn-ea"/>
                <a:cs typeface="Times New Roman" panose="02020603050405020304" pitchFamily="18" charset="0"/>
              </a:rPr>
              <a:t>與 </a:t>
            </a:r>
            <a:r>
              <a:rPr lang="en-US" altLang="zh-TW" sz="2400" dirty="0">
                <a:latin typeface="+mn-ea"/>
                <a:cs typeface="Times New Roman" panose="02020603050405020304" pitchFamily="18" charset="0"/>
              </a:rPr>
              <a:t>Chan</a:t>
            </a:r>
            <a:r>
              <a:rPr lang="zh-TW" altLang="en-US" sz="2400" dirty="0">
                <a:latin typeface="+mn-ea"/>
                <a:cs typeface="Times New Roman" panose="02020603050405020304" pitchFamily="18" charset="0"/>
              </a:rPr>
              <a:t>（</a:t>
            </a:r>
            <a:r>
              <a:rPr lang="en-US" altLang="zh-TW" sz="2400" dirty="0">
                <a:latin typeface="+mn-ea"/>
                <a:cs typeface="Times New Roman" panose="02020603050405020304" pitchFamily="18" charset="0"/>
              </a:rPr>
              <a:t>2000</a:t>
            </a:r>
            <a:r>
              <a:rPr lang="zh-TW" altLang="en-US" sz="2400" dirty="0">
                <a:latin typeface="+mn-ea"/>
                <a:cs typeface="Times New Roman" panose="02020603050405020304" pitchFamily="18" charset="0"/>
              </a:rPr>
              <a:t>）的史楚普</a:t>
            </a:r>
            <a:r>
              <a:rPr lang="zh-TW" altLang="en-US" sz="2400" b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文字顏色測驗</a:t>
            </a:r>
            <a:r>
              <a:rPr lang="zh-TW" altLang="en-US" sz="2400" dirty="0">
                <a:latin typeface="+mn-ea"/>
                <a:cs typeface="Times New Roman" panose="02020603050405020304" pitchFamily="18" charset="0"/>
              </a:rPr>
              <a:t>（</a:t>
            </a:r>
            <a:r>
              <a:rPr lang="en-US" altLang="zh-TW" sz="2400" dirty="0" err="1">
                <a:latin typeface="+mn-ea"/>
                <a:cs typeface="Times New Roman" panose="02020603050405020304" pitchFamily="18" charset="0"/>
              </a:rPr>
              <a:t>Stroop</a:t>
            </a:r>
            <a:r>
              <a:rPr lang="en-US" altLang="zh-TW" sz="2400" dirty="0">
                <a:latin typeface="+mn-ea"/>
                <a:cs typeface="Times New Roman" panose="02020603050405020304" pitchFamily="18" charset="0"/>
              </a:rPr>
              <a:t> Color-Word Test, SCW</a:t>
            </a:r>
            <a:r>
              <a:rPr lang="zh-TW" altLang="en-US" sz="2400" dirty="0">
                <a:latin typeface="+mn-ea"/>
                <a:cs typeface="Times New Roman" panose="02020603050405020304" pitchFamily="18" charset="0"/>
              </a:rPr>
              <a:t>）評估兒童的抑制控制，測驗分為</a:t>
            </a:r>
            <a:r>
              <a:rPr lang="en-US" altLang="zh-TW" sz="2400" dirty="0">
                <a:latin typeface="+mn-ea"/>
                <a:cs typeface="Times New Roman" panose="02020603050405020304" pitchFamily="18" charset="0"/>
              </a:rPr>
              <a:t>2</a:t>
            </a:r>
            <a:r>
              <a:rPr lang="zh-TW" altLang="en-US" sz="2400" dirty="0">
                <a:latin typeface="+mn-ea"/>
                <a:cs typeface="Times New Roman" panose="02020603050405020304" pitchFamily="18" charset="0"/>
              </a:rPr>
              <a:t>次。</a:t>
            </a:r>
            <a:endParaRPr lang="en-US" altLang="zh-TW" sz="2400" dirty="0">
              <a:latin typeface="+mn-ea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sz="2400" dirty="0">
              <a:latin typeface="+mn-ea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+mn-ea"/>
                <a:cs typeface="Times New Roman" panose="02020603050405020304" pitchFamily="18" charset="0"/>
              </a:rPr>
              <a:t>工作記憶 </a:t>
            </a:r>
            <a:r>
              <a:rPr lang="en-US" altLang="zh-TW" sz="2400" dirty="0">
                <a:latin typeface="+mn-ea"/>
                <a:cs typeface="Times New Roman" panose="02020603050405020304" pitchFamily="18" charset="0"/>
              </a:rPr>
              <a:t>:</a:t>
            </a:r>
            <a:r>
              <a:rPr lang="zh-TW" altLang="en-US" sz="2400" dirty="0">
                <a:latin typeface="+mn-ea"/>
                <a:cs typeface="Times New Roman" panose="02020603050405020304" pitchFamily="18" charset="0"/>
              </a:rPr>
              <a:t> </a:t>
            </a:r>
            <a:endParaRPr lang="en-US" altLang="zh-TW" sz="2400" dirty="0">
              <a:latin typeface="+mn-ea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sz="2400" dirty="0">
              <a:latin typeface="+mn-ea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+mn-ea"/>
                <a:cs typeface="Times New Roman" panose="02020603050405020304" pitchFamily="18" charset="0"/>
              </a:rPr>
              <a:t>認知彈性 </a:t>
            </a:r>
            <a:r>
              <a:rPr lang="en-US" altLang="zh-TW" sz="2400" dirty="0">
                <a:latin typeface="+mn-ea"/>
                <a:cs typeface="Times New Roman" panose="02020603050405020304" pitchFamily="18" charset="0"/>
              </a:rPr>
              <a:t>:</a:t>
            </a:r>
            <a:r>
              <a:rPr lang="zh-TW" altLang="en-US" sz="2400" dirty="0">
                <a:latin typeface="+mn-ea"/>
                <a:cs typeface="Times New Roman" panose="02020603050405020304" pitchFamily="18" charset="0"/>
              </a:rPr>
              <a:t>本研究採用</a:t>
            </a:r>
            <a:r>
              <a:rPr lang="en-US" altLang="zh-TW" sz="2400" dirty="0" err="1">
                <a:latin typeface="+mn-ea"/>
                <a:cs typeface="Times New Roman" panose="02020603050405020304" pitchFamily="18" charset="0"/>
              </a:rPr>
              <a:t>Zelazo</a:t>
            </a:r>
            <a:r>
              <a:rPr lang="zh-TW" altLang="en-US" sz="2400" dirty="0">
                <a:latin typeface="+mn-ea"/>
                <a:cs typeface="Times New Roman" panose="02020603050405020304" pitchFamily="18" charset="0"/>
              </a:rPr>
              <a:t>（</a:t>
            </a:r>
            <a:r>
              <a:rPr lang="en-US" altLang="zh-TW" sz="2400" dirty="0">
                <a:latin typeface="+mn-ea"/>
                <a:cs typeface="Times New Roman" panose="02020603050405020304" pitchFamily="18" charset="0"/>
              </a:rPr>
              <a:t>2006</a:t>
            </a:r>
            <a:r>
              <a:rPr lang="zh-TW" altLang="en-US" sz="2400" dirty="0">
                <a:latin typeface="+mn-ea"/>
                <a:cs typeface="Times New Roman" panose="02020603050405020304" pitchFamily="18" charset="0"/>
              </a:rPr>
              <a:t>）卡片向度改變分類測驗（</a:t>
            </a:r>
            <a:r>
              <a:rPr lang="en-US" altLang="zh-TW" sz="2400" dirty="0">
                <a:latin typeface="+mn-ea"/>
                <a:cs typeface="Times New Roman" panose="02020603050405020304" pitchFamily="18" charset="0"/>
              </a:rPr>
              <a:t>Dimensional Change Card Sort, DCCS </a:t>
            </a:r>
            <a:r>
              <a:rPr lang="zh-TW" altLang="en-US" sz="2400" dirty="0">
                <a:latin typeface="+mn-ea"/>
                <a:cs typeface="Times New Roman" panose="02020603050405020304" pitchFamily="18" charset="0"/>
              </a:rPr>
              <a:t>）作為評估兒童認知靈活性，測驗分為</a:t>
            </a:r>
            <a:r>
              <a:rPr lang="zh-TW" altLang="en-US" sz="2400" b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顏色遊戲</a:t>
            </a:r>
            <a:r>
              <a:rPr lang="zh-TW" altLang="en-US" sz="2400" dirty="0">
                <a:latin typeface="+mn-ea"/>
                <a:cs typeface="Times New Roman" panose="02020603050405020304" pitchFamily="18" charset="0"/>
              </a:rPr>
              <a:t>及</a:t>
            </a:r>
            <a:r>
              <a:rPr lang="zh-TW" altLang="en-US" sz="2400" b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形狀遊戲</a:t>
            </a:r>
            <a:r>
              <a:rPr lang="zh-TW" altLang="en-US" sz="2400" dirty="0">
                <a:latin typeface="+mn-ea"/>
                <a:cs typeface="Times New Roman" panose="02020603050405020304" pitchFamily="18" charset="0"/>
              </a:rPr>
              <a:t>。</a:t>
            </a:r>
            <a:r>
              <a:rPr lang="en-US" altLang="zh-TW" sz="2800" dirty="0">
                <a:latin typeface="+mn-ea"/>
                <a:cs typeface="Times New Roman" panose="02020603050405020304" pitchFamily="18" charset="0"/>
              </a:rPr>
              <a:t>	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800" dirty="0">
              <a:latin typeface="+mn-ea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8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128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997" y="1768109"/>
            <a:ext cx="3318960" cy="4351337"/>
          </a:xfr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080" y="3120170"/>
            <a:ext cx="3660301" cy="299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036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 txBox="1"/>
          <p:nvPr/>
        </p:nvSpPr>
        <p:spPr>
          <a:xfrm>
            <a:off x="3340100" y="1645432"/>
            <a:ext cx="5511800" cy="33096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914400">
              <a:lnSpc>
                <a:spcPct val="150600"/>
              </a:lnSpc>
            </a:pPr>
            <a:r>
              <a:rPr sz="72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Microsoft JhengHei UI"/>
                <a:cs typeface="Microsoft JhengHei UI"/>
              </a:rPr>
              <a:t>謝謝聆聽 敬請不吝賜教</a:t>
            </a:r>
            <a:endParaRPr sz="7200" b="1" dirty="0">
              <a:solidFill>
                <a:schemeClr val="accent2">
                  <a:lumMod val="20000"/>
                  <a:lumOff val="80000"/>
                </a:schemeClr>
              </a:solidFill>
              <a:latin typeface="Microsoft JhengHei UI"/>
              <a:cs typeface="Microsoft JhengHei UI"/>
            </a:endParaRPr>
          </a:p>
        </p:txBody>
      </p:sp>
    </p:spTree>
    <p:extLst>
      <p:ext uri="{BB962C8B-B14F-4D97-AF65-F5344CB8AC3E}">
        <p14:creationId xmlns:p14="http://schemas.microsoft.com/office/powerpoint/2010/main" val="382151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21786" y="5682343"/>
            <a:ext cx="926892" cy="901337"/>
          </a:xfrm>
        </p:spPr>
        <p:txBody>
          <a:bodyPr/>
          <a:lstStyle/>
          <a:p>
            <a:fld id="{6E18DBF4-37B7-4C4F-9728-A1C100B177EE}" type="slidenum">
              <a:rPr lang="en-US" sz="3200" smtClean="0"/>
              <a:t>2</a:t>
            </a:fld>
            <a:endParaRPr lang="en-US" sz="3200" dirty="0"/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D8E9FD37-A172-4CCA-8964-26F7EB35B45B}"/>
              </a:ext>
            </a:extLst>
          </p:cNvPr>
          <p:cNvSpPr txBox="1">
            <a:spLocks/>
          </p:cNvSpPr>
          <p:nvPr/>
        </p:nvSpPr>
        <p:spPr>
          <a:xfrm>
            <a:off x="838200" y="301752"/>
            <a:ext cx="10515600" cy="67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sz="3500" b="1" dirty="0" smtClean="0">
                <a:solidFill>
                  <a:schemeClr val="bg1"/>
                </a:solidFill>
              </a:rPr>
              <a:t>格林童話的體感遊戲</a:t>
            </a:r>
            <a:endParaRPr lang="en-US" sz="3500" b="1" dirty="0">
              <a:solidFill>
                <a:schemeClr val="bg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506" y="1485898"/>
            <a:ext cx="3646394" cy="485933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5225" y="1485897"/>
            <a:ext cx="3773132" cy="485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21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1B29F6-653E-47DB-A86F-22EBF6B482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5200"/>
            <a:ext cx="12192000" cy="2387600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altLang="zh-TW" sz="4400" b="1" kern="100" dirty="0">
                <a:latin typeface="+mn-ea"/>
                <a:ea typeface="+mn-ea"/>
                <a:cs typeface="Times New Roman" panose="02020603050405020304" pitchFamily="18" charset="0"/>
              </a:rPr>
              <a:t>20</a:t>
            </a:r>
            <a:r>
              <a:rPr lang="zh-TW" altLang="en-US" sz="4400" b="1" kern="100" dirty="0">
                <a:latin typeface="+mn-ea"/>
                <a:ea typeface="+mn-ea"/>
                <a:cs typeface="Times New Roman" panose="02020603050405020304" pitchFamily="18" charset="0"/>
              </a:rPr>
              <a:t>篇相關論文整理</a:t>
            </a:r>
            <a:endParaRPr lang="zh-TW" altLang="en-US" sz="4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61031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21786" y="5682343"/>
            <a:ext cx="926892" cy="901337"/>
          </a:xfrm>
        </p:spPr>
        <p:txBody>
          <a:bodyPr/>
          <a:lstStyle/>
          <a:p>
            <a:fld id="{6E18DBF4-37B7-4C4F-9728-A1C100B177EE}" type="slidenum">
              <a:rPr lang="en-US" sz="3200" smtClean="0"/>
              <a:t>4</a:t>
            </a:fld>
            <a:endParaRPr lang="en-US" sz="3200" dirty="0"/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D8E9FD37-A172-4CCA-8964-26F7EB35B45B}"/>
              </a:ext>
            </a:extLst>
          </p:cNvPr>
          <p:cNvSpPr txBox="1">
            <a:spLocks/>
          </p:cNvSpPr>
          <p:nvPr/>
        </p:nvSpPr>
        <p:spPr>
          <a:xfrm>
            <a:off x="838200" y="301752"/>
            <a:ext cx="10515600" cy="67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3600" b="1" kern="1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20</a:t>
            </a:r>
            <a:r>
              <a:rPr lang="zh-TW" altLang="en-US" sz="3600" b="1" kern="1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篇相關論文</a:t>
            </a:r>
            <a:r>
              <a:rPr lang="zh-TW" altLang="en-US" sz="3600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比較</a:t>
            </a:r>
            <a:endParaRPr lang="en-US" sz="3500" b="1" dirty="0">
              <a:solidFill>
                <a:schemeClr val="bg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43011EE-82FD-484F-814A-FCFC4CE86B87}"/>
              </a:ext>
            </a:extLst>
          </p:cNvPr>
          <p:cNvSpPr txBox="1"/>
          <p:nvPr/>
        </p:nvSpPr>
        <p:spPr>
          <a:xfrm>
            <a:off x="838200" y="1583373"/>
            <a:ext cx="10183586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+mn-ea"/>
                <a:cs typeface="Times New Roman" panose="02020603050405020304" pitchFamily="18" charset="0"/>
                <a:hlinkClick r:id="rId3"/>
              </a:rPr>
              <a:t>連結</a:t>
            </a:r>
            <a:r>
              <a:rPr lang="en-US" altLang="zh-TW" sz="2800" dirty="0">
                <a:latin typeface="+mn-ea"/>
                <a:cs typeface="Times New Roman" panose="02020603050405020304" pitchFamily="18" charset="0"/>
              </a:rPr>
              <a:t/>
            </a:r>
            <a:br>
              <a:rPr lang="en-US" altLang="zh-TW" sz="2800" dirty="0">
                <a:latin typeface="+mn-ea"/>
                <a:cs typeface="Times New Roman" panose="02020603050405020304" pitchFamily="18" charset="0"/>
              </a:rPr>
            </a:br>
            <a:endParaRPr lang="en-US" altLang="zh-TW" sz="2800" dirty="0">
              <a:latin typeface="+mn-ea"/>
              <a:cs typeface="Times New Roman" panose="02020603050405020304" pitchFamily="18" charset="0"/>
            </a:endParaRPr>
          </a:p>
          <a:p>
            <a:endParaRPr lang="en-US" altLang="zh-TW" sz="2800" dirty="0">
              <a:latin typeface="+mn-ea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800" dirty="0">
              <a:latin typeface="+mn-ea"/>
              <a:cs typeface="Times New Roman" panose="02020603050405020304" pitchFamily="18" charset="0"/>
            </a:endParaRPr>
          </a:p>
          <a:p>
            <a:endParaRPr lang="en-US" altLang="zh-TW" sz="2800" dirty="0"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800" dirty="0"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sz="28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607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1B29F6-653E-47DB-A86F-22EBF6B482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5200"/>
            <a:ext cx="12192000" cy="2387600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zh-TW" altLang="en-US" sz="4400" b="1" kern="100" dirty="0" smtClean="0">
                <a:latin typeface="+mn-ea"/>
                <a:ea typeface="+mn-ea"/>
                <a:cs typeface="Times New Roman" panose="02020603050405020304" pitchFamily="18" charset="0"/>
              </a:rPr>
              <a:t>遊戲構想</a:t>
            </a:r>
            <a:endParaRPr lang="zh-TW" altLang="en-US" sz="4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71257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21786" y="5682343"/>
            <a:ext cx="926892" cy="901337"/>
          </a:xfrm>
        </p:spPr>
        <p:txBody>
          <a:bodyPr/>
          <a:lstStyle/>
          <a:p>
            <a:fld id="{6E18DBF4-37B7-4C4F-9728-A1C100B177EE}" type="slidenum">
              <a:rPr lang="en-US" sz="3200" smtClean="0"/>
              <a:t>6</a:t>
            </a:fld>
            <a:endParaRPr lang="en-US" sz="3200" dirty="0"/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D8E9FD37-A172-4CCA-8964-26F7EB35B45B}"/>
              </a:ext>
            </a:extLst>
          </p:cNvPr>
          <p:cNvSpPr txBox="1">
            <a:spLocks/>
          </p:cNvSpPr>
          <p:nvPr/>
        </p:nvSpPr>
        <p:spPr>
          <a:xfrm>
            <a:off x="838200" y="301752"/>
            <a:ext cx="10515600" cy="67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sz="3500" b="1" dirty="0">
                <a:solidFill>
                  <a:schemeClr val="bg1"/>
                </a:solidFill>
              </a:rPr>
              <a:t>我要用什麼方法來做</a:t>
            </a:r>
            <a:endParaRPr lang="en-US" sz="3500" b="1" dirty="0">
              <a:solidFill>
                <a:schemeClr val="bg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43011EE-82FD-484F-814A-FCFC4CE86B87}"/>
              </a:ext>
            </a:extLst>
          </p:cNvPr>
          <p:cNvSpPr txBox="1"/>
          <p:nvPr/>
        </p:nvSpPr>
        <p:spPr>
          <a:xfrm>
            <a:off x="704636" y="1326519"/>
            <a:ext cx="10515600" cy="8279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+mn-ea"/>
                <a:cs typeface="Times New Roman" panose="02020603050405020304" pitchFamily="18" charset="0"/>
              </a:rPr>
              <a:t>主要會以視覺藝術、動作技能和</a:t>
            </a:r>
            <a:r>
              <a:rPr lang="zh-TW" altLang="zh-TW" sz="2800" dirty="0">
                <a:latin typeface="+mn-ea"/>
                <a:cs typeface="Times New Roman" panose="02020603050405020304" pitchFamily="18" charset="0"/>
              </a:rPr>
              <a:t>執行功能</a:t>
            </a:r>
            <a:r>
              <a:rPr lang="zh-TW" altLang="en-US" sz="2800" dirty="0">
                <a:latin typeface="+mn-ea"/>
                <a:cs typeface="Times New Roman" panose="02020603050405020304" pitchFamily="18" charset="0"/>
              </a:rPr>
              <a:t>進行探討</a:t>
            </a:r>
            <a:r>
              <a:rPr lang="zh-TW" altLang="en-US" sz="2800" dirty="0" smtClean="0">
                <a:latin typeface="+mn-ea"/>
                <a:cs typeface="Times New Roman" panose="02020603050405020304" pitchFamily="18" charset="0"/>
              </a:rPr>
              <a:t>。</a:t>
            </a:r>
            <a:endParaRPr lang="en-US" altLang="zh-TW" sz="2800" dirty="0" smtClean="0">
              <a:latin typeface="+mn-ea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800" dirty="0">
              <a:latin typeface="+mn-ea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+mn-ea"/>
                <a:cs typeface="Times New Roman" panose="02020603050405020304" pitchFamily="18" charset="0"/>
              </a:rPr>
              <a:t>視覺</a:t>
            </a:r>
            <a:r>
              <a:rPr lang="zh-TW" altLang="en-US" sz="2800" dirty="0">
                <a:latin typeface="+mn-ea"/>
                <a:cs typeface="Times New Roman" panose="02020603050405020304" pitchFamily="18" charset="0"/>
              </a:rPr>
              <a:t>藝術</a:t>
            </a:r>
            <a:r>
              <a:rPr lang="zh-TW" altLang="en-US" sz="2800">
                <a:latin typeface="+mn-ea"/>
                <a:cs typeface="Times New Roman" panose="02020603050405020304" pitchFamily="18" charset="0"/>
              </a:rPr>
              <a:t>基本</a:t>
            </a:r>
            <a:r>
              <a:rPr lang="zh-TW" altLang="en-US" sz="2800" smtClean="0">
                <a:latin typeface="+mn-ea"/>
                <a:cs typeface="Times New Roman" panose="02020603050405020304" pitchFamily="18" charset="0"/>
              </a:rPr>
              <a:t>要素選擇</a:t>
            </a:r>
            <a:r>
              <a:rPr lang="zh-TW" altLang="en-US" sz="2800" dirty="0">
                <a:latin typeface="+mn-ea"/>
                <a:cs typeface="Times New Roman" panose="02020603050405020304" pitchFamily="18" charset="0"/>
              </a:rPr>
              <a:t>顏色、形狀</a:t>
            </a:r>
            <a:r>
              <a:rPr lang="zh-TW" altLang="en-US" sz="2800" dirty="0" smtClean="0">
                <a:latin typeface="+mn-ea"/>
                <a:cs typeface="Times New Roman" panose="02020603050405020304" pitchFamily="18" charset="0"/>
              </a:rPr>
              <a:t>。</a:t>
            </a:r>
            <a:endParaRPr lang="en-US" altLang="zh-TW" sz="2800" dirty="0" smtClean="0">
              <a:latin typeface="+mn-ea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800" dirty="0">
              <a:latin typeface="+mn-ea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+mn-ea"/>
                <a:cs typeface="Times New Roman" panose="02020603050405020304" pitchFamily="18" charset="0"/>
              </a:rPr>
              <a:t>遊戲</a:t>
            </a:r>
            <a:r>
              <a:rPr lang="zh-TW" altLang="en-US" sz="2800" dirty="0">
                <a:latin typeface="+mn-ea"/>
                <a:cs typeface="Times New Roman" panose="02020603050405020304" pitchFamily="18" charset="0"/>
              </a:rPr>
              <a:t>設計理念來自於視覺藝術基本要素，結合格林童話故事</a:t>
            </a:r>
            <a:r>
              <a:rPr lang="zh-TW" altLang="en-US" sz="2800" dirty="0" smtClean="0">
                <a:latin typeface="+mn-ea"/>
                <a:cs typeface="Times New Roman" panose="02020603050405020304" pitchFamily="18" charset="0"/>
              </a:rPr>
              <a:t>。</a:t>
            </a:r>
            <a:endParaRPr lang="en-US" altLang="zh-TW" sz="2800" dirty="0" smtClean="0">
              <a:latin typeface="+mn-ea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800" dirty="0" smtClean="0">
              <a:latin typeface="+mn-ea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+mn-ea"/>
                <a:cs typeface="Times New Roman" panose="02020603050405020304" pitchFamily="18" charset="0"/>
              </a:rPr>
              <a:t>顏色學習搭配肢體動作（穩定性、移動性、操作性），課程中會加入執行功能（記憶、干擾、認知靈活性）訓練</a:t>
            </a:r>
            <a:r>
              <a:rPr lang="zh-TW" altLang="en-US" sz="2800" dirty="0" smtClean="0">
                <a:latin typeface="+mn-ea"/>
                <a:cs typeface="Times New Roman" panose="02020603050405020304" pitchFamily="18" charset="0"/>
              </a:rPr>
              <a:t>。</a:t>
            </a:r>
            <a:endParaRPr lang="en-US" altLang="zh-TW" sz="2800" dirty="0" smtClean="0">
              <a:latin typeface="+mn-ea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800" dirty="0">
              <a:latin typeface="+mn-ea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+mn-ea"/>
                <a:cs typeface="Times New Roman" panose="02020603050405020304" pitchFamily="18" charset="0"/>
              </a:rPr>
              <a:t>使用</a:t>
            </a:r>
            <a:r>
              <a:rPr lang="zh-TW" altLang="en-US" sz="2800" dirty="0">
                <a:latin typeface="+mn-ea"/>
                <a:cs typeface="Times New Roman" panose="02020603050405020304" pitchFamily="18" charset="0"/>
              </a:rPr>
              <a:t>量化研究的方式探討，幼兒對於色彩的喜好</a:t>
            </a:r>
            <a:r>
              <a:rPr lang="zh-TW" altLang="en-US" sz="2800" dirty="0" smtClean="0">
                <a:latin typeface="+mn-ea"/>
                <a:cs typeface="Times New Roman" panose="02020603050405020304" pitchFamily="18" charset="0"/>
              </a:rPr>
              <a:t>。</a:t>
            </a:r>
            <a:endParaRPr lang="en-US" altLang="zh-TW" sz="2800" dirty="0" smtClean="0">
              <a:latin typeface="+mn-ea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800" dirty="0">
              <a:latin typeface="+mn-ea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+mn-ea"/>
                <a:cs typeface="Times New Roman" panose="02020603050405020304" pitchFamily="18" charset="0"/>
              </a:rPr>
              <a:t>量</a:t>
            </a:r>
            <a:r>
              <a:rPr lang="zh-TW" altLang="en-US" sz="2800" dirty="0">
                <a:latin typeface="+mn-ea"/>
                <a:cs typeface="Times New Roman" panose="02020603050405020304" pitchFamily="18" charset="0"/>
              </a:rPr>
              <a:t>表 </a:t>
            </a:r>
            <a:r>
              <a:rPr lang="en-US" altLang="zh-TW" sz="2800" dirty="0">
                <a:latin typeface="+mn-ea"/>
                <a:cs typeface="Times New Roman" panose="02020603050405020304" pitchFamily="18" charset="0"/>
              </a:rPr>
              <a:t>:</a:t>
            </a:r>
            <a:r>
              <a:rPr lang="zh-TW" altLang="en-US" sz="2800" dirty="0">
                <a:latin typeface="+mn-ea"/>
                <a:cs typeface="Times New Roman" panose="02020603050405020304" pitchFamily="18" charset="0"/>
              </a:rPr>
              <a:t> 參考論文色彩問卷的做法調整及設計形狀的問卷模式。</a:t>
            </a:r>
            <a:endParaRPr lang="en-US" altLang="zh-TW" sz="2800" dirty="0">
              <a:latin typeface="+mn-ea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800" dirty="0">
              <a:latin typeface="+mn-ea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800" dirty="0">
              <a:latin typeface="+mn-ea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800" dirty="0">
              <a:latin typeface="+mn-ea"/>
              <a:cs typeface="Times New Roman" panose="02020603050405020304" pitchFamily="18" charset="0"/>
            </a:endParaRPr>
          </a:p>
          <a:p>
            <a:endParaRPr lang="en-US" altLang="zh-TW" sz="2800" dirty="0"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800" dirty="0"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800" dirty="0"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sz="28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661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1B29F6-653E-47DB-A86F-22EBF6B482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5200"/>
            <a:ext cx="12192000" cy="2387600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zh-TW" altLang="en-US" sz="4400" b="1" dirty="0">
                <a:latin typeface="+mn-ea"/>
                <a:ea typeface="+mn-ea"/>
              </a:rPr>
              <a:t>研究架構圖</a:t>
            </a:r>
          </a:p>
        </p:txBody>
      </p:sp>
    </p:spTree>
    <p:extLst>
      <p:ext uri="{BB962C8B-B14F-4D97-AF65-F5344CB8AC3E}">
        <p14:creationId xmlns:p14="http://schemas.microsoft.com/office/powerpoint/2010/main" val="343457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21786" y="5682343"/>
            <a:ext cx="926892" cy="901337"/>
          </a:xfrm>
        </p:spPr>
        <p:txBody>
          <a:bodyPr/>
          <a:lstStyle/>
          <a:p>
            <a:fld id="{6E18DBF4-37B7-4C4F-9728-A1C100B177EE}" type="slidenum">
              <a:rPr lang="en-US" sz="3200" smtClean="0"/>
              <a:t>8</a:t>
            </a:fld>
            <a:endParaRPr lang="en-US" sz="3200" dirty="0"/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D8E9FD37-A172-4CCA-8964-26F7EB35B45B}"/>
              </a:ext>
            </a:extLst>
          </p:cNvPr>
          <p:cNvSpPr txBox="1">
            <a:spLocks/>
          </p:cNvSpPr>
          <p:nvPr/>
        </p:nvSpPr>
        <p:spPr>
          <a:xfrm>
            <a:off x="838200" y="301752"/>
            <a:ext cx="10515600" cy="67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sz="3500" b="1" dirty="0">
                <a:solidFill>
                  <a:schemeClr val="bg1"/>
                </a:solidFill>
              </a:rPr>
              <a:t>學習模型</a:t>
            </a:r>
            <a:endParaRPr lang="en-US" sz="3500" b="1" dirty="0">
              <a:solidFill>
                <a:schemeClr val="bg1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E64F0A3-0269-4C52-A60F-6530662EB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332738"/>
            <a:ext cx="9573986" cy="529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709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21786" y="5682343"/>
            <a:ext cx="926892" cy="901337"/>
          </a:xfrm>
        </p:spPr>
        <p:txBody>
          <a:bodyPr/>
          <a:lstStyle/>
          <a:p>
            <a:fld id="{6E18DBF4-37B7-4C4F-9728-A1C100B177EE}" type="slidenum">
              <a:rPr lang="en-US" sz="3200" smtClean="0"/>
              <a:t>9</a:t>
            </a:fld>
            <a:endParaRPr lang="en-US" sz="3200" dirty="0"/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D8E9FD37-A172-4CCA-8964-26F7EB35B45B}"/>
              </a:ext>
            </a:extLst>
          </p:cNvPr>
          <p:cNvSpPr txBox="1">
            <a:spLocks/>
          </p:cNvSpPr>
          <p:nvPr/>
        </p:nvSpPr>
        <p:spPr>
          <a:xfrm>
            <a:off x="838200" y="301752"/>
            <a:ext cx="10515600" cy="67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sz="3500" b="1" dirty="0">
                <a:solidFill>
                  <a:schemeClr val="bg1"/>
                </a:solidFill>
              </a:rPr>
              <a:t>研究架構</a:t>
            </a:r>
            <a:endParaRPr lang="en-US" sz="3500" b="1" dirty="0">
              <a:solidFill>
                <a:schemeClr val="bg1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68BEB76-2B2B-445C-9184-48476FDCC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3324" y="1314750"/>
            <a:ext cx="8226076" cy="543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8947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包裹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包裹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TM10001115[[fn=包裹]]</Template>
  <TotalTime>3192</TotalTime>
  <Words>336</Words>
  <Application>Microsoft Office PowerPoint</Application>
  <PresentationFormat>寬螢幕</PresentationFormat>
  <Paragraphs>64</Paragraphs>
  <Slides>14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Microsoft JhengHei UI</vt:lpstr>
      <vt:lpstr>微軟正黑體</vt:lpstr>
      <vt:lpstr>新細明體</vt:lpstr>
      <vt:lpstr>Arial</vt:lpstr>
      <vt:lpstr>Calibri</vt:lpstr>
      <vt:lpstr>Times New Roman</vt:lpstr>
      <vt:lpstr>包裹</vt:lpstr>
      <vt:lpstr>幼兒美感論文進度</vt:lpstr>
      <vt:lpstr>PowerPoint 簡報</vt:lpstr>
      <vt:lpstr>20篇相關論文整理</vt:lpstr>
      <vt:lpstr>PowerPoint 簡報</vt:lpstr>
      <vt:lpstr>遊戲構想</vt:lpstr>
      <vt:lpstr>PowerPoint 簡報</vt:lpstr>
      <vt:lpstr>研究架構圖</vt:lpstr>
      <vt:lpstr>PowerPoint 簡報</vt:lpstr>
      <vt:lpstr>PowerPoint 簡報</vt:lpstr>
      <vt:lpstr>分析與探究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Game-based Learning and 21st century skills: A review of recent research 基於遊戲的學習與21世紀技能：最新研究述評 </dc:title>
  <dc:creator>政豪</dc:creator>
  <cp:lastModifiedBy>gramchung</cp:lastModifiedBy>
  <cp:revision>149</cp:revision>
  <dcterms:created xsi:type="dcterms:W3CDTF">2020-11-23T15:45:25Z</dcterms:created>
  <dcterms:modified xsi:type="dcterms:W3CDTF">2021-07-01T14:39:49Z</dcterms:modified>
</cp:coreProperties>
</file>