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21"/>
  </p:notesMasterIdLst>
  <p:sldIdLst>
    <p:sldId id="618" r:id="rId2"/>
    <p:sldId id="621" r:id="rId3"/>
    <p:sldId id="604" r:id="rId4"/>
    <p:sldId id="622" r:id="rId5"/>
    <p:sldId id="629" r:id="rId6"/>
    <p:sldId id="630" r:id="rId7"/>
    <p:sldId id="623" r:id="rId8"/>
    <p:sldId id="624" r:id="rId9"/>
    <p:sldId id="625" r:id="rId10"/>
    <p:sldId id="626" r:id="rId11"/>
    <p:sldId id="627" r:id="rId12"/>
    <p:sldId id="628" r:id="rId13"/>
    <p:sldId id="631" r:id="rId14"/>
    <p:sldId id="633" r:id="rId15"/>
    <p:sldId id="632" r:id="rId16"/>
    <p:sldId id="634" r:id="rId17"/>
    <p:sldId id="635" r:id="rId18"/>
    <p:sldId id="636" r:id="rId19"/>
    <p:sldId id="6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39"/>
    <a:srgbClr val="262626"/>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31" autoAdjust="0"/>
    <p:restoredTop sz="74791" autoAdjust="0"/>
  </p:normalViewPr>
  <p:slideViewPr>
    <p:cSldViewPr snapToGrid="0">
      <p:cViewPr varScale="1">
        <p:scale>
          <a:sx n="121" d="100"/>
          <a:sy n="121" d="100"/>
        </p:scale>
        <p:origin x="13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2021/7/29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1995169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dirty="0"/>
          </a:p>
        </p:txBody>
      </p:sp>
    </p:spTree>
    <p:extLst>
      <p:ext uri="{BB962C8B-B14F-4D97-AF65-F5344CB8AC3E}">
        <p14:creationId xmlns:p14="http://schemas.microsoft.com/office/powerpoint/2010/main" val="334976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dirty="0"/>
          </a:p>
        </p:txBody>
      </p:sp>
    </p:spTree>
    <p:extLst>
      <p:ext uri="{BB962C8B-B14F-4D97-AF65-F5344CB8AC3E}">
        <p14:creationId xmlns:p14="http://schemas.microsoft.com/office/powerpoint/2010/main" val="2562919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dirty="0"/>
          </a:p>
        </p:txBody>
      </p:sp>
    </p:spTree>
    <p:extLst>
      <p:ext uri="{BB962C8B-B14F-4D97-AF65-F5344CB8AC3E}">
        <p14:creationId xmlns:p14="http://schemas.microsoft.com/office/powerpoint/2010/main" val="1919641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13</a:t>
            </a:fld>
            <a:endParaRPr lang="zh-TW" altLang="en-US"/>
          </a:p>
        </p:txBody>
      </p:sp>
    </p:spTree>
    <p:extLst>
      <p:ext uri="{BB962C8B-B14F-4D97-AF65-F5344CB8AC3E}">
        <p14:creationId xmlns:p14="http://schemas.microsoft.com/office/powerpoint/2010/main" val="111698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dirty="0"/>
          </a:p>
        </p:txBody>
      </p:sp>
    </p:spTree>
    <p:extLst>
      <p:ext uri="{BB962C8B-B14F-4D97-AF65-F5344CB8AC3E}">
        <p14:creationId xmlns:p14="http://schemas.microsoft.com/office/powerpoint/2010/main" val="175629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dirty="0"/>
          </a:p>
        </p:txBody>
      </p:sp>
    </p:spTree>
    <p:extLst>
      <p:ext uri="{BB962C8B-B14F-4D97-AF65-F5344CB8AC3E}">
        <p14:creationId xmlns:p14="http://schemas.microsoft.com/office/powerpoint/2010/main" val="37364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16</a:t>
            </a:fld>
            <a:endParaRPr lang="zh-TW" altLang="en-US"/>
          </a:p>
        </p:txBody>
      </p:sp>
    </p:spTree>
    <p:extLst>
      <p:ext uri="{BB962C8B-B14F-4D97-AF65-F5344CB8AC3E}">
        <p14:creationId xmlns:p14="http://schemas.microsoft.com/office/powerpoint/2010/main" val="118697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17</a:t>
            </a:fld>
            <a:endParaRPr lang="zh-TW" altLang="en-US"/>
          </a:p>
        </p:txBody>
      </p:sp>
    </p:spTree>
    <p:extLst>
      <p:ext uri="{BB962C8B-B14F-4D97-AF65-F5344CB8AC3E}">
        <p14:creationId xmlns:p14="http://schemas.microsoft.com/office/powerpoint/2010/main" val="413755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dirty="0"/>
          </a:p>
        </p:txBody>
      </p:sp>
    </p:spTree>
    <p:extLst>
      <p:ext uri="{BB962C8B-B14F-4D97-AF65-F5344CB8AC3E}">
        <p14:creationId xmlns:p14="http://schemas.microsoft.com/office/powerpoint/2010/main" val="209821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19</a:t>
            </a:fld>
            <a:endParaRPr lang="zh-TW" altLang="en-US"/>
          </a:p>
        </p:txBody>
      </p:sp>
    </p:spTree>
    <p:extLst>
      <p:ext uri="{BB962C8B-B14F-4D97-AF65-F5344CB8AC3E}">
        <p14:creationId xmlns:p14="http://schemas.microsoft.com/office/powerpoint/2010/main" val="20418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dirty="0"/>
          </a:p>
        </p:txBody>
      </p:sp>
    </p:spTree>
    <p:extLst>
      <p:ext uri="{BB962C8B-B14F-4D97-AF65-F5344CB8AC3E}">
        <p14:creationId xmlns:p14="http://schemas.microsoft.com/office/powerpoint/2010/main" val="60689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a:t>
            </a:fld>
            <a:endParaRPr lang="zh-TW" altLang="en-US"/>
          </a:p>
        </p:txBody>
      </p:sp>
    </p:spTree>
    <p:extLst>
      <p:ext uri="{BB962C8B-B14F-4D97-AF65-F5344CB8AC3E}">
        <p14:creationId xmlns:p14="http://schemas.microsoft.com/office/powerpoint/2010/main" val="61692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dirty="0"/>
          </a:p>
        </p:txBody>
      </p:sp>
    </p:spTree>
    <p:extLst>
      <p:ext uri="{BB962C8B-B14F-4D97-AF65-F5344CB8AC3E}">
        <p14:creationId xmlns:p14="http://schemas.microsoft.com/office/powerpoint/2010/main" val="172844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5</a:t>
            </a:fld>
            <a:endParaRPr lang="zh-TW" altLang="en-US"/>
          </a:p>
        </p:txBody>
      </p:sp>
    </p:spTree>
    <p:extLst>
      <p:ext uri="{BB962C8B-B14F-4D97-AF65-F5344CB8AC3E}">
        <p14:creationId xmlns:p14="http://schemas.microsoft.com/office/powerpoint/2010/main" val="89055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dirty="0"/>
          </a:p>
        </p:txBody>
      </p:sp>
    </p:spTree>
    <p:extLst>
      <p:ext uri="{BB962C8B-B14F-4D97-AF65-F5344CB8AC3E}">
        <p14:creationId xmlns:p14="http://schemas.microsoft.com/office/powerpoint/2010/main" val="124917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7</a:t>
            </a:fld>
            <a:endParaRPr lang="zh-TW" altLang="en-US"/>
          </a:p>
        </p:txBody>
      </p:sp>
    </p:spTree>
    <p:extLst>
      <p:ext uri="{BB962C8B-B14F-4D97-AF65-F5344CB8AC3E}">
        <p14:creationId xmlns:p14="http://schemas.microsoft.com/office/powerpoint/2010/main" val="31184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dirty="0"/>
          </a:p>
        </p:txBody>
      </p:sp>
    </p:spTree>
    <p:extLst>
      <p:ext uri="{BB962C8B-B14F-4D97-AF65-F5344CB8AC3E}">
        <p14:creationId xmlns:p14="http://schemas.microsoft.com/office/powerpoint/2010/main" val="315283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dirty="0"/>
          </a:p>
        </p:txBody>
      </p:sp>
    </p:spTree>
    <p:extLst>
      <p:ext uri="{BB962C8B-B14F-4D97-AF65-F5344CB8AC3E}">
        <p14:creationId xmlns:p14="http://schemas.microsoft.com/office/powerpoint/2010/main" val="198657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your date here</a:t>
            </a:r>
          </a:p>
        </p:txBody>
      </p:sp>
      <p:sp>
        <p:nvSpPr>
          <p:cNvPr id="5" name="Footer Placeholder 4"/>
          <p:cNvSpPr>
            <a:spLocks noGrp="1"/>
          </p:cNvSpPr>
          <p:nvPr>
            <p:ph type="ftr" sz="quarter" idx="11"/>
          </p:nvPr>
        </p:nvSpPr>
        <p:spPr/>
        <p:txBody>
          <a:bodyPr/>
          <a:lstStyle/>
          <a:p>
            <a:r>
              <a:rPr lang="en-US" dirty="0" err="1"/>
              <a:t>större</a:t>
            </a:r>
            <a:r>
              <a:rPr lang="en-US" dirty="0"/>
              <a:t>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2021/7/29</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2021/7/29</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2021/7/29</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微軟正黑體" panose="020B0604030504040204" pitchFamily="34" charset="-120"/>
                <a:cs typeface="Times New Roman" panose="02020603050405020304" pitchFamily="18" charset="0"/>
              </a:rPr>
              <a:t>政豪論文</a:t>
            </a:r>
            <a:endParaRPr lang="zh-TW" altLang="en-US" sz="4400" b="1" dirty="0">
              <a:latin typeface="+mn-ea"/>
              <a:ea typeface="+mn-ea"/>
            </a:endParaRPr>
          </a:p>
        </p:txBody>
      </p:sp>
    </p:spTree>
    <p:extLst>
      <p:ext uri="{BB962C8B-B14F-4D97-AF65-F5344CB8AC3E}">
        <p14:creationId xmlns:p14="http://schemas.microsoft.com/office/powerpoint/2010/main" val="415044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E492AD4A-441B-441E-A8F0-81944E2609C6}"/>
              </a:ext>
            </a:extLst>
          </p:cNvPr>
          <p:cNvPicPr>
            <a:picLocks noChangeAspect="1"/>
          </p:cNvPicPr>
          <p:nvPr/>
        </p:nvPicPr>
        <p:blipFill>
          <a:blip r:embed="rId3"/>
          <a:stretch>
            <a:fillRect/>
          </a:stretch>
        </p:blipFill>
        <p:spPr>
          <a:xfrm>
            <a:off x="7554679" y="1296159"/>
            <a:ext cx="3467107" cy="3652431"/>
          </a:xfrm>
          <a:prstGeom prst="rect">
            <a:avLst/>
          </a:prstGeom>
        </p:spPr>
      </p:pic>
      <p:pic>
        <p:nvPicPr>
          <p:cNvPr id="5124" name="Picture 4">
            <a:extLst>
              <a:ext uri="{FF2B5EF4-FFF2-40B4-BE49-F238E27FC236}">
                <a16:creationId xmlns:a16="http://schemas.microsoft.com/office/drawing/2014/main" id="{DAAB90B6-015D-4E3A-8F66-8BC2B3089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79608"/>
            <a:ext cx="8377283" cy="11844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執行功能</a:t>
            </a:r>
            <a:endParaRPr lang="en-US" sz="3500" b="1" dirty="0">
              <a:solidFill>
                <a:schemeClr val="bg1"/>
              </a:solidFill>
            </a:endParaRPr>
          </a:p>
        </p:txBody>
      </p:sp>
      <p:sp>
        <p:nvSpPr>
          <p:cNvPr id="8" name="文字方塊 7">
            <a:extLst>
              <a:ext uri="{FF2B5EF4-FFF2-40B4-BE49-F238E27FC236}">
                <a16:creationId xmlns:a16="http://schemas.microsoft.com/office/drawing/2014/main" id="{73634206-79FF-47AA-862B-B71EADBDF1F9}"/>
              </a:ext>
            </a:extLst>
          </p:cNvPr>
          <p:cNvSpPr txBox="1"/>
          <p:nvPr/>
        </p:nvSpPr>
        <p:spPr>
          <a:xfrm>
            <a:off x="838200" y="1829716"/>
            <a:ext cx="7971130" cy="2585323"/>
          </a:xfrm>
          <a:prstGeom prst="rect">
            <a:avLst/>
          </a:prstGeom>
          <a:noFill/>
        </p:spPr>
        <p:txBody>
          <a:bodyPr wrap="square">
            <a:spAutoFit/>
          </a:bodyPr>
          <a:lstStyle/>
          <a:p>
            <a:pPr rtl="0">
              <a:spcBef>
                <a:spcPts val="0"/>
              </a:spcBef>
              <a:spcAft>
                <a:spcPts val="0"/>
              </a:spcAft>
            </a:pPr>
            <a:r>
              <a:rPr lang="zh-TW" altLang="en-US" sz="5400" b="1" i="0" u="none" strike="noStrike" dirty="0">
                <a:solidFill>
                  <a:srgbClr val="1A1A1A"/>
                </a:solidFill>
                <a:effectLst/>
                <a:latin typeface="Raleway"/>
              </a:rPr>
              <a:t>第二關</a:t>
            </a:r>
            <a:r>
              <a:rPr lang="en-US" altLang="zh-TW" sz="5400" b="1" i="0" u="none" strike="noStrike" dirty="0">
                <a:solidFill>
                  <a:srgbClr val="1A1A1A"/>
                </a:solidFill>
                <a:effectLst/>
                <a:latin typeface="Raleway"/>
              </a:rPr>
              <a:t>:</a:t>
            </a:r>
            <a:r>
              <a:rPr lang="zh-TW" altLang="en-US" sz="5400" b="1" i="0" u="none" strike="noStrike" dirty="0">
                <a:solidFill>
                  <a:srgbClr val="1A1A1A"/>
                </a:solidFill>
                <a:effectLst/>
                <a:latin typeface="Raleway"/>
              </a:rPr>
              <a:t>抑制控制</a:t>
            </a:r>
            <a:endParaRPr lang="zh-TW" altLang="en-US" sz="5400" b="0" dirty="0">
              <a:effectLst/>
            </a:endParaRPr>
          </a:p>
          <a:p>
            <a:br>
              <a:rPr lang="zh-TW" altLang="en-US" sz="5400" dirty="0"/>
            </a:br>
            <a:endParaRPr lang="zh-TW" altLang="en-US" sz="5400" dirty="0"/>
          </a:p>
        </p:txBody>
      </p:sp>
    </p:spTree>
    <p:extLst>
      <p:ext uri="{BB962C8B-B14F-4D97-AF65-F5344CB8AC3E}">
        <p14:creationId xmlns:p14="http://schemas.microsoft.com/office/powerpoint/2010/main" val="165540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B5D1318-6CA5-47C6-9507-F3B9D634AE62}"/>
              </a:ext>
            </a:extLst>
          </p:cNvPr>
          <p:cNvPicPr>
            <a:picLocks noChangeAspect="1"/>
          </p:cNvPicPr>
          <p:nvPr/>
        </p:nvPicPr>
        <p:blipFill>
          <a:blip r:embed="rId3"/>
          <a:stretch>
            <a:fillRect/>
          </a:stretch>
        </p:blipFill>
        <p:spPr>
          <a:xfrm>
            <a:off x="7350223" y="1202809"/>
            <a:ext cx="3569463" cy="3745781"/>
          </a:xfrm>
          <a:prstGeom prst="rect">
            <a:avLst/>
          </a:prstGeom>
        </p:spPr>
      </p:pic>
      <p:pic>
        <p:nvPicPr>
          <p:cNvPr id="6148" name="Picture 4">
            <a:extLst>
              <a:ext uri="{FF2B5EF4-FFF2-40B4-BE49-F238E27FC236}">
                <a16:creationId xmlns:a16="http://schemas.microsoft.com/office/drawing/2014/main" id="{00AB8692-2B6E-4112-9A0F-13E7EC6B3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074602"/>
            <a:ext cx="8668504" cy="1289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執行功能</a:t>
            </a:r>
            <a:endParaRPr lang="en-US" sz="3500" b="1" dirty="0">
              <a:solidFill>
                <a:schemeClr val="bg1"/>
              </a:solidFill>
            </a:endParaRPr>
          </a:p>
        </p:txBody>
      </p:sp>
      <p:sp>
        <p:nvSpPr>
          <p:cNvPr id="8" name="文字方塊 7">
            <a:extLst>
              <a:ext uri="{FF2B5EF4-FFF2-40B4-BE49-F238E27FC236}">
                <a16:creationId xmlns:a16="http://schemas.microsoft.com/office/drawing/2014/main" id="{73634206-79FF-47AA-862B-B71EADBDF1F9}"/>
              </a:ext>
            </a:extLst>
          </p:cNvPr>
          <p:cNvSpPr txBox="1"/>
          <p:nvPr/>
        </p:nvSpPr>
        <p:spPr>
          <a:xfrm>
            <a:off x="838200" y="1829716"/>
            <a:ext cx="7971130" cy="2585323"/>
          </a:xfrm>
          <a:prstGeom prst="rect">
            <a:avLst/>
          </a:prstGeom>
          <a:noFill/>
        </p:spPr>
        <p:txBody>
          <a:bodyPr wrap="square">
            <a:spAutoFit/>
          </a:bodyPr>
          <a:lstStyle/>
          <a:p>
            <a:pPr rtl="0">
              <a:spcBef>
                <a:spcPts val="0"/>
              </a:spcBef>
              <a:spcAft>
                <a:spcPts val="0"/>
              </a:spcAft>
            </a:pPr>
            <a:r>
              <a:rPr lang="zh-TW" altLang="en-US" sz="5400" b="1" i="0" u="none" strike="noStrike" dirty="0">
                <a:solidFill>
                  <a:srgbClr val="1A1A1A"/>
                </a:solidFill>
                <a:effectLst/>
                <a:latin typeface="Raleway"/>
              </a:rPr>
              <a:t>第三關</a:t>
            </a:r>
            <a:r>
              <a:rPr lang="en-US" altLang="zh-TW" sz="5400" b="1" i="0" u="none" strike="noStrike" dirty="0">
                <a:solidFill>
                  <a:srgbClr val="1A1A1A"/>
                </a:solidFill>
                <a:effectLst/>
                <a:latin typeface="Raleway"/>
              </a:rPr>
              <a:t>:</a:t>
            </a:r>
            <a:r>
              <a:rPr lang="zh-TW" altLang="en-US" sz="5400" b="1" i="0" u="none" strike="noStrike" dirty="0">
                <a:solidFill>
                  <a:srgbClr val="1A1A1A"/>
                </a:solidFill>
                <a:effectLst/>
                <a:latin typeface="Raleway"/>
              </a:rPr>
              <a:t>認知彈性</a:t>
            </a:r>
            <a:endParaRPr lang="zh-TW" altLang="en-US" sz="5400" b="0" dirty="0">
              <a:effectLst/>
            </a:endParaRPr>
          </a:p>
          <a:p>
            <a:br>
              <a:rPr lang="zh-TW" altLang="en-US" sz="5400" dirty="0"/>
            </a:br>
            <a:endParaRPr lang="zh-TW" altLang="en-US" sz="5400" dirty="0"/>
          </a:p>
        </p:txBody>
      </p:sp>
    </p:spTree>
    <p:extLst>
      <p:ext uri="{BB962C8B-B14F-4D97-AF65-F5344CB8AC3E}">
        <p14:creationId xmlns:p14="http://schemas.microsoft.com/office/powerpoint/2010/main" val="42187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執行功能</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954107"/>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是否需要刪除認知彈性</a:t>
            </a:r>
            <a:r>
              <a:rPr lang="en-US" altLang="zh-TW" sz="2800" dirty="0">
                <a:latin typeface="+mn-ea"/>
                <a:cs typeface="Times New Roman" panose="02020603050405020304" pitchFamily="18" charset="0"/>
              </a:rPr>
              <a:t>?</a:t>
            </a:r>
          </a:p>
          <a:p>
            <a:pPr lvl="1"/>
            <a:endParaRPr lang="en-US" altLang="zh-TW" sz="2800" dirty="0">
              <a:latin typeface="+mn-ea"/>
              <a:cs typeface="Times New Roman" panose="02020603050405020304" pitchFamily="18" charset="0"/>
            </a:endParaRPr>
          </a:p>
        </p:txBody>
      </p:sp>
    </p:spTree>
    <p:extLst>
      <p:ext uri="{BB962C8B-B14F-4D97-AF65-F5344CB8AC3E}">
        <p14:creationId xmlns:p14="http://schemas.microsoft.com/office/powerpoint/2010/main" val="219107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研究流程</a:t>
            </a:r>
          </a:p>
        </p:txBody>
      </p:sp>
    </p:spTree>
    <p:extLst>
      <p:ext uri="{BB962C8B-B14F-4D97-AF65-F5344CB8AC3E}">
        <p14:creationId xmlns:p14="http://schemas.microsoft.com/office/powerpoint/2010/main" val="155946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研究流程</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2246769"/>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共計六週</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分為測驗</a:t>
            </a:r>
            <a:r>
              <a:rPr lang="en-US" altLang="zh-TW" sz="2800" dirty="0">
                <a:latin typeface="+mn-ea"/>
                <a:cs typeface="Times New Roman" panose="02020603050405020304" pitchFamily="18" charset="0"/>
              </a:rPr>
              <a:t>(2</a:t>
            </a:r>
            <a:r>
              <a:rPr lang="zh-TW" altLang="en-US" sz="2800" dirty="0">
                <a:latin typeface="+mn-ea"/>
                <a:cs typeface="Times New Roman" panose="02020603050405020304" pitchFamily="18" charset="0"/>
              </a:rPr>
              <a:t>週</a:t>
            </a:r>
            <a:r>
              <a:rPr lang="en-US" altLang="zh-TW" sz="2800" dirty="0">
                <a:latin typeface="+mn-ea"/>
                <a:cs typeface="Times New Roman" panose="02020603050405020304" pitchFamily="18" charset="0"/>
              </a:rPr>
              <a:t>)</a:t>
            </a:r>
            <a:r>
              <a:rPr lang="zh-TW" altLang="en-US" sz="2800" dirty="0">
                <a:latin typeface="+mn-ea"/>
                <a:cs typeface="Times New Roman" panose="02020603050405020304" pitchFamily="18" charset="0"/>
              </a:rPr>
              <a:t>以及教學</a:t>
            </a:r>
            <a:r>
              <a:rPr lang="en-US" altLang="zh-TW" sz="2800" dirty="0">
                <a:latin typeface="+mn-ea"/>
                <a:cs typeface="Times New Roman" panose="02020603050405020304" pitchFamily="18" charset="0"/>
              </a:rPr>
              <a:t>(4</a:t>
            </a:r>
            <a:r>
              <a:rPr lang="zh-TW" altLang="en-US" sz="2800" dirty="0">
                <a:latin typeface="+mn-ea"/>
                <a:cs typeface="Times New Roman" panose="02020603050405020304" pitchFamily="18" charset="0"/>
              </a:rPr>
              <a:t>週</a:t>
            </a:r>
            <a:r>
              <a:rPr lang="en-US" altLang="zh-TW" sz="2800" dirty="0">
                <a:latin typeface="+mn-ea"/>
                <a:cs typeface="Times New Roman" panose="02020603050405020304" pitchFamily="18" charset="0"/>
              </a:rPr>
              <a:t>)</a:t>
            </a: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每週兩堂 </a:t>
            </a:r>
            <a:r>
              <a:rPr lang="en-US" altLang="zh-TW" sz="2800" dirty="0">
                <a:latin typeface="+mn-ea"/>
                <a:cs typeface="Times New Roman" panose="02020603050405020304" pitchFamily="18" charset="0"/>
              </a:rPr>
              <a:t>(</a:t>
            </a:r>
            <a:r>
              <a:rPr lang="zh-TW" altLang="en-US" sz="2800" dirty="0">
                <a:latin typeface="+mn-ea"/>
                <a:cs typeface="Times New Roman" panose="02020603050405020304" pitchFamily="18" charset="0"/>
              </a:rPr>
              <a:t>實驗組以及對照組</a:t>
            </a:r>
            <a:r>
              <a:rPr lang="en-US" altLang="zh-TW" sz="2800" dirty="0">
                <a:latin typeface="+mn-ea"/>
                <a:cs typeface="Times New Roman" panose="02020603050405020304" pitchFamily="18" charset="0"/>
              </a:rPr>
              <a:t>)</a:t>
            </a:r>
          </a:p>
        </p:txBody>
      </p:sp>
    </p:spTree>
    <p:extLst>
      <p:ext uri="{BB962C8B-B14F-4D97-AF65-F5344CB8AC3E}">
        <p14:creationId xmlns:p14="http://schemas.microsoft.com/office/powerpoint/2010/main" val="32335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研究流程</a:t>
            </a:r>
            <a:endParaRPr lang="en-US" sz="3500" b="1" dirty="0">
              <a:solidFill>
                <a:schemeClr val="bg1"/>
              </a:solidFill>
            </a:endParaRPr>
          </a:p>
        </p:txBody>
      </p:sp>
      <p:pic>
        <p:nvPicPr>
          <p:cNvPr id="5" name="圖片 4">
            <a:extLst>
              <a:ext uri="{FF2B5EF4-FFF2-40B4-BE49-F238E27FC236}">
                <a16:creationId xmlns:a16="http://schemas.microsoft.com/office/drawing/2014/main" id="{E2D398B1-F970-46CA-9964-14F3623D91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381" y="1309562"/>
            <a:ext cx="4743968" cy="9976736"/>
          </a:xfrm>
          <a:prstGeom prst="rect">
            <a:avLst/>
          </a:prstGeom>
          <a:noFill/>
          <a:ln>
            <a:noFill/>
          </a:ln>
        </p:spPr>
      </p:pic>
      <p:pic>
        <p:nvPicPr>
          <p:cNvPr id="6" name="圖片 5">
            <a:extLst>
              <a:ext uri="{FF2B5EF4-FFF2-40B4-BE49-F238E27FC236}">
                <a16:creationId xmlns:a16="http://schemas.microsoft.com/office/drawing/2014/main" id="{0C2E2853-9728-485F-9B4A-75ED065F19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4652" y="-2899235"/>
            <a:ext cx="3931920" cy="8268970"/>
          </a:xfrm>
          <a:prstGeom prst="rect">
            <a:avLst/>
          </a:prstGeom>
          <a:noFill/>
          <a:ln>
            <a:noFill/>
          </a:ln>
        </p:spPr>
      </p:pic>
      <p:sp>
        <p:nvSpPr>
          <p:cNvPr id="2" name="矩形 1">
            <a:extLst>
              <a:ext uri="{FF2B5EF4-FFF2-40B4-BE49-F238E27FC236}">
                <a16:creationId xmlns:a16="http://schemas.microsoft.com/office/drawing/2014/main" id="{9CDB9322-4958-4EF8-AE05-F0CB3A70C88C}"/>
              </a:ext>
            </a:extLst>
          </p:cNvPr>
          <p:cNvSpPr/>
          <p:nvPr/>
        </p:nvSpPr>
        <p:spPr>
          <a:xfrm>
            <a:off x="6724652" y="-1"/>
            <a:ext cx="3931920" cy="1174531"/>
          </a:xfrm>
          <a:prstGeom prst="rect">
            <a:avLst/>
          </a:prstGeom>
          <a:solidFill>
            <a:srgbClr val="2733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9673579-49E1-4E18-BCEA-ED870B30209F}"/>
              </a:ext>
            </a:extLst>
          </p:cNvPr>
          <p:cNvSpPr/>
          <p:nvPr/>
        </p:nvSpPr>
        <p:spPr>
          <a:xfrm>
            <a:off x="723381" y="6387661"/>
            <a:ext cx="4743968" cy="1174531"/>
          </a:xfrm>
          <a:prstGeom prst="rect">
            <a:avLst/>
          </a:prstGeom>
          <a:solidFill>
            <a:srgbClr val="2733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5224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研究方法</a:t>
            </a:r>
          </a:p>
        </p:txBody>
      </p:sp>
    </p:spTree>
    <p:extLst>
      <p:ext uri="{BB962C8B-B14F-4D97-AF65-F5344CB8AC3E}">
        <p14:creationId xmlns:p14="http://schemas.microsoft.com/office/powerpoint/2010/main" val="172457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後續規劃</a:t>
            </a:r>
          </a:p>
        </p:txBody>
      </p:sp>
    </p:spTree>
    <p:extLst>
      <p:ext uri="{BB962C8B-B14F-4D97-AF65-F5344CB8AC3E}">
        <p14:creationId xmlns:p14="http://schemas.microsoft.com/office/powerpoint/2010/main" val="45813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研究流程</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2246769"/>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繼續和學長配合，完成前三章</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找出形狀的相關文獻</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設計傳統式的教學</a:t>
            </a:r>
            <a:endParaRPr lang="en-US" altLang="zh-TW" sz="2800" dirty="0">
              <a:latin typeface="+mn-ea"/>
              <a:cs typeface="Times New Roman" panose="02020603050405020304" pitchFamily="18" charset="0"/>
            </a:endParaRPr>
          </a:p>
        </p:txBody>
      </p:sp>
    </p:spTree>
    <p:extLst>
      <p:ext uri="{BB962C8B-B14F-4D97-AF65-F5344CB8AC3E}">
        <p14:creationId xmlns:p14="http://schemas.microsoft.com/office/powerpoint/2010/main" val="370525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340100" y="1645432"/>
            <a:ext cx="5511800" cy="3309620"/>
          </a:xfrm>
          <a:prstGeom prst="rect">
            <a:avLst/>
          </a:prstGeom>
        </p:spPr>
        <p:txBody>
          <a:bodyPr vert="horz" wrap="square" lIns="0" tIns="0" rIns="0" bIns="0" rtlCol="0">
            <a:noAutofit/>
          </a:bodyPr>
          <a:lstStyle/>
          <a:p>
            <a:pPr marL="12700" marR="12700" indent="914400">
              <a:lnSpc>
                <a:spcPct val="150600"/>
              </a:lnSpc>
            </a:pPr>
            <a:r>
              <a:rPr sz="7200" b="1" dirty="0">
                <a:solidFill>
                  <a:srgbClr val="262626"/>
                </a:solidFill>
                <a:latin typeface="Microsoft JhengHei UI"/>
                <a:cs typeface="Microsoft JhengHei UI"/>
              </a:rPr>
              <a:t>謝謝聆聽 敬請不吝賜教</a:t>
            </a:r>
          </a:p>
        </p:txBody>
      </p:sp>
    </p:spTree>
    <p:extLst>
      <p:ext uri="{BB962C8B-B14F-4D97-AF65-F5344CB8AC3E}">
        <p14:creationId xmlns:p14="http://schemas.microsoft.com/office/powerpoint/2010/main" val="38215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政豪論文</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194453"/>
            <a:ext cx="10515600" cy="8577092"/>
          </a:xfrm>
          <a:prstGeom prst="rect">
            <a:avLst/>
          </a:prstGeom>
          <a:noFill/>
        </p:spPr>
        <p:txBody>
          <a:bodyPr wrap="square">
            <a:spAutoFit/>
          </a:bodyPr>
          <a:lstStyle/>
          <a:p>
            <a:pPr marL="514350" indent="-514350">
              <a:lnSpc>
                <a:spcPct val="200000"/>
              </a:lnSpc>
              <a:buFont typeface="+mj-lt"/>
              <a:buAutoNum type="arabicPeriod"/>
            </a:pPr>
            <a:r>
              <a:rPr lang="zh-TW" altLang="en-US" sz="2800" dirty="0">
                <a:latin typeface="+mn-ea"/>
                <a:cs typeface="Times New Roman" panose="02020603050405020304" pitchFamily="18" charset="0"/>
              </a:rPr>
              <a:t>進行中項目</a:t>
            </a:r>
            <a:endParaRPr lang="en-US" altLang="zh-TW" sz="2800" dirty="0">
              <a:latin typeface="+mn-ea"/>
              <a:cs typeface="Times New Roman" panose="02020603050405020304" pitchFamily="18" charset="0"/>
            </a:endParaRPr>
          </a:p>
          <a:p>
            <a:pPr marL="514350" indent="-514350">
              <a:lnSpc>
                <a:spcPct val="200000"/>
              </a:lnSpc>
              <a:buFont typeface="+mj-lt"/>
              <a:buAutoNum type="arabicPeriod"/>
            </a:pPr>
            <a:r>
              <a:rPr lang="zh-TW" altLang="en-US" sz="2800" dirty="0">
                <a:latin typeface="+mn-ea"/>
                <a:cs typeface="Times New Roman" panose="02020603050405020304" pitchFamily="18" charset="0"/>
              </a:rPr>
              <a:t>研究目的確認</a:t>
            </a:r>
            <a:endParaRPr lang="en-US" altLang="zh-TW" sz="2800" dirty="0">
              <a:latin typeface="+mn-ea"/>
              <a:cs typeface="Times New Roman" panose="02020603050405020304" pitchFamily="18" charset="0"/>
            </a:endParaRPr>
          </a:p>
          <a:p>
            <a:pPr marL="514350" indent="-514350">
              <a:lnSpc>
                <a:spcPct val="200000"/>
              </a:lnSpc>
              <a:buFont typeface="+mj-lt"/>
              <a:buAutoNum type="arabicPeriod"/>
            </a:pPr>
            <a:r>
              <a:rPr lang="zh-TW" altLang="en-US" sz="2800" dirty="0">
                <a:latin typeface="+mn-ea"/>
                <a:cs typeface="Times New Roman" panose="02020603050405020304" pitchFamily="18" charset="0"/>
              </a:rPr>
              <a:t>執行功能是否刪除</a:t>
            </a:r>
            <a:endParaRPr lang="en-US" altLang="zh-TW" sz="2800" dirty="0">
              <a:latin typeface="+mn-ea"/>
              <a:cs typeface="Times New Roman" panose="02020603050405020304" pitchFamily="18" charset="0"/>
            </a:endParaRPr>
          </a:p>
          <a:p>
            <a:pPr marL="514350" indent="-514350">
              <a:lnSpc>
                <a:spcPct val="200000"/>
              </a:lnSpc>
              <a:buFont typeface="+mj-lt"/>
              <a:buAutoNum type="arabicPeriod"/>
            </a:pPr>
            <a:r>
              <a:rPr lang="zh-TW" altLang="en-US" sz="2800" dirty="0">
                <a:latin typeface="+mn-ea"/>
                <a:cs typeface="Times New Roman" panose="02020603050405020304" pitchFamily="18" charset="0"/>
              </a:rPr>
              <a:t>研究流程確認</a:t>
            </a:r>
            <a:endParaRPr lang="en-US" altLang="zh-TW" sz="2800" dirty="0">
              <a:latin typeface="+mn-ea"/>
              <a:cs typeface="Times New Roman" panose="02020603050405020304" pitchFamily="18" charset="0"/>
            </a:endParaRPr>
          </a:p>
          <a:p>
            <a:pPr marL="514350" indent="-514350">
              <a:lnSpc>
                <a:spcPct val="200000"/>
              </a:lnSpc>
              <a:buFont typeface="+mj-lt"/>
              <a:buAutoNum type="arabicPeriod"/>
            </a:pPr>
            <a:r>
              <a:rPr lang="zh-TW" altLang="en-US" sz="2800" dirty="0">
                <a:latin typeface="+mn-ea"/>
                <a:cs typeface="Times New Roman" panose="02020603050405020304" pitchFamily="18" charset="0"/>
              </a:rPr>
              <a:t>研究方法結構確認</a:t>
            </a:r>
            <a:endParaRPr lang="en-US" altLang="zh-TW" sz="2800" dirty="0">
              <a:latin typeface="+mn-ea"/>
              <a:cs typeface="Times New Roman" panose="02020603050405020304" pitchFamily="18" charset="0"/>
            </a:endParaRPr>
          </a:p>
          <a:p>
            <a:pPr marL="514350" indent="-514350">
              <a:lnSpc>
                <a:spcPct val="200000"/>
              </a:lnSpc>
              <a:buFont typeface="+mj-lt"/>
              <a:buAutoNum type="arabicPeriod"/>
            </a:pPr>
            <a:r>
              <a:rPr lang="zh-TW" altLang="en-US" sz="2800" dirty="0">
                <a:latin typeface="+mn-ea"/>
                <a:cs typeface="Times New Roman" panose="02020603050405020304" pitchFamily="18" charset="0"/>
              </a:rPr>
              <a:t>後續規劃</a:t>
            </a:r>
            <a:endParaRPr lang="en-US" altLang="zh-TW" sz="2800" dirty="0">
              <a:latin typeface="+mn-ea"/>
              <a:cs typeface="Times New Roman" panose="02020603050405020304" pitchFamily="18" charset="0"/>
            </a:endParaRPr>
          </a:p>
          <a:p>
            <a:pPr>
              <a:lnSpc>
                <a:spcPct val="200000"/>
              </a:lnSpc>
            </a:pPr>
            <a:endParaRPr lang="en-US" altLang="zh-TW" sz="2800" dirty="0">
              <a:latin typeface="+mn-ea"/>
              <a:cs typeface="Times New Roman" panose="02020603050405020304" pitchFamily="18" charset="0"/>
            </a:endParaRPr>
          </a:p>
          <a:p>
            <a:pPr marL="285750" indent="-285750">
              <a:lnSpc>
                <a:spcPct val="200000"/>
              </a:lnSpc>
              <a:buFont typeface="Arial" panose="020B0604020202020204" pitchFamily="34" charset="0"/>
              <a:buChar char="•"/>
            </a:pPr>
            <a:endParaRPr lang="en-US" altLang="zh-TW" sz="2800" dirty="0">
              <a:latin typeface="+mn-ea"/>
              <a:cs typeface="Times New Roman" panose="02020603050405020304" pitchFamily="18" charset="0"/>
            </a:endParaRPr>
          </a:p>
          <a:p>
            <a:pPr marL="285750" indent="-285750">
              <a:lnSpc>
                <a:spcPct val="200000"/>
              </a:lnSpc>
              <a:buFont typeface="Arial" panose="020B0604020202020204" pitchFamily="34" charset="0"/>
              <a:buChar char="•"/>
            </a:pPr>
            <a:endParaRPr lang="en-US" altLang="zh-TW" sz="2800" dirty="0">
              <a:latin typeface="+mn-ea"/>
              <a:cs typeface="Times New Roman" panose="02020603050405020304" pitchFamily="18" charset="0"/>
            </a:endParaRPr>
          </a:p>
          <a:p>
            <a:pPr marL="285750" indent="-285750">
              <a:lnSpc>
                <a:spcPct val="200000"/>
              </a:lnSpc>
              <a:buFont typeface="Arial" panose="020B0604020202020204" pitchFamily="34" charset="0"/>
              <a:buChar char="•"/>
            </a:pPr>
            <a:endParaRPr lang="zh-TW" altLang="en-US" sz="2800" dirty="0">
              <a:latin typeface="+mn-ea"/>
              <a:cs typeface="Times New Roman" panose="02020603050405020304" pitchFamily="18" charset="0"/>
            </a:endParaRPr>
          </a:p>
        </p:txBody>
      </p:sp>
    </p:spTree>
    <p:extLst>
      <p:ext uri="{BB962C8B-B14F-4D97-AF65-F5344CB8AC3E}">
        <p14:creationId xmlns:p14="http://schemas.microsoft.com/office/powerpoint/2010/main" val="33586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進行中項目</a:t>
            </a:r>
          </a:p>
        </p:txBody>
      </p:sp>
    </p:spTree>
    <p:extLst>
      <p:ext uri="{BB962C8B-B14F-4D97-AF65-F5344CB8AC3E}">
        <p14:creationId xmlns:p14="http://schemas.microsoft.com/office/powerpoint/2010/main" val="266103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進行中項目</a:t>
            </a: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2246769"/>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撰寫初版前三章</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找尋形狀的相關文獻</a:t>
            </a:r>
            <a:endParaRPr lang="en-US" altLang="zh-TW" sz="2800" dirty="0">
              <a:latin typeface="+mn-ea"/>
              <a:cs typeface="Times New Roman" panose="02020603050405020304" pitchFamily="18" charset="0"/>
            </a:endParaRPr>
          </a:p>
          <a:p>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p:txBody>
      </p:sp>
    </p:spTree>
    <p:extLst>
      <p:ext uri="{BB962C8B-B14F-4D97-AF65-F5344CB8AC3E}">
        <p14:creationId xmlns:p14="http://schemas.microsoft.com/office/powerpoint/2010/main" val="25622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研究目的</a:t>
            </a:r>
          </a:p>
        </p:txBody>
      </p:sp>
    </p:spTree>
    <p:extLst>
      <p:ext uri="{BB962C8B-B14F-4D97-AF65-F5344CB8AC3E}">
        <p14:creationId xmlns:p14="http://schemas.microsoft.com/office/powerpoint/2010/main" val="13187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研究目的</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3970318"/>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幼兒美感沒有互動體感遊戲的相關文獻</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先前論文表示執行功能對於幼兒教育的重要性</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先前論文表示動作技能對於幼兒教育的重要性以及互動體感與動作技能的可結合性</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對於幼兒美感尚未有量化的研究方式</a:t>
            </a:r>
            <a:endParaRPr lang="en-US" altLang="zh-TW" sz="2800" dirty="0">
              <a:latin typeface="+mn-ea"/>
              <a:cs typeface="Times New Roman" panose="02020603050405020304" pitchFamily="18" charset="0"/>
            </a:endParaRPr>
          </a:p>
          <a:p>
            <a:endParaRPr lang="en-US" altLang="zh-TW" sz="2800" dirty="0">
              <a:latin typeface="+mn-ea"/>
              <a:cs typeface="Times New Roman" panose="02020603050405020304" pitchFamily="18" charset="0"/>
            </a:endParaRPr>
          </a:p>
        </p:txBody>
      </p:sp>
    </p:spTree>
    <p:extLst>
      <p:ext uri="{BB962C8B-B14F-4D97-AF65-F5344CB8AC3E}">
        <p14:creationId xmlns:p14="http://schemas.microsoft.com/office/powerpoint/2010/main" val="219067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dirty="0">
                <a:latin typeface="+mn-ea"/>
                <a:ea typeface="+mn-ea"/>
              </a:rPr>
              <a:t>執行功能</a:t>
            </a:r>
          </a:p>
        </p:txBody>
      </p:sp>
    </p:spTree>
    <p:extLst>
      <p:ext uri="{BB962C8B-B14F-4D97-AF65-F5344CB8AC3E}">
        <p14:creationId xmlns:p14="http://schemas.microsoft.com/office/powerpoint/2010/main" val="186262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執行功能</a:t>
            </a:r>
            <a:endParaRPr lang="en-US" sz="3500" b="1" dirty="0">
              <a:solidFill>
                <a:schemeClr val="bg1"/>
              </a:solidFill>
            </a:endParaRPr>
          </a:p>
        </p:txBody>
      </p:sp>
      <p:sp>
        <p:nvSpPr>
          <p:cNvPr id="8" name="文字方塊 7">
            <a:extLst>
              <a:ext uri="{FF2B5EF4-FFF2-40B4-BE49-F238E27FC236}">
                <a16:creationId xmlns:a16="http://schemas.microsoft.com/office/drawing/2014/main" id="{243011EE-82FD-484F-814A-FCFC4CE86B87}"/>
              </a:ext>
            </a:extLst>
          </p:cNvPr>
          <p:cNvSpPr txBox="1"/>
          <p:nvPr/>
        </p:nvSpPr>
        <p:spPr>
          <a:xfrm>
            <a:off x="838200" y="1832956"/>
            <a:ext cx="10515600" cy="3539430"/>
          </a:xfrm>
          <a:prstGeom prst="rect">
            <a:avLst/>
          </a:prstGeom>
          <a:noFill/>
        </p:spPr>
        <p:txBody>
          <a:bodyPr wrap="square">
            <a:spAutoFit/>
          </a:bodyPr>
          <a:lstStyle/>
          <a:p>
            <a:pPr marL="457200" indent="-457200">
              <a:buFont typeface="Arial" panose="020B0604020202020204" pitchFamily="34" charset="0"/>
              <a:buChar char="•"/>
            </a:pPr>
            <a:r>
              <a:rPr lang="zh-TW" altLang="en-US" sz="2800" dirty="0">
                <a:latin typeface="+mn-ea"/>
                <a:cs typeface="Times New Roman" panose="02020603050405020304" pitchFamily="18" charset="0"/>
              </a:rPr>
              <a:t>目前的遊戲設計，共計是三個章節九個關卡</a:t>
            </a: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endParaRPr lang="en-US" altLang="zh-TW" sz="2800" dirty="0">
              <a:latin typeface="+mn-ea"/>
              <a:cs typeface="Times New Roman" panose="02020603050405020304" pitchFamily="18" charset="0"/>
            </a:endParaRPr>
          </a:p>
          <a:p>
            <a:pPr marL="457200" indent="-457200">
              <a:buFont typeface="Arial" panose="020B0604020202020204" pitchFamily="34" charset="0"/>
              <a:buChar char="•"/>
            </a:pPr>
            <a:r>
              <a:rPr lang="zh-TW" altLang="en-US" sz="2800" dirty="0">
                <a:latin typeface="+mn-ea"/>
                <a:cs typeface="Times New Roman" panose="02020603050405020304" pitchFamily="18" charset="0"/>
              </a:rPr>
              <a:t>其中一個章節會有三個關卡，分別對應執行功能的三大方向</a:t>
            </a:r>
            <a:br>
              <a:rPr lang="en-US" altLang="zh-TW" sz="2800" dirty="0">
                <a:latin typeface="+mn-ea"/>
                <a:cs typeface="Times New Roman" panose="02020603050405020304" pitchFamily="18" charset="0"/>
              </a:rPr>
            </a:br>
            <a:endParaRPr lang="en-US" altLang="zh-TW" sz="2800" dirty="0">
              <a:latin typeface="+mn-ea"/>
              <a:cs typeface="Times New Roman" panose="02020603050405020304" pitchFamily="18" charset="0"/>
            </a:endParaRPr>
          </a:p>
          <a:p>
            <a:pPr marL="971550" lvl="1" indent="-514350">
              <a:buFont typeface="+mj-lt"/>
              <a:buAutoNum type="arabicPeriod"/>
            </a:pPr>
            <a:r>
              <a:rPr lang="zh-TW" altLang="en-US" sz="2800" dirty="0">
                <a:latin typeface="+mn-ea"/>
                <a:cs typeface="Times New Roman" panose="02020603050405020304" pitchFamily="18" charset="0"/>
              </a:rPr>
              <a:t>工作記憶</a:t>
            </a:r>
            <a:endParaRPr lang="en-US" altLang="zh-TW" sz="2800" dirty="0">
              <a:latin typeface="+mn-ea"/>
              <a:cs typeface="Times New Roman" panose="02020603050405020304" pitchFamily="18" charset="0"/>
            </a:endParaRPr>
          </a:p>
          <a:p>
            <a:pPr marL="971550" lvl="1" indent="-514350">
              <a:buFont typeface="+mj-lt"/>
              <a:buAutoNum type="arabicPeriod"/>
            </a:pPr>
            <a:r>
              <a:rPr lang="zh-TW" altLang="en-US" sz="2800" dirty="0">
                <a:latin typeface="+mn-ea"/>
                <a:cs typeface="Times New Roman" panose="02020603050405020304" pitchFamily="18" charset="0"/>
              </a:rPr>
              <a:t>抑制控制</a:t>
            </a:r>
            <a:endParaRPr lang="en-US" altLang="zh-TW" sz="2800" dirty="0">
              <a:latin typeface="+mn-ea"/>
              <a:cs typeface="Times New Roman" panose="02020603050405020304" pitchFamily="18" charset="0"/>
            </a:endParaRPr>
          </a:p>
          <a:p>
            <a:pPr marL="971550" lvl="1" indent="-514350">
              <a:buFont typeface="+mj-lt"/>
              <a:buAutoNum type="arabicPeriod"/>
            </a:pPr>
            <a:r>
              <a:rPr lang="zh-TW" altLang="en-US" sz="2800" dirty="0">
                <a:latin typeface="+mn-ea"/>
                <a:cs typeface="Times New Roman" panose="02020603050405020304" pitchFamily="18" charset="0"/>
              </a:rPr>
              <a:t>認知彈性</a:t>
            </a:r>
            <a:endParaRPr lang="en-US" altLang="zh-TW" sz="2800" dirty="0">
              <a:latin typeface="+mn-ea"/>
              <a:cs typeface="Times New Roman" panose="02020603050405020304" pitchFamily="18" charset="0"/>
            </a:endParaRPr>
          </a:p>
          <a:p>
            <a:pPr lvl="1"/>
            <a:endParaRPr lang="en-US" altLang="zh-TW" sz="2800" dirty="0">
              <a:latin typeface="+mn-ea"/>
              <a:cs typeface="Times New Roman" panose="02020603050405020304" pitchFamily="18" charset="0"/>
            </a:endParaRPr>
          </a:p>
        </p:txBody>
      </p:sp>
    </p:spTree>
    <p:extLst>
      <p:ext uri="{BB962C8B-B14F-4D97-AF65-F5344CB8AC3E}">
        <p14:creationId xmlns:p14="http://schemas.microsoft.com/office/powerpoint/2010/main" val="406805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zh-TW" altLang="en-US" sz="3500" b="1" dirty="0">
                <a:solidFill>
                  <a:schemeClr val="bg1"/>
                </a:solidFill>
              </a:rPr>
              <a:t>執行功能</a:t>
            </a:r>
            <a:endParaRPr lang="en-US" sz="3500" b="1" dirty="0">
              <a:solidFill>
                <a:schemeClr val="bg1"/>
              </a:solidFill>
            </a:endParaRPr>
          </a:p>
        </p:txBody>
      </p:sp>
      <p:sp>
        <p:nvSpPr>
          <p:cNvPr id="8" name="文字方塊 7">
            <a:extLst>
              <a:ext uri="{FF2B5EF4-FFF2-40B4-BE49-F238E27FC236}">
                <a16:creationId xmlns:a16="http://schemas.microsoft.com/office/drawing/2014/main" id="{73634206-79FF-47AA-862B-B71EADBDF1F9}"/>
              </a:ext>
            </a:extLst>
          </p:cNvPr>
          <p:cNvSpPr txBox="1"/>
          <p:nvPr/>
        </p:nvSpPr>
        <p:spPr>
          <a:xfrm>
            <a:off x="838200" y="1829716"/>
            <a:ext cx="7971130" cy="2585323"/>
          </a:xfrm>
          <a:prstGeom prst="rect">
            <a:avLst/>
          </a:prstGeom>
          <a:noFill/>
        </p:spPr>
        <p:txBody>
          <a:bodyPr wrap="square">
            <a:spAutoFit/>
          </a:bodyPr>
          <a:lstStyle/>
          <a:p>
            <a:pPr rtl="0">
              <a:spcBef>
                <a:spcPts val="0"/>
              </a:spcBef>
              <a:spcAft>
                <a:spcPts val="0"/>
              </a:spcAft>
            </a:pPr>
            <a:r>
              <a:rPr lang="zh-TW" altLang="en-US" sz="5400" b="1" i="0" u="none" strike="noStrike" dirty="0">
                <a:solidFill>
                  <a:srgbClr val="1A1A1A"/>
                </a:solidFill>
                <a:effectLst/>
                <a:latin typeface="Raleway"/>
              </a:rPr>
              <a:t>第一關</a:t>
            </a:r>
            <a:r>
              <a:rPr lang="en-US" altLang="zh-TW" sz="5400" b="1" i="0" u="none" strike="noStrike" dirty="0">
                <a:solidFill>
                  <a:srgbClr val="1A1A1A"/>
                </a:solidFill>
                <a:effectLst/>
                <a:latin typeface="Raleway"/>
              </a:rPr>
              <a:t>:</a:t>
            </a:r>
            <a:r>
              <a:rPr lang="zh-TW" altLang="en-US" sz="5400" b="1" i="0" u="none" strike="noStrike" dirty="0">
                <a:solidFill>
                  <a:srgbClr val="1A1A1A"/>
                </a:solidFill>
                <a:effectLst/>
                <a:latin typeface="Raleway"/>
              </a:rPr>
              <a:t>工作記憶</a:t>
            </a:r>
            <a:endParaRPr lang="zh-TW" altLang="en-US" sz="5400" b="0" dirty="0">
              <a:effectLst/>
            </a:endParaRPr>
          </a:p>
          <a:p>
            <a:br>
              <a:rPr lang="zh-TW" altLang="en-US" sz="5400" dirty="0"/>
            </a:br>
            <a:endParaRPr lang="zh-TW" altLang="en-US" sz="5400" dirty="0"/>
          </a:p>
        </p:txBody>
      </p:sp>
      <p:pic>
        <p:nvPicPr>
          <p:cNvPr id="4100" name="Picture 4">
            <a:extLst>
              <a:ext uri="{FF2B5EF4-FFF2-40B4-BE49-F238E27FC236}">
                <a16:creationId xmlns:a16="http://schemas.microsoft.com/office/drawing/2014/main" id="{3FCB0345-132F-4381-8C2E-E8C1512A4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79609"/>
            <a:ext cx="7971130" cy="11844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1FC1ACE-2401-4030-B2C9-B5EAB0EA1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937" y="1296162"/>
            <a:ext cx="2978849" cy="365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31605"/>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3251</TotalTime>
  <Words>251</Words>
  <Application>Microsoft Office PowerPoint</Application>
  <PresentationFormat>寬螢幕</PresentationFormat>
  <Paragraphs>90</Paragraphs>
  <Slides>19</Slides>
  <Notes>19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Microsoft JhengHei UI</vt:lpstr>
      <vt:lpstr>Raleway</vt:lpstr>
      <vt:lpstr>微軟正黑體</vt:lpstr>
      <vt:lpstr>Arial</vt:lpstr>
      <vt:lpstr>Calibri</vt:lpstr>
      <vt:lpstr>包裹</vt:lpstr>
      <vt:lpstr>政豪論文</vt:lpstr>
      <vt:lpstr>PowerPoint 簡報</vt:lpstr>
      <vt:lpstr>進行中項目</vt:lpstr>
      <vt:lpstr>PowerPoint 簡報</vt:lpstr>
      <vt:lpstr>研究目的</vt:lpstr>
      <vt:lpstr>PowerPoint 簡報</vt:lpstr>
      <vt:lpstr>執行功能</vt:lpstr>
      <vt:lpstr>PowerPoint 簡報</vt:lpstr>
      <vt:lpstr>PowerPoint 簡報</vt:lpstr>
      <vt:lpstr>PowerPoint 簡報</vt:lpstr>
      <vt:lpstr>PowerPoint 簡報</vt:lpstr>
      <vt:lpstr>PowerPoint 簡報</vt:lpstr>
      <vt:lpstr>研究流程</vt:lpstr>
      <vt:lpstr>PowerPoint 簡報</vt:lpstr>
      <vt:lpstr>PowerPoint 簡報</vt:lpstr>
      <vt:lpstr>研究方法</vt:lpstr>
      <vt:lpstr>後續規劃</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156</cp:revision>
  <dcterms:created xsi:type="dcterms:W3CDTF">2020-11-23T15:45:25Z</dcterms:created>
  <dcterms:modified xsi:type="dcterms:W3CDTF">2021-07-29T05:26:24Z</dcterms:modified>
</cp:coreProperties>
</file>