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notesMasterIdLst>
    <p:notesMasterId r:id="rId28"/>
  </p:notesMasterIdLst>
  <p:sldIdLst>
    <p:sldId id="257" r:id="rId2"/>
    <p:sldId id="541" r:id="rId3"/>
    <p:sldId id="549" r:id="rId4"/>
    <p:sldId id="690" r:id="rId5"/>
    <p:sldId id="693" r:id="rId6"/>
    <p:sldId id="691" r:id="rId7"/>
    <p:sldId id="694" r:id="rId8"/>
    <p:sldId id="617" r:id="rId9"/>
    <p:sldId id="635" r:id="rId10"/>
    <p:sldId id="673" r:id="rId11"/>
    <p:sldId id="674" r:id="rId12"/>
    <p:sldId id="637" r:id="rId13"/>
    <p:sldId id="601" r:id="rId14"/>
    <p:sldId id="675" r:id="rId15"/>
    <p:sldId id="676" r:id="rId16"/>
    <p:sldId id="677" r:id="rId17"/>
    <p:sldId id="636" r:id="rId18"/>
    <p:sldId id="613" r:id="rId19"/>
    <p:sldId id="680" r:id="rId20"/>
    <p:sldId id="681" r:id="rId21"/>
    <p:sldId id="589" r:id="rId22"/>
    <p:sldId id="591" r:id="rId23"/>
    <p:sldId id="682" r:id="rId24"/>
    <p:sldId id="689" r:id="rId25"/>
    <p:sldId id="692" r:id="rId26"/>
    <p:sldId id="51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66" autoAdjust="0"/>
    <p:restoredTop sz="83779" autoAdjust="0"/>
  </p:normalViewPr>
  <p:slideViewPr>
    <p:cSldViewPr snapToGrid="0">
      <p:cViewPr varScale="1">
        <p:scale>
          <a:sx n="136" d="100"/>
          <a:sy n="136" d="100"/>
        </p:scale>
        <p:origin x="1098" y="12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2D263-9899-40FF-A369-3B53A9679340}" type="datetimeFigureOut">
              <a:rPr lang="zh-TW" altLang="en-US" smtClean="0"/>
              <a:t>2021/8/16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276DB-846E-4D6B-84FB-438D4AE01D9E}" type="slidenum">
              <a:rPr lang="zh-TW" altLang="en-US" smtClean="0"/>
              <a:t>‹#›</a:t>
            </a:fld>
            <a:endParaRPr lang="zh-TW" altLang="en-US"/>
          </a:p>
        </p:txBody>
      </p:sp>
    </p:spTree>
    <p:extLst>
      <p:ext uri="{BB962C8B-B14F-4D97-AF65-F5344CB8AC3E}">
        <p14:creationId xmlns:p14="http://schemas.microsoft.com/office/powerpoint/2010/main" val="117453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學前教育中的藝術相關教學法：亞洲視角</a:t>
            </a:r>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a:t>
            </a:fld>
            <a:endParaRPr lang="zh-TW" altLang="en-US"/>
          </a:p>
        </p:txBody>
      </p:sp>
    </p:spTree>
    <p:extLst>
      <p:ext uri="{BB962C8B-B14F-4D97-AF65-F5344CB8AC3E}">
        <p14:creationId xmlns:p14="http://schemas.microsoft.com/office/powerpoint/2010/main" val="788119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10</a:t>
            </a:fld>
            <a:endParaRPr lang="en-US"/>
          </a:p>
        </p:txBody>
      </p:sp>
    </p:spTree>
    <p:extLst>
      <p:ext uri="{BB962C8B-B14F-4D97-AF65-F5344CB8AC3E}">
        <p14:creationId xmlns:p14="http://schemas.microsoft.com/office/powerpoint/2010/main" val="400977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這項研究是在新加坡幼兒園影響項目 </a:t>
            </a:r>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的範圍內進行的，這是一個正在進行的關於新加坡學前教育的大規模縱向研究項目。 </a:t>
            </a:r>
          </a:p>
          <a:p>
            <a:pPr lvl="0"/>
            <a:endParaRPr lang="zh-TW" altLang="en-US"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的總體目標是檢查學前環境和教學實踐以及家庭因素如何影響兒童的學習和發展成果，並預測他們對小學的準備情況。 </a:t>
            </a:r>
          </a:p>
          <a:p>
            <a:pPr lvl="0"/>
            <a:endParaRPr lang="zh-TW" altLang="en-US"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從 </a:t>
            </a:r>
            <a:r>
              <a:rPr lang="en-US" altLang="zh-TW" sz="1800" dirty="0">
                <a:latin typeface="+mn-ea"/>
                <a:cs typeface="Times New Roman" panose="02020603050405020304" pitchFamily="18" charset="0"/>
              </a:rPr>
              <a:t>K1 </a:t>
            </a:r>
            <a:r>
              <a:rPr lang="zh-TW" altLang="en-US" sz="1800" dirty="0">
                <a:latin typeface="+mn-ea"/>
                <a:cs typeface="Times New Roman" panose="02020603050405020304" pitchFamily="18" charset="0"/>
              </a:rPr>
              <a:t>開始的 </a:t>
            </a:r>
            <a:r>
              <a:rPr lang="en-US" altLang="zh-TW" sz="1800" dirty="0">
                <a:latin typeface="+mn-ea"/>
                <a:cs typeface="Times New Roman" panose="02020603050405020304" pitchFamily="18" charset="0"/>
              </a:rPr>
              <a:t>1538 </a:t>
            </a:r>
            <a:r>
              <a:rPr lang="zh-TW" altLang="en-US" sz="1800" dirty="0">
                <a:latin typeface="+mn-ea"/>
                <a:cs typeface="Times New Roman" panose="02020603050405020304" pitchFamily="18" charset="0"/>
              </a:rPr>
              <a:t>名兒童隊列開始</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該隊列是從 </a:t>
            </a:r>
            <a:r>
              <a:rPr lang="en-US" altLang="zh-TW" sz="1800" dirty="0">
                <a:latin typeface="+mn-ea"/>
                <a:cs typeface="Times New Roman" panose="02020603050405020304" pitchFamily="18" charset="0"/>
              </a:rPr>
              <a:t>80 </a:t>
            </a:r>
            <a:r>
              <a:rPr lang="zh-TW" altLang="en-US" sz="1800" dirty="0">
                <a:latin typeface="+mn-ea"/>
                <a:cs typeface="Times New Roman" panose="02020603050405020304" pitchFamily="18" charset="0"/>
              </a:rPr>
              <a:t>所學前班（包括幼兒園和托兒中心）招募的。</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a:t>
            </a:r>
            <a:endParaRPr lang="en-US" altLang="zh-TW" sz="1800" dirty="0">
              <a:latin typeface="+mn-ea"/>
              <a:cs typeface="Times New Roman" panose="02020603050405020304" pitchFamily="18" charset="0"/>
            </a:endParaRPr>
          </a:p>
          <a:p>
            <a:pPr marL="0" lvl="0" indent="0">
              <a:buNone/>
            </a:pPr>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抽樣策略針對來自一系列社會階層、地理位置、提供者類型（公共和私人）的中心，其費用是新加坡當地家庭負擔得起的。 因此，收取高額費用的私立幼兒園被有意排除在外。 </a:t>
            </a:r>
          </a:p>
          <a:p>
            <a:pPr lvl="0"/>
            <a:endParaRPr lang="zh-TW" altLang="en-US" sz="1800" dirty="0">
              <a:latin typeface="+mn-ea"/>
              <a:cs typeface="Times New Roman" panose="02020603050405020304" pitchFamily="18" charset="0"/>
            </a:endParaRPr>
          </a:p>
          <a:p>
            <a:pPr lvl="0"/>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11</a:t>
            </a:fld>
            <a:endParaRPr lang="en-US"/>
          </a:p>
        </p:txBody>
      </p:sp>
    </p:spTree>
    <p:extLst>
      <p:ext uri="{BB962C8B-B14F-4D97-AF65-F5344CB8AC3E}">
        <p14:creationId xmlns:p14="http://schemas.microsoft.com/office/powerpoint/2010/main" val="1988115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12</a:t>
            </a:fld>
            <a:endParaRPr lang="zh-TW" altLang="en-US"/>
          </a:p>
        </p:txBody>
      </p:sp>
    </p:spTree>
    <p:extLst>
      <p:ext uri="{BB962C8B-B14F-4D97-AF65-F5344CB8AC3E}">
        <p14:creationId xmlns:p14="http://schemas.microsoft.com/office/powerpoint/2010/main" val="239349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從作者所在的大學機構審查委員會 </a:t>
            </a:r>
            <a:r>
              <a:rPr lang="en-US" altLang="zh-TW" sz="1800" dirty="0">
                <a:latin typeface="+mn-ea"/>
                <a:cs typeface="Times New Roman" panose="02020603050405020304" pitchFamily="18" charset="0"/>
              </a:rPr>
              <a:t>(IRB) </a:t>
            </a:r>
            <a:r>
              <a:rPr lang="zh-TW" altLang="en-US" sz="1800" dirty="0">
                <a:latin typeface="+mn-ea"/>
                <a:cs typeface="Times New Roman" panose="02020603050405020304" pitchFamily="18" charset="0"/>
              </a:rPr>
              <a:t>獲得了倫理批准。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一旦學前中心領導表示願意參與 </a:t>
            </a:r>
            <a:r>
              <a:rPr lang="en-US" altLang="zh-TW" sz="1800" dirty="0">
                <a:latin typeface="+mn-ea"/>
                <a:cs typeface="Times New Roman" panose="02020603050405020304" pitchFamily="18" charset="0"/>
              </a:rPr>
              <a:t>SKIP</a:t>
            </a:r>
            <a:r>
              <a:rPr lang="zh-TW" altLang="en-US" sz="1800" dirty="0">
                <a:latin typeface="+mn-ea"/>
                <a:cs typeface="Times New Roman" panose="02020603050405020304" pitchFamily="18" charset="0"/>
              </a:rPr>
              <a:t>，課堂教師就會被要求表明他們是否同意參與。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家長同意書被發送給老師同意參與該項目的孩子的家長。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只有父母在第一波數據收集中提供書面同意的兒童才被納入 </a:t>
            </a:r>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參與者。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在各種數據收集浪潮中，也獲得了兒童的口頭同意。</a:t>
            </a:r>
          </a:p>
        </p:txBody>
      </p:sp>
      <p:sp>
        <p:nvSpPr>
          <p:cNvPr id="4" name="Slide Number Placeholder 3"/>
          <p:cNvSpPr>
            <a:spLocks noGrp="1"/>
          </p:cNvSpPr>
          <p:nvPr>
            <p:ph type="sldNum" sz="quarter" idx="10"/>
          </p:nvPr>
        </p:nvSpPr>
        <p:spPr/>
        <p:txBody>
          <a:bodyPr/>
          <a:lstStyle/>
          <a:p>
            <a:fld id="{1492863F-2181-40AA-9D10-26C0A01C7A52}" type="slidenum">
              <a:rPr lang="en-US" smtClean="0"/>
              <a:t>13</a:t>
            </a:fld>
            <a:endParaRPr lang="en-US"/>
          </a:p>
        </p:txBody>
      </p:sp>
    </p:spTree>
    <p:extLst>
      <p:ext uri="{BB962C8B-B14F-4D97-AF65-F5344CB8AC3E}">
        <p14:creationId xmlns:p14="http://schemas.microsoft.com/office/powerpoint/2010/main" val="14688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從作者所在的大學機構審查委員會 </a:t>
            </a:r>
            <a:r>
              <a:rPr lang="en-US" altLang="zh-TW" sz="1800" dirty="0">
                <a:latin typeface="+mn-ea"/>
                <a:cs typeface="Times New Roman" panose="02020603050405020304" pitchFamily="18" charset="0"/>
              </a:rPr>
              <a:t>(IRB) </a:t>
            </a:r>
            <a:r>
              <a:rPr lang="zh-TW" altLang="en-US" sz="1800" dirty="0">
                <a:latin typeface="+mn-ea"/>
                <a:cs typeface="Times New Roman" panose="02020603050405020304" pitchFamily="18" charset="0"/>
              </a:rPr>
              <a:t>獲得了倫理批准。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一旦學前中心領導表示願意參與 </a:t>
            </a:r>
            <a:r>
              <a:rPr lang="en-US" altLang="zh-TW" sz="1800" dirty="0">
                <a:latin typeface="+mn-ea"/>
                <a:cs typeface="Times New Roman" panose="02020603050405020304" pitchFamily="18" charset="0"/>
              </a:rPr>
              <a:t>SKIP</a:t>
            </a:r>
            <a:r>
              <a:rPr lang="zh-TW" altLang="en-US" sz="1800" dirty="0">
                <a:latin typeface="+mn-ea"/>
                <a:cs typeface="Times New Roman" panose="02020603050405020304" pitchFamily="18" charset="0"/>
              </a:rPr>
              <a:t>，課堂教師就會被要求表明他們是否同意參與。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家長同意書被發送給老師同意參與該項目的孩子的家長。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只有父母在第一波數據收集中提供書面同意的兒童才被納入 </a:t>
            </a:r>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參與者。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在各種數據收集浪潮中，也獲得了兒童的口頭同意。</a:t>
            </a:r>
          </a:p>
        </p:txBody>
      </p:sp>
      <p:sp>
        <p:nvSpPr>
          <p:cNvPr id="4" name="Slide Number Placeholder 3"/>
          <p:cNvSpPr>
            <a:spLocks noGrp="1"/>
          </p:cNvSpPr>
          <p:nvPr>
            <p:ph type="sldNum" sz="quarter" idx="10"/>
          </p:nvPr>
        </p:nvSpPr>
        <p:spPr/>
        <p:txBody>
          <a:bodyPr/>
          <a:lstStyle/>
          <a:p>
            <a:fld id="{1492863F-2181-40AA-9D10-26C0A01C7A52}" type="slidenum">
              <a:rPr lang="en-US" smtClean="0"/>
              <a:t>14</a:t>
            </a:fld>
            <a:endParaRPr lang="en-US"/>
          </a:p>
        </p:txBody>
      </p:sp>
    </p:spTree>
    <p:extLst>
      <p:ext uri="{BB962C8B-B14F-4D97-AF65-F5344CB8AC3E}">
        <p14:creationId xmlns:p14="http://schemas.microsoft.com/office/powerpoint/2010/main" val="1168674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從作者所在的大學機構審查委員會 </a:t>
            </a:r>
            <a:r>
              <a:rPr lang="en-US" altLang="zh-TW" sz="1800" dirty="0">
                <a:latin typeface="+mn-ea"/>
                <a:cs typeface="Times New Roman" panose="02020603050405020304" pitchFamily="18" charset="0"/>
              </a:rPr>
              <a:t>(IRB) </a:t>
            </a:r>
            <a:r>
              <a:rPr lang="zh-TW" altLang="en-US" sz="1800" dirty="0">
                <a:latin typeface="+mn-ea"/>
                <a:cs typeface="Times New Roman" panose="02020603050405020304" pitchFamily="18" charset="0"/>
              </a:rPr>
              <a:t>獲得了倫理批准。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一旦學前中心領導表示願意參與 </a:t>
            </a:r>
            <a:r>
              <a:rPr lang="en-US" altLang="zh-TW" sz="1800" dirty="0">
                <a:latin typeface="+mn-ea"/>
                <a:cs typeface="Times New Roman" panose="02020603050405020304" pitchFamily="18" charset="0"/>
              </a:rPr>
              <a:t>SKIP</a:t>
            </a:r>
            <a:r>
              <a:rPr lang="zh-TW" altLang="en-US" sz="1800" dirty="0">
                <a:latin typeface="+mn-ea"/>
                <a:cs typeface="Times New Roman" panose="02020603050405020304" pitchFamily="18" charset="0"/>
              </a:rPr>
              <a:t>，課堂教師就會被要求表明他們是否同意參與。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家長同意書被發送給老師同意參與該項目的孩子的家長。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只有父母在第一波數據收集中提供書面同意的兒童才被納入 </a:t>
            </a:r>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參與者。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在各種數據收集浪潮中，也獲得了兒童的口頭同意。</a:t>
            </a:r>
          </a:p>
        </p:txBody>
      </p:sp>
      <p:sp>
        <p:nvSpPr>
          <p:cNvPr id="4" name="Slide Number Placeholder 3"/>
          <p:cNvSpPr>
            <a:spLocks noGrp="1"/>
          </p:cNvSpPr>
          <p:nvPr>
            <p:ph type="sldNum" sz="quarter" idx="10"/>
          </p:nvPr>
        </p:nvSpPr>
        <p:spPr/>
        <p:txBody>
          <a:bodyPr/>
          <a:lstStyle/>
          <a:p>
            <a:fld id="{1492863F-2181-40AA-9D10-26C0A01C7A52}" type="slidenum">
              <a:rPr lang="en-US" smtClean="0"/>
              <a:t>15</a:t>
            </a:fld>
            <a:endParaRPr lang="en-US"/>
          </a:p>
        </p:txBody>
      </p:sp>
    </p:spTree>
    <p:extLst>
      <p:ext uri="{BB962C8B-B14F-4D97-AF65-F5344CB8AC3E}">
        <p14:creationId xmlns:p14="http://schemas.microsoft.com/office/powerpoint/2010/main" val="1327502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從作者所在的大學機構審查委員會 </a:t>
            </a:r>
            <a:r>
              <a:rPr lang="en-US" altLang="zh-TW" sz="1800" dirty="0">
                <a:latin typeface="+mn-ea"/>
                <a:cs typeface="Times New Roman" panose="02020603050405020304" pitchFamily="18" charset="0"/>
              </a:rPr>
              <a:t>(IRB) </a:t>
            </a:r>
            <a:r>
              <a:rPr lang="zh-TW" altLang="en-US" sz="1800" dirty="0">
                <a:latin typeface="+mn-ea"/>
                <a:cs typeface="Times New Roman" panose="02020603050405020304" pitchFamily="18" charset="0"/>
              </a:rPr>
              <a:t>獲得了倫理批准。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一旦學前中心領導表示願意參與 </a:t>
            </a:r>
            <a:r>
              <a:rPr lang="en-US" altLang="zh-TW" sz="1800" dirty="0">
                <a:latin typeface="+mn-ea"/>
                <a:cs typeface="Times New Roman" panose="02020603050405020304" pitchFamily="18" charset="0"/>
              </a:rPr>
              <a:t>SKIP</a:t>
            </a:r>
            <a:r>
              <a:rPr lang="zh-TW" altLang="en-US" sz="1800" dirty="0">
                <a:latin typeface="+mn-ea"/>
                <a:cs typeface="Times New Roman" panose="02020603050405020304" pitchFamily="18" charset="0"/>
              </a:rPr>
              <a:t>，課堂教師就會被要求表明他們是否同意參與。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家長同意書被發送給老師同意參與該項目的孩子的家長。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只有父母在第一波數據收集中提供書面同意的兒童才被納入 </a:t>
            </a:r>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參與者。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在各種數據收集浪潮中，也獲得了兒童的口頭同意。</a:t>
            </a:r>
          </a:p>
        </p:txBody>
      </p:sp>
      <p:sp>
        <p:nvSpPr>
          <p:cNvPr id="4" name="Slide Number Placeholder 3"/>
          <p:cNvSpPr>
            <a:spLocks noGrp="1"/>
          </p:cNvSpPr>
          <p:nvPr>
            <p:ph type="sldNum" sz="quarter" idx="10"/>
          </p:nvPr>
        </p:nvSpPr>
        <p:spPr/>
        <p:txBody>
          <a:bodyPr/>
          <a:lstStyle/>
          <a:p>
            <a:fld id="{1492863F-2181-40AA-9D10-26C0A01C7A52}" type="slidenum">
              <a:rPr lang="en-US" smtClean="0"/>
              <a:t>16</a:t>
            </a:fld>
            <a:endParaRPr lang="en-US"/>
          </a:p>
        </p:txBody>
      </p:sp>
    </p:spTree>
    <p:extLst>
      <p:ext uri="{BB962C8B-B14F-4D97-AF65-F5344CB8AC3E}">
        <p14:creationId xmlns:p14="http://schemas.microsoft.com/office/powerpoint/2010/main" val="2006077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17</a:t>
            </a:fld>
            <a:endParaRPr lang="zh-TW" altLang="en-US"/>
          </a:p>
        </p:txBody>
      </p:sp>
    </p:spTree>
    <p:extLst>
      <p:ext uri="{BB962C8B-B14F-4D97-AF65-F5344CB8AC3E}">
        <p14:creationId xmlns:p14="http://schemas.microsoft.com/office/powerpoint/2010/main" val="3109808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本論文借鑒了在 </a:t>
            </a:r>
            <a:r>
              <a:rPr lang="en-US" altLang="zh-TW" sz="1800" dirty="0">
                <a:latin typeface="+mn-ea"/>
                <a:cs typeface="Times New Roman" panose="02020603050405020304" pitchFamily="18" charset="0"/>
              </a:rPr>
              <a:t>K1 </a:t>
            </a:r>
            <a:r>
              <a:rPr lang="zh-TW" altLang="en-US" sz="1800" dirty="0">
                <a:latin typeface="+mn-ea"/>
                <a:cs typeface="Times New Roman" panose="02020603050405020304" pitchFamily="18" charset="0"/>
              </a:rPr>
              <a:t>的 </a:t>
            </a:r>
            <a:r>
              <a:rPr lang="en-US" altLang="zh-TW" sz="1800" dirty="0">
                <a:latin typeface="+mn-ea"/>
                <a:cs typeface="Times New Roman" panose="02020603050405020304" pitchFamily="18" charset="0"/>
              </a:rPr>
              <a:t>80 </a:t>
            </a:r>
            <a:r>
              <a:rPr lang="zh-TW" altLang="en-US" sz="1800" dirty="0">
                <a:latin typeface="+mn-ea"/>
                <a:cs typeface="Times New Roman" panose="02020603050405020304" pitchFamily="18" charset="0"/>
              </a:rPr>
              <a:t>所幼兒園進行的課堂觀察數據集。</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總共從 </a:t>
            </a:r>
            <a:r>
              <a:rPr lang="en-US" altLang="zh-TW" sz="1800" dirty="0">
                <a:latin typeface="+mn-ea"/>
                <a:cs typeface="Times New Roman" panose="02020603050405020304" pitchFamily="18" charset="0"/>
              </a:rPr>
              <a:t>113 </a:t>
            </a:r>
            <a:r>
              <a:rPr lang="zh-TW" altLang="en-US" sz="1800" dirty="0">
                <a:latin typeface="+mn-ea"/>
                <a:cs typeface="Times New Roman" panose="02020603050405020304" pitchFamily="18" charset="0"/>
              </a:rPr>
              <a:t>個 </a:t>
            </a:r>
            <a:r>
              <a:rPr lang="en-US" altLang="zh-TW" sz="1800" dirty="0">
                <a:latin typeface="+mn-ea"/>
                <a:cs typeface="Times New Roman" panose="02020603050405020304" pitchFamily="18" charset="0"/>
              </a:rPr>
              <a:t>K1 </a:t>
            </a:r>
            <a:r>
              <a:rPr lang="zh-TW" altLang="en-US" sz="1800" dirty="0">
                <a:latin typeface="+mn-ea"/>
                <a:cs typeface="Times New Roman" panose="02020603050405020304" pitchFamily="18" charset="0"/>
              </a:rPr>
              <a:t>教室（</a:t>
            </a:r>
            <a:r>
              <a:rPr lang="en-US" altLang="zh-TW" sz="1800" dirty="0">
                <a:latin typeface="+mn-ea"/>
                <a:cs typeface="Times New Roman" panose="02020603050405020304" pitchFamily="18" charset="0"/>
              </a:rPr>
              <a:t>4-5 </a:t>
            </a:r>
            <a:r>
              <a:rPr lang="zh-TW" altLang="en-US" sz="1800" dirty="0">
                <a:latin typeface="+mn-ea"/>
                <a:cs typeface="Times New Roman" panose="02020603050405020304" pitchFamily="18" charset="0"/>
              </a:rPr>
              <a:t>歲的兒童）收集了數據。</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所有老師都是女性。 </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他們的平均年齡為 </a:t>
            </a:r>
            <a:r>
              <a:rPr lang="en-US" altLang="zh-TW" sz="1800" dirty="0">
                <a:latin typeface="+mn-ea"/>
                <a:cs typeface="Times New Roman" panose="02020603050405020304" pitchFamily="18" charset="0"/>
              </a:rPr>
              <a:t>34.2 </a:t>
            </a:r>
            <a:r>
              <a:rPr lang="zh-TW" altLang="en-US" sz="1800" dirty="0">
                <a:latin typeface="+mn-ea"/>
                <a:cs typeface="Times New Roman" panose="02020603050405020304" pitchFamily="18" charset="0"/>
              </a:rPr>
              <a:t>歲 ，平均教學經驗為 </a:t>
            </a:r>
            <a:r>
              <a:rPr lang="en-US" altLang="zh-TW" sz="1800" dirty="0">
                <a:latin typeface="+mn-ea"/>
                <a:cs typeface="Times New Roman" panose="02020603050405020304" pitchFamily="18" charset="0"/>
              </a:rPr>
              <a:t>6.9 </a:t>
            </a:r>
            <a:r>
              <a:rPr lang="zh-TW" altLang="en-US" sz="1800" dirty="0">
                <a:latin typeface="+mn-ea"/>
                <a:cs typeface="Times New Roman" panose="02020603050405020304" pitchFamily="18" charset="0"/>
              </a:rPr>
              <a:t>年。</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除了四名教師外，所有教師都表示他們的資格是專門針對幼兒教育和</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或發展的。大多數教師 </a:t>
            </a:r>
            <a:r>
              <a:rPr lang="en-US" altLang="zh-TW" sz="1800" dirty="0">
                <a:latin typeface="+mn-ea"/>
                <a:cs typeface="Times New Roman" panose="02020603050405020304" pitchFamily="18" charset="0"/>
              </a:rPr>
              <a:t>(66%) </a:t>
            </a:r>
            <a:r>
              <a:rPr lang="zh-TW" altLang="en-US" sz="1800" dirty="0">
                <a:latin typeface="+mn-ea"/>
                <a:cs typeface="Times New Roman" panose="02020603050405020304" pitchFamily="18" charset="0"/>
              </a:rPr>
              <a:t>表示他們的最高學歷是幼兒教育文憑。</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觀察到的教室中的平均師生比 </a:t>
            </a:r>
            <a:r>
              <a:rPr lang="en-US" altLang="zh-TW" sz="1800" dirty="0">
                <a:latin typeface="+mn-ea"/>
                <a:cs typeface="Times New Roman" panose="02020603050405020304" pitchFamily="18" charset="0"/>
              </a:rPr>
              <a:t>1 </a:t>
            </a:r>
            <a:r>
              <a:rPr lang="zh-TW" altLang="en-US" sz="1800" dirty="0">
                <a:latin typeface="+mn-ea"/>
                <a:cs typeface="Times New Roman" panose="02020603050405020304" pitchFamily="18" charset="0"/>
              </a:rPr>
              <a:t>為 </a:t>
            </a:r>
            <a:r>
              <a:rPr lang="en-US" altLang="zh-TW" sz="1800" dirty="0">
                <a:latin typeface="+mn-ea"/>
                <a:cs typeface="Times New Roman" panose="02020603050405020304" pitchFamily="18" charset="0"/>
              </a:rPr>
              <a:t>1:11.53 (SD = 3.36)</a:t>
            </a:r>
            <a:r>
              <a:rPr lang="zh-TW" altLang="en-US" sz="1800" dirty="0">
                <a:latin typeface="+mn-ea"/>
                <a:cs typeface="Times New Roman" panose="02020603050405020304" pitchFamily="18" charset="0"/>
              </a:rPr>
              <a:t>。</a:t>
            </a:r>
            <a:endParaRPr lang="en-US" altLang="zh-TW" sz="1800" dirty="0">
              <a:latin typeface="+mn-ea"/>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18</a:t>
            </a:fld>
            <a:endParaRPr lang="en-US"/>
          </a:p>
        </p:txBody>
      </p:sp>
    </p:spTree>
    <p:extLst>
      <p:ext uri="{BB962C8B-B14F-4D97-AF65-F5344CB8AC3E}">
        <p14:creationId xmlns:p14="http://schemas.microsoft.com/office/powerpoint/2010/main" val="3147227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本論文借鑒了在 </a:t>
            </a:r>
            <a:r>
              <a:rPr lang="en-US" altLang="zh-TW" sz="1800" dirty="0">
                <a:latin typeface="+mn-ea"/>
                <a:cs typeface="Times New Roman" panose="02020603050405020304" pitchFamily="18" charset="0"/>
              </a:rPr>
              <a:t>K1 </a:t>
            </a:r>
            <a:r>
              <a:rPr lang="zh-TW" altLang="en-US" sz="1800" dirty="0">
                <a:latin typeface="+mn-ea"/>
                <a:cs typeface="Times New Roman" panose="02020603050405020304" pitchFamily="18" charset="0"/>
              </a:rPr>
              <a:t>的 </a:t>
            </a:r>
            <a:r>
              <a:rPr lang="en-US" altLang="zh-TW" sz="1800" dirty="0">
                <a:latin typeface="+mn-ea"/>
                <a:cs typeface="Times New Roman" panose="02020603050405020304" pitchFamily="18" charset="0"/>
              </a:rPr>
              <a:t>80 </a:t>
            </a:r>
            <a:r>
              <a:rPr lang="zh-TW" altLang="en-US" sz="1800" dirty="0">
                <a:latin typeface="+mn-ea"/>
                <a:cs typeface="Times New Roman" panose="02020603050405020304" pitchFamily="18" charset="0"/>
              </a:rPr>
              <a:t>所幼兒園進行的課堂觀察數據集。</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總共從 </a:t>
            </a:r>
            <a:r>
              <a:rPr lang="en-US" altLang="zh-TW" sz="1800" dirty="0">
                <a:latin typeface="+mn-ea"/>
                <a:cs typeface="Times New Roman" panose="02020603050405020304" pitchFamily="18" charset="0"/>
              </a:rPr>
              <a:t>113 </a:t>
            </a:r>
            <a:r>
              <a:rPr lang="zh-TW" altLang="en-US" sz="1800" dirty="0">
                <a:latin typeface="+mn-ea"/>
                <a:cs typeface="Times New Roman" panose="02020603050405020304" pitchFamily="18" charset="0"/>
              </a:rPr>
              <a:t>個 </a:t>
            </a:r>
            <a:r>
              <a:rPr lang="en-US" altLang="zh-TW" sz="1800" dirty="0">
                <a:latin typeface="+mn-ea"/>
                <a:cs typeface="Times New Roman" panose="02020603050405020304" pitchFamily="18" charset="0"/>
              </a:rPr>
              <a:t>K1 </a:t>
            </a:r>
            <a:r>
              <a:rPr lang="zh-TW" altLang="en-US" sz="1800" dirty="0">
                <a:latin typeface="+mn-ea"/>
                <a:cs typeface="Times New Roman" panose="02020603050405020304" pitchFamily="18" charset="0"/>
              </a:rPr>
              <a:t>教室（</a:t>
            </a:r>
            <a:r>
              <a:rPr lang="en-US" altLang="zh-TW" sz="1800" dirty="0">
                <a:latin typeface="+mn-ea"/>
                <a:cs typeface="Times New Roman" panose="02020603050405020304" pitchFamily="18" charset="0"/>
              </a:rPr>
              <a:t>4-5 </a:t>
            </a:r>
            <a:r>
              <a:rPr lang="zh-TW" altLang="en-US" sz="1800" dirty="0">
                <a:latin typeface="+mn-ea"/>
                <a:cs typeface="Times New Roman" panose="02020603050405020304" pitchFamily="18" charset="0"/>
              </a:rPr>
              <a:t>歲的兒童）收集了數據。</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所有老師都是女性。 </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他們的平均年齡為 </a:t>
            </a:r>
            <a:r>
              <a:rPr lang="en-US" altLang="zh-TW" sz="1800" dirty="0">
                <a:latin typeface="+mn-ea"/>
                <a:cs typeface="Times New Roman" panose="02020603050405020304" pitchFamily="18" charset="0"/>
              </a:rPr>
              <a:t>34.2 </a:t>
            </a:r>
            <a:r>
              <a:rPr lang="zh-TW" altLang="en-US" sz="1800" dirty="0">
                <a:latin typeface="+mn-ea"/>
                <a:cs typeface="Times New Roman" panose="02020603050405020304" pitchFamily="18" charset="0"/>
              </a:rPr>
              <a:t>歲 ，平均教學經驗為 </a:t>
            </a:r>
            <a:r>
              <a:rPr lang="en-US" altLang="zh-TW" sz="1800" dirty="0">
                <a:latin typeface="+mn-ea"/>
                <a:cs typeface="Times New Roman" panose="02020603050405020304" pitchFamily="18" charset="0"/>
              </a:rPr>
              <a:t>6.9 </a:t>
            </a:r>
            <a:r>
              <a:rPr lang="zh-TW" altLang="en-US" sz="1800" dirty="0">
                <a:latin typeface="+mn-ea"/>
                <a:cs typeface="Times New Roman" panose="02020603050405020304" pitchFamily="18" charset="0"/>
              </a:rPr>
              <a:t>年。</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除了四名教師外，所有教師都表示他們的資格是專門針對幼兒教育和</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或發展的。大多數教師 </a:t>
            </a:r>
            <a:r>
              <a:rPr lang="en-US" altLang="zh-TW" sz="1800" dirty="0">
                <a:latin typeface="+mn-ea"/>
                <a:cs typeface="Times New Roman" panose="02020603050405020304" pitchFamily="18" charset="0"/>
              </a:rPr>
              <a:t>(66%) </a:t>
            </a:r>
            <a:r>
              <a:rPr lang="zh-TW" altLang="en-US" sz="1800" dirty="0">
                <a:latin typeface="+mn-ea"/>
                <a:cs typeface="Times New Roman" panose="02020603050405020304" pitchFamily="18" charset="0"/>
              </a:rPr>
              <a:t>表示他們的最高學歷是幼兒教育文憑。</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觀察到的教室中的平均師生比 </a:t>
            </a:r>
            <a:r>
              <a:rPr lang="en-US" altLang="zh-TW" sz="1800" dirty="0">
                <a:latin typeface="+mn-ea"/>
                <a:cs typeface="Times New Roman" panose="02020603050405020304" pitchFamily="18" charset="0"/>
              </a:rPr>
              <a:t>1 </a:t>
            </a:r>
            <a:r>
              <a:rPr lang="zh-TW" altLang="en-US" sz="1800" dirty="0">
                <a:latin typeface="+mn-ea"/>
                <a:cs typeface="Times New Roman" panose="02020603050405020304" pitchFamily="18" charset="0"/>
              </a:rPr>
              <a:t>為 </a:t>
            </a:r>
            <a:r>
              <a:rPr lang="en-US" altLang="zh-TW" sz="1800" dirty="0">
                <a:latin typeface="+mn-ea"/>
                <a:cs typeface="Times New Roman" panose="02020603050405020304" pitchFamily="18" charset="0"/>
              </a:rPr>
              <a:t>1:11.53 (SD = 3.36)</a:t>
            </a:r>
            <a:r>
              <a:rPr lang="zh-TW" altLang="en-US" sz="1800" dirty="0">
                <a:latin typeface="+mn-ea"/>
                <a:cs typeface="Times New Roman" panose="02020603050405020304" pitchFamily="18" charset="0"/>
              </a:rPr>
              <a:t>。</a:t>
            </a:r>
            <a:endParaRPr lang="en-US" altLang="zh-TW" sz="1800" dirty="0">
              <a:latin typeface="+mn-ea"/>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19</a:t>
            </a:fld>
            <a:endParaRPr lang="en-US"/>
          </a:p>
        </p:txBody>
      </p:sp>
    </p:spTree>
    <p:extLst>
      <p:ext uri="{BB962C8B-B14F-4D97-AF65-F5344CB8AC3E}">
        <p14:creationId xmlns:p14="http://schemas.microsoft.com/office/powerpoint/2010/main" val="48978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a:t>
            </a:fld>
            <a:endParaRPr lang="zh-TW" altLang="en-US"/>
          </a:p>
        </p:txBody>
      </p:sp>
    </p:spTree>
    <p:extLst>
      <p:ext uri="{BB962C8B-B14F-4D97-AF65-F5344CB8AC3E}">
        <p14:creationId xmlns:p14="http://schemas.microsoft.com/office/powerpoint/2010/main" val="2995759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本論文借鑒了在 </a:t>
            </a:r>
            <a:r>
              <a:rPr lang="en-US" altLang="zh-TW" sz="1800" dirty="0">
                <a:latin typeface="+mn-ea"/>
                <a:cs typeface="Times New Roman" panose="02020603050405020304" pitchFamily="18" charset="0"/>
              </a:rPr>
              <a:t>K1 </a:t>
            </a:r>
            <a:r>
              <a:rPr lang="zh-TW" altLang="en-US" sz="1800" dirty="0">
                <a:latin typeface="+mn-ea"/>
                <a:cs typeface="Times New Roman" panose="02020603050405020304" pitchFamily="18" charset="0"/>
              </a:rPr>
              <a:t>的 </a:t>
            </a:r>
            <a:r>
              <a:rPr lang="en-US" altLang="zh-TW" sz="1800" dirty="0">
                <a:latin typeface="+mn-ea"/>
                <a:cs typeface="Times New Roman" panose="02020603050405020304" pitchFamily="18" charset="0"/>
              </a:rPr>
              <a:t>80 </a:t>
            </a:r>
            <a:r>
              <a:rPr lang="zh-TW" altLang="en-US" sz="1800" dirty="0">
                <a:latin typeface="+mn-ea"/>
                <a:cs typeface="Times New Roman" panose="02020603050405020304" pitchFamily="18" charset="0"/>
              </a:rPr>
              <a:t>所幼兒園進行的課堂觀察數據集。</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總共從 </a:t>
            </a:r>
            <a:r>
              <a:rPr lang="en-US" altLang="zh-TW" sz="1800" dirty="0">
                <a:latin typeface="+mn-ea"/>
                <a:cs typeface="Times New Roman" panose="02020603050405020304" pitchFamily="18" charset="0"/>
              </a:rPr>
              <a:t>113 </a:t>
            </a:r>
            <a:r>
              <a:rPr lang="zh-TW" altLang="en-US" sz="1800" dirty="0">
                <a:latin typeface="+mn-ea"/>
                <a:cs typeface="Times New Roman" panose="02020603050405020304" pitchFamily="18" charset="0"/>
              </a:rPr>
              <a:t>個 </a:t>
            </a:r>
            <a:r>
              <a:rPr lang="en-US" altLang="zh-TW" sz="1800" dirty="0">
                <a:latin typeface="+mn-ea"/>
                <a:cs typeface="Times New Roman" panose="02020603050405020304" pitchFamily="18" charset="0"/>
              </a:rPr>
              <a:t>K1 </a:t>
            </a:r>
            <a:r>
              <a:rPr lang="zh-TW" altLang="en-US" sz="1800" dirty="0">
                <a:latin typeface="+mn-ea"/>
                <a:cs typeface="Times New Roman" panose="02020603050405020304" pitchFamily="18" charset="0"/>
              </a:rPr>
              <a:t>教室（</a:t>
            </a:r>
            <a:r>
              <a:rPr lang="en-US" altLang="zh-TW" sz="1800" dirty="0">
                <a:latin typeface="+mn-ea"/>
                <a:cs typeface="Times New Roman" panose="02020603050405020304" pitchFamily="18" charset="0"/>
              </a:rPr>
              <a:t>4-5 </a:t>
            </a:r>
            <a:r>
              <a:rPr lang="zh-TW" altLang="en-US" sz="1800" dirty="0">
                <a:latin typeface="+mn-ea"/>
                <a:cs typeface="Times New Roman" panose="02020603050405020304" pitchFamily="18" charset="0"/>
              </a:rPr>
              <a:t>歲的兒童）收集了數據。</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所有老師都是女性。 </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他們的平均年齡為 </a:t>
            </a:r>
            <a:r>
              <a:rPr lang="en-US" altLang="zh-TW" sz="1800" dirty="0">
                <a:latin typeface="+mn-ea"/>
                <a:cs typeface="Times New Roman" panose="02020603050405020304" pitchFamily="18" charset="0"/>
              </a:rPr>
              <a:t>34.2 </a:t>
            </a:r>
            <a:r>
              <a:rPr lang="zh-TW" altLang="en-US" sz="1800" dirty="0">
                <a:latin typeface="+mn-ea"/>
                <a:cs typeface="Times New Roman" panose="02020603050405020304" pitchFamily="18" charset="0"/>
              </a:rPr>
              <a:t>歲 ，平均教學經驗為 </a:t>
            </a:r>
            <a:r>
              <a:rPr lang="en-US" altLang="zh-TW" sz="1800" dirty="0">
                <a:latin typeface="+mn-ea"/>
                <a:cs typeface="Times New Roman" panose="02020603050405020304" pitchFamily="18" charset="0"/>
              </a:rPr>
              <a:t>6.9 </a:t>
            </a:r>
            <a:r>
              <a:rPr lang="zh-TW" altLang="en-US" sz="1800" dirty="0">
                <a:latin typeface="+mn-ea"/>
                <a:cs typeface="Times New Roman" panose="02020603050405020304" pitchFamily="18" charset="0"/>
              </a:rPr>
              <a:t>年。</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除了四名教師外，所有教師都表示他們的資格是專門針對幼兒教育和</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或發展的。大多數教師 </a:t>
            </a:r>
            <a:r>
              <a:rPr lang="en-US" altLang="zh-TW" sz="1800" dirty="0">
                <a:latin typeface="+mn-ea"/>
                <a:cs typeface="Times New Roman" panose="02020603050405020304" pitchFamily="18" charset="0"/>
              </a:rPr>
              <a:t>(66%) </a:t>
            </a:r>
            <a:r>
              <a:rPr lang="zh-TW" altLang="en-US" sz="1800" dirty="0">
                <a:latin typeface="+mn-ea"/>
                <a:cs typeface="Times New Roman" panose="02020603050405020304" pitchFamily="18" charset="0"/>
              </a:rPr>
              <a:t>表示他們的最高學歷是幼兒教育文憑。</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觀察到的教室中的平均師生比 </a:t>
            </a:r>
            <a:r>
              <a:rPr lang="en-US" altLang="zh-TW" sz="1800" dirty="0">
                <a:latin typeface="+mn-ea"/>
                <a:cs typeface="Times New Roman" panose="02020603050405020304" pitchFamily="18" charset="0"/>
              </a:rPr>
              <a:t>1 </a:t>
            </a:r>
            <a:r>
              <a:rPr lang="zh-TW" altLang="en-US" sz="1800" dirty="0">
                <a:latin typeface="+mn-ea"/>
                <a:cs typeface="Times New Roman" panose="02020603050405020304" pitchFamily="18" charset="0"/>
              </a:rPr>
              <a:t>為 </a:t>
            </a:r>
            <a:r>
              <a:rPr lang="en-US" altLang="zh-TW" sz="1800" dirty="0">
                <a:latin typeface="+mn-ea"/>
                <a:cs typeface="Times New Roman" panose="02020603050405020304" pitchFamily="18" charset="0"/>
              </a:rPr>
              <a:t>1:11.53 (SD = 3.36)</a:t>
            </a:r>
            <a:r>
              <a:rPr lang="zh-TW" altLang="en-US" sz="1800" dirty="0">
                <a:latin typeface="+mn-ea"/>
                <a:cs typeface="Times New Roman" panose="02020603050405020304" pitchFamily="18" charset="0"/>
              </a:rPr>
              <a:t>。</a:t>
            </a:r>
            <a:endParaRPr lang="en-US" altLang="zh-TW" sz="1800" dirty="0">
              <a:latin typeface="+mn-ea"/>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20</a:t>
            </a:fld>
            <a:endParaRPr lang="en-US"/>
          </a:p>
        </p:txBody>
      </p:sp>
    </p:spTree>
    <p:extLst>
      <p:ext uri="{BB962C8B-B14F-4D97-AF65-F5344CB8AC3E}">
        <p14:creationId xmlns:p14="http://schemas.microsoft.com/office/powerpoint/2010/main" val="1515222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21</a:t>
            </a:fld>
            <a:endParaRPr lang="zh-TW" altLang="en-US"/>
          </a:p>
        </p:txBody>
      </p:sp>
    </p:spTree>
    <p:extLst>
      <p:ext uri="{BB962C8B-B14F-4D97-AF65-F5344CB8AC3E}">
        <p14:creationId xmlns:p14="http://schemas.microsoft.com/office/powerpoint/2010/main" val="1673966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因此，在後續研究中調查藝術教育提供的這些差異背後的原因是很重要的。 </a:t>
            </a:r>
          </a:p>
          <a:p>
            <a:r>
              <a:rPr lang="zh-TW" altLang="en-US" sz="1200" dirty="0">
                <a:latin typeface="+mn-ea"/>
                <a:cs typeface="Times New Roman" panose="02020603050405020304" pitchFamily="18" charset="0"/>
              </a:rPr>
              <a:t>我們在</a:t>
            </a:r>
            <a:r>
              <a:rPr lang="en-US" altLang="zh-TW" sz="1200" dirty="0">
                <a:latin typeface="+mn-ea"/>
                <a:cs typeface="Times New Roman" panose="02020603050405020304" pitchFamily="18" charset="0"/>
              </a:rPr>
              <a:t>30%</a:t>
            </a:r>
            <a:r>
              <a:rPr lang="zh-TW" altLang="en-US" sz="1200" dirty="0">
                <a:latin typeface="+mn-ea"/>
                <a:cs typeface="Times New Roman" panose="02020603050405020304" pitchFamily="18" charset="0"/>
              </a:rPr>
              <a:t>的教室裡沒有觀察到藝術教育的證據這一事實並不一定意味著負責這些教室的老師忽視了藝術。 </a:t>
            </a:r>
          </a:p>
          <a:p>
            <a:r>
              <a:rPr lang="zh-TW" altLang="en-US" sz="1200" dirty="0">
                <a:latin typeface="+mn-ea"/>
                <a:cs typeface="Times New Roman" panose="02020603050405020304" pitchFamily="18" charset="0"/>
              </a:rPr>
              <a:t>也許他們只是沒有在那個特定的日子開展與藝術相關的活動。 </a:t>
            </a:r>
          </a:p>
          <a:p>
            <a:r>
              <a:rPr lang="zh-TW" altLang="en-US" sz="1200" dirty="0">
                <a:latin typeface="+mn-ea"/>
                <a:cs typeface="Times New Roman" panose="02020603050405020304" pitchFamily="18" charset="0"/>
              </a:rPr>
              <a:t>事實上，這項研究的局限性之一（適用於幾乎所有基於自然主義課堂觀察的研究）是教師只在一個時間點被觀察到。 </a:t>
            </a:r>
          </a:p>
          <a:p>
            <a:r>
              <a:rPr lang="zh-TW" altLang="en-US" sz="1200" dirty="0">
                <a:latin typeface="+mn-ea"/>
                <a:cs typeface="Times New Roman" panose="02020603050405020304" pitchFamily="18" charset="0"/>
              </a:rPr>
              <a:t>未來的研究旨在更深入地了解藝術教學實踐，因此應確保更長的課堂觀察時間。</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22</a:t>
            </a:fld>
            <a:endParaRPr lang="en-US"/>
          </a:p>
        </p:txBody>
      </p:sp>
    </p:spTree>
    <p:extLst>
      <p:ext uri="{BB962C8B-B14F-4D97-AF65-F5344CB8AC3E}">
        <p14:creationId xmlns:p14="http://schemas.microsoft.com/office/powerpoint/2010/main" val="3969314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因此，在後續研究中調查藝術教育提供的這些差異背後的原因是很重要的。 </a:t>
            </a:r>
          </a:p>
          <a:p>
            <a:r>
              <a:rPr lang="zh-TW" altLang="en-US" sz="1200" dirty="0">
                <a:latin typeface="+mn-ea"/>
                <a:cs typeface="Times New Roman" panose="02020603050405020304" pitchFamily="18" charset="0"/>
              </a:rPr>
              <a:t>我們在</a:t>
            </a:r>
            <a:r>
              <a:rPr lang="en-US" altLang="zh-TW" sz="1200" dirty="0">
                <a:latin typeface="+mn-ea"/>
                <a:cs typeface="Times New Roman" panose="02020603050405020304" pitchFamily="18" charset="0"/>
              </a:rPr>
              <a:t>30%</a:t>
            </a:r>
            <a:r>
              <a:rPr lang="zh-TW" altLang="en-US" sz="1200" dirty="0">
                <a:latin typeface="+mn-ea"/>
                <a:cs typeface="Times New Roman" panose="02020603050405020304" pitchFamily="18" charset="0"/>
              </a:rPr>
              <a:t>的教室裡沒有觀察到藝術教育的證據這一事實並不一定意味著負責這些教室的老師忽視了藝術。 </a:t>
            </a:r>
          </a:p>
          <a:p>
            <a:r>
              <a:rPr lang="zh-TW" altLang="en-US" sz="1200" dirty="0">
                <a:latin typeface="+mn-ea"/>
                <a:cs typeface="Times New Roman" panose="02020603050405020304" pitchFamily="18" charset="0"/>
              </a:rPr>
              <a:t>也許他們只是沒有在那個特定的日子開展與藝術相關的活動。 </a:t>
            </a:r>
          </a:p>
          <a:p>
            <a:r>
              <a:rPr lang="zh-TW" altLang="en-US" sz="1200" dirty="0">
                <a:latin typeface="+mn-ea"/>
                <a:cs typeface="Times New Roman" panose="02020603050405020304" pitchFamily="18" charset="0"/>
              </a:rPr>
              <a:t>事實上，這項研究的局限性之一（適用於幾乎所有基於自然主義課堂觀察的研究）是教師只在一個時間點被觀察到。 </a:t>
            </a:r>
          </a:p>
          <a:p>
            <a:r>
              <a:rPr lang="zh-TW" altLang="en-US" sz="1200" dirty="0">
                <a:latin typeface="+mn-ea"/>
                <a:cs typeface="Times New Roman" panose="02020603050405020304" pitchFamily="18" charset="0"/>
              </a:rPr>
              <a:t>未來的研究旨在更深入地了解藝術教學實踐，因此應確保更長的課堂觀察時間。</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23</a:t>
            </a:fld>
            <a:endParaRPr lang="en-US"/>
          </a:p>
        </p:txBody>
      </p:sp>
    </p:spTree>
    <p:extLst>
      <p:ext uri="{BB962C8B-B14F-4D97-AF65-F5344CB8AC3E}">
        <p14:creationId xmlns:p14="http://schemas.microsoft.com/office/powerpoint/2010/main" val="3470968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因此，在後續研究中調查藝術教育提供的這些差異背後的原因是很重要的。 </a:t>
            </a:r>
          </a:p>
          <a:p>
            <a:r>
              <a:rPr lang="zh-TW" altLang="en-US" sz="1200" dirty="0">
                <a:latin typeface="+mn-ea"/>
                <a:cs typeface="Times New Roman" panose="02020603050405020304" pitchFamily="18" charset="0"/>
              </a:rPr>
              <a:t>我們在</a:t>
            </a:r>
            <a:r>
              <a:rPr lang="en-US" altLang="zh-TW" sz="1200" dirty="0">
                <a:latin typeface="+mn-ea"/>
                <a:cs typeface="Times New Roman" panose="02020603050405020304" pitchFamily="18" charset="0"/>
              </a:rPr>
              <a:t>30%</a:t>
            </a:r>
            <a:r>
              <a:rPr lang="zh-TW" altLang="en-US" sz="1200" dirty="0">
                <a:latin typeface="+mn-ea"/>
                <a:cs typeface="Times New Roman" panose="02020603050405020304" pitchFamily="18" charset="0"/>
              </a:rPr>
              <a:t>的教室裡沒有觀察到藝術教育的證據這一事實並不一定意味著負責這些教室的老師忽視了藝術。 </a:t>
            </a:r>
          </a:p>
          <a:p>
            <a:r>
              <a:rPr lang="zh-TW" altLang="en-US" sz="1200" dirty="0">
                <a:latin typeface="+mn-ea"/>
                <a:cs typeface="Times New Roman" panose="02020603050405020304" pitchFamily="18" charset="0"/>
              </a:rPr>
              <a:t>也許他們只是沒有在那個特定的日子開展與藝術相關的活動。 </a:t>
            </a:r>
          </a:p>
          <a:p>
            <a:r>
              <a:rPr lang="zh-TW" altLang="en-US" sz="1200" dirty="0">
                <a:latin typeface="+mn-ea"/>
                <a:cs typeface="Times New Roman" panose="02020603050405020304" pitchFamily="18" charset="0"/>
              </a:rPr>
              <a:t>事實上，這項研究的局限性之一（適用於幾乎所有基於自然主義課堂觀察的研究）是教師只在一個時間點被觀察到。 </a:t>
            </a:r>
          </a:p>
          <a:p>
            <a:r>
              <a:rPr lang="zh-TW" altLang="en-US" sz="1200" dirty="0">
                <a:latin typeface="+mn-ea"/>
                <a:cs typeface="Times New Roman" panose="02020603050405020304" pitchFamily="18" charset="0"/>
              </a:rPr>
              <a:t>未來的研究旨在更深入地了解藝術教學實踐，因此應確保更長的課堂觀察時間。</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24</a:t>
            </a:fld>
            <a:endParaRPr lang="en-US"/>
          </a:p>
        </p:txBody>
      </p:sp>
    </p:spTree>
    <p:extLst>
      <p:ext uri="{BB962C8B-B14F-4D97-AF65-F5344CB8AC3E}">
        <p14:creationId xmlns:p14="http://schemas.microsoft.com/office/powerpoint/2010/main" val="396816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因此，在後續研究中調查藝術教育提供的這些差異背後的原因是很重要的。 </a:t>
            </a:r>
          </a:p>
          <a:p>
            <a:r>
              <a:rPr lang="zh-TW" altLang="en-US" sz="1200" dirty="0">
                <a:latin typeface="+mn-ea"/>
                <a:cs typeface="Times New Roman" panose="02020603050405020304" pitchFamily="18" charset="0"/>
              </a:rPr>
              <a:t>我們在</a:t>
            </a:r>
            <a:r>
              <a:rPr lang="en-US" altLang="zh-TW" sz="1200" dirty="0">
                <a:latin typeface="+mn-ea"/>
                <a:cs typeface="Times New Roman" panose="02020603050405020304" pitchFamily="18" charset="0"/>
              </a:rPr>
              <a:t>30%</a:t>
            </a:r>
            <a:r>
              <a:rPr lang="zh-TW" altLang="en-US" sz="1200" dirty="0">
                <a:latin typeface="+mn-ea"/>
                <a:cs typeface="Times New Roman" panose="02020603050405020304" pitchFamily="18" charset="0"/>
              </a:rPr>
              <a:t>的教室裡沒有觀察到藝術教育的證據這一事實並不一定意味著負責這些教室的老師忽視了藝術。 </a:t>
            </a:r>
          </a:p>
          <a:p>
            <a:r>
              <a:rPr lang="zh-TW" altLang="en-US" sz="1200" dirty="0">
                <a:latin typeface="+mn-ea"/>
                <a:cs typeface="Times New Roman" panose="02020603050405020304" pitchFamily="18" charset="0"/>
              </a:rPr>
              <a:t>也許他們只是沒有在那個特定的日子開展與藝術相關的活動。 </a:t>
            </a:r>
          </a:p>
          <a:p>
            <a:r>
              <a:rPr lang="zh-TW" altLang="en-US" sz="1200" dirty="0">
                <a:latin typeface="+mn-ea"/>
                <a:cs typeface="Times New Roman" panose="02020603050405020304" pitchFamily="18" charset="0"/>
              </a:rPr>
              <a:t>事實上，這項研究的局限性之一（適用於幾乎所有基於自然主義課堂觀察的研究）是教師只在一個時間點被觀察到。 </a:t>
            </a:r>
          </a:p>
          <a:p>
            <a:r>
              <a:rPr lang="zh-TW" altLang="en-US" sz="1200" dirty="0">
                <a:latin typeface="+mn-ea"/>
                <a:cs typeface="Times New Roman" panose="02020603050405020304" pitchFamily="18" charset="0"/>
              </a:rPr>
              <a:t>未來的研究旨在更深入地了解藝術教學實踐，因此應確保更長的課堂觀察時間。</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25</a:t>
            </a:fld>
            <a:endParaRPr lang="en-US"/>
          </a:p>
        </p:txBody>
      </p:sp>
    </p:spTree>
    <p:extLst>
      <p:ext uri="{BB962C8B-B14F-4D97-AF65-F5344CB8AC3E}">
        <p14:creationId xmlns:p14="http://schemas.microsoft.com/office/powerpoint/2010/main" val="950346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 對輪文之後的方向</a:t>
            </a:r>
            <a:br>
              <a:rPr lang="en-US" altLang="zh-TW" dirty="0"/>
            </a:br>
            <a:r>
              <a:rPr lang="en-US" altLang="zh-TW" dirty="0"/>
              <a:t>2.</a:t>
            </a:r>
            <a:r>
              <a:rPr lang="zh-TW" altLang="en-US" dirty="0"/>
              <a:t> </a:t>
            </a:r>
            <a:r>
              <a:rPr lang="en-US" altLang="zh-TW" dirty="0"/>
              <a:t>4</a:t>
            </a:r>
            <a:r>
              <a:rPr lang="zh-TW" altLang="en-US" dirty="0"/>
              <a:t>個重點都要做</a:t>
            </a:r>
            <a:br>
              <a:rPr lang="en-US" altLang="zh-TW" dirty="0"/>
            </a:br>
            <a:r>
              <a:rPr lang="en-US" altLang="zh-TW" dirty="0"/>
              <a:t>3.</a:t>
            </a:r>
            <a:r>
              <a:rPr lang="zh-TW" altLang="en-US" dirty="0"/>
              <a:t> 中西差異 台灣 西方 差異性</a:t>
            </a:r>
            <a:br>
              <a:rPr lang="en-US" altLang="zh-TW" dirty="0"/>
            </a:br>
            <a:r>
              <a:rPr lang="en-US" altLang="zh-TW" dirty="0"/>
              <a:t>4.</a:t>
            </a:r>
            <a:r>
              <a:rPr lang="zh-TW" altLang="en-US" dirty="0"/>
              <a:t> 唱歌 韻律 運動 </a:t>
            </a:r>
            <a:r>
              <a:rPr lang="en-US" altLang="zh-TW" dirty="0"/>
              <a:t>-&gt;</a:t>
            </a:r>
            <a:r>
              <a:rPr lang="zh-TW" altLang="en-US" dirty="0"/>
              <a:t> 看詳細一點 舞島表演賞析</a:t>
            </a:r>
            <a:br>
              <a:rPr lang="en-US" altLang="zh-TW" dirty="0"/>
            </a:br>
            <a:r>
              <a:rPr lang="en-US" altLang="zh-TW" dirty="0"/>
              <a:t>5.</a:t>
            </a:r>
            <a:r>
              <a:rPr lang="zh-TW" altLang="en-US" dirty="0"/>
              <a:t> 結論看清楚一點</a:t>
            </a:r>
            <a:endParaRPr lang="en-US" altLang="zh-TW" dirty="0"/>
          </a:p>
          <a:p>
            <a:endParaRPr lang="en-US" altLang="zh-TW" dirty="0"/>
          </a:p>
          <a:p>
            <a:pPr marL="228600" indent="-228600">
              <a:buAutoNum type="arabicPeriod"/>
            </a:pPr>
            <a:r>
              <a:rPr lang="zh-TW" altLang="en-US" dirty="0"/>
              <a:t>他所觀察 藝術環境類型 看熟 對應回台灣教育環境</a:t>
            </a:r>
            <a:endParaRPr lang="en-US" altLang="zh-TW" dirty="0"/>
          </a:p>
          <a:p>
            <a:pPr marL="228600" indent="-228600">
              <a:buAutoNum type="arabicPeriod"/>
            </a:pPr>
            <a:r>
              <a:rPr lang="en-US" altLang="zh-TW" dirty="0"/>
              <a:t>2.</a:t>
            </a:r>
            <a:r>
              <a:rPr lang="zh-TW" altLang="en-US" dirty="0"/>
              <a:t> 視覺藝術 舞導 台灣課程 比照</a:t>
            </a:r>
            <a:endParaRPr lang="en-US" altLang="zh-TW" dirty="0"/>
          </a:p>
          <a:p>
            <a:pPr marL="0" indent="0">
              <a:buNone/>
            </a:pPr>
            <a:br>
              <a:rPr lang="en-US" altLang="zh-TW" dirty="0"/>
            </a:br>
            <a:r>
              <a:rPr lang="zh-TW" altLang="en-US" dirty="0"/>
              <a:t>學姊</a:t>
            </a:r>
            <a:endParaRPr lang="en-US" altLang="zh-TW" dirty="0"/>
          </a:p>
          <a:p>
            <a:pPr marL="0" indent="0">
              <a:buNone/>
            </a:pPr>
            <a:r>
              <a:rPr lang="en-US" altLang="zh-TW" dirty="0"/>
              <a:t>1.</a:t>
            </a:r>
            <a:r>
              <a:rPr lang="zh-TW" altLang="en-US" dirty="0"/>
              <a:t> 認真參考學長</a:t>
            </a:r>
            <a:br>
              <a:rPr lang="en-US" altLang="zh-TW" dirty="0"/>
            </a:br>
            <a:r>
              <a:rPr lang="en-US" altLang="zh-TW" dirty="0"/>
              <a:t>2.</a:t>
            </a:r>
            <a:r>
              <a:rPr lang="zh-TW" altLang="en-US" dirty="0"/>
              <a:t> 台灣幼教 沒有舞導經驗 </a:t>
            </a:r>
            <a:br>
              <a:rPr lang="en-US" altLang="zh-TW" dirty="0"/>
            </a:br>
            <a:r>
              <a:rPr lang="en-US" altLang="zh-TW" dirty="0"/>
              <a:t>3.</a:t>
            </a:r>
            <a:r>
              <a:rPr lang="zh-TW" altLang="en-US" dirty="0"/>
              <a:t> 舞導教室 要有環境 幼兒律動</a:t>
            </a:r>
            <a:br>
              <a:rPr lang="en-US" altLang="zh-TW" dirty="0"/>
            </a:br>
            <a:r>
              <a:rPr lang="en-US" altLang="zh-TW" dirty="0"/>
              <a:t>4.</a:t>
            </a:r>
            <a:r>
              <a:rPr lang="zh-TW" altLang="en-US" dirty="0"/>
              <a:t> </a:t>
            </a:r>
            <a:br>
              <a:rPr lang="en-US" altLang="zh-TW" dirty="0"/>
            </a:br>
            <a:r>
              <a:rPr lang="zh-TW" altLang="en-US"/>
              <a:t>體感執行功能 有關聯</a:t>
            </a:r>
            <a:endParaRPr lang="en-US" altLang="zh-TW" dirty="0"/>
          </a:p>
          <a:p>
            <a:pPr marL="0" indent="0">
              <a:buNone/>
            </a:pPr>
            <a:endParaRPr lang="en-US" altLang="zh-TW"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26</a:t>
            </a:fld>
            <a:endParaRPr lang="zh-TW" altLang="en-US"/>
          </a:p>
        </p:txBody>
      </p:sp>
    </p:spTree>
    <p:extLst>
      <p:ext uri="{BB962C8B-B14F-4D97-AF65-F5344CB8AC3E}">
        <p14:creationId xmlns:p14="http://schemas.microsoft.com/office/powerpoint/2010/main" val="1879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342900" indent="-342900">
              <a:buAutoNum type="arabicParenBoth"/>
            </a:pPr>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248476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4</a:t>
            </a:fld>
            <a:endParaRPr lang="zh-TW" altLang="en-US"/>
          </a:p>
        </p:txBody>
      </p:sp>
    </p:spTree>
    <p:extLst>
      <p:ext uri="{BB962C8B-B14F-4D97-AF65-F5344CB8AC3E}">
        <p14:creationId xmlns:p14="http://schemas.microsoft.com/office/powerpoint/2010/main" val="4097247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342900" indent="-342900">
              <a:buAutoNum type="arabicParenBoth"/>
            </a:pPr>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a:t>
            </a:fld>
            <a:endParaRPr lang="en-US"/>
          </a:p>
        </p:txBody>
      </p:sp>
    </p:spTree>
    <p:extLst>
      <p:ext uri="{BB962C8B-B14F-4D97-AF65-F5344CB8AC3E}">
        <p14:creationId xmlns:p14="http://schemas.microsoft.com/office/powerpoint/2010/main" val="1475714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342900" indent="-342900">
              <a:buAutoNum type="arabicParenBoth"/>
            </a:pPr>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362391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342900" indent="-342900">
              <a:buAutoNum type="arabicParenBoth"/>
            </a:pPr>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3732341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8</a:t>
            </a:fld>
            <a:endParaRPr lang="zh-TW" altLang="en-US"/>
          </a:p>
        </p:txBody>
      </p:sp>
    </p:spTree>
    <p:extLst>
      <p:ext uri="{BB962C8B-B14F-4D97-AF65-F5344CB8AC3E}">
        <p14:creationId xmlns:p14="http://schemas.microsoft.com/office/powerpoint/2010/main" val="45343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zh-TW" altLang="en-US" sz="2800" dirty="0">
                <a:solidFill>
                  <a:srgbClr val="000000"/>
                </a:solidFill>
                <a:effectLst/>
              </a:rPr>
              <a:t>總共從美國東南部的兩所學前班招募了 </a:t>
            </a:r>
            <a:r>
              <a:rPr lang="en-US" altLang="zh-TW" sz="2800" dirty="0">
                <a:solidFill>
                  <a:srgbClr val="000000"/>
                </a:solidFill>
                <a:effectLst/>
              </a:rPr>
              <a:t>53 </a:t>
            </a:r>
            <a:r>
              <a:rPr lang="zh-TW" altLang="en-US" sz="2800" dirty="0">
                <a:solidFill>
                  <a:srgbClr val="000000"/>
                </a:solidFill>
                <a:effectLst/>
              </a:rPr>
              <a:t>名兒童（</a:t>
            </a:r>
            <a:r>
              <a:rPr lang="en-US" altLang="zh-TW" sz="2800" dirty="0">
                <a:solidFill>
                  <a:srgbClr val="000000"/>
                </a:solidFill>
                <a:effectLst/>
              </a:rPr>
              <a:t>3-5 </a:t>
            </a:r>
            <a:r>
              <a:rPr lang="zh-TW" altLang="en-US" sz="2800" dirty="0">
                <a:solidFill>
                  <a:srgbClr val="000000"/>
                </a:solidFill>
                <a:effectLst/>
              </a:rPr>
              <a:t>歲）參加兒童活動和學習研究 </a:t>
            </a:r>
            <a:r>
              <a:rPr lang="en-US" altLang="zh-TW" sz="2800" dirty="0">
                <a:solidFill>
                  <a:srgbClr val="000000"/>
                </a:solidFill>
                <a:effectLst/>
              </a:rPr>
              <a:t>(KALS)</a:t>
            </a:r>
            <a:r>
              <a:rPr lang="zh-TW" altLang="en-US" sz="2800" dirty="0">
                <a:solidFill>
                  <a:srgbClr val="000000"/>
                </a:solidFill>
                <a:effectLst/>
              </a:rPr>
              <a:t>。</a:t>
            </a:r>
            <a:endParaRPr lang="en-US" altLang="zh-TW" sz="2800" dirty="0">
              <a:solidFill>
                <a:srgbClr val="000000"/>
              </a:solidFill>
              <a:effectLst/>
            </a:endParaRPr>
          </a:p>
          <a:p>
            <a:pPr rtl="0"/>
            <a:endParaRPr lang="en-US" altLang="zh-TW" sz="2800" dirty="0">
              <a:solidFill>
                <a:srgbClr val="000000"/>
              </a:solidFill>
              <a:effectLst/>
            </a:endParaRPr>
          </a:p>
          <a:p>
            <a:pPr rtl="0"/>
            <a:r>
              <a:rPr lang="zh-TW" altLang="en-US" sz="2800" dirty="0">
                <a:solidFill>
                  <a:srgbClr val="000000"/>
                </a:solidFill>
                <a:effectLst/>
              </a:rPr>
              <a:t>兒童平均年齡為 </a:t>
            </a:r>
            <a:r>
              <a:rPr lang="en-US" altLang="zh-TW" sz="2800" dirty="0">
                <a:solidFill>
                  <a:srgbClr val="000000"/>
                </a:solidFill>
                <a:effectLst/>
              </a:rPr>
              <a:t>4.3 </a:t>
            </a:r>
            <a:r>
              <a:rPr lang="zh-TW" altLang="en-US" sz="2800" dirty="0">
                <a:solidFill>
                  <a:srgbClr val="000000"/>
                </a:solidFill>
                <a:effectLst/>
              </a:rPr>
              <a:t>歲（</a:t>
            </a:r>
            <a:r>
              <a:rPr lang="en-US" altLang="zh-TW" sz="2800" dirty="0">
                <a:solidFill>
                  <a:srgbClr val="000000"/>
                </a:solidFill>
                <a:effectLst/>
              </a:rPr>
              <a:t>SD = 0.6</a:t>
            </a:r>
            <a:r>
              <a:rPr lang="zh-TW" altLang="en-US" sz="2800" dirty="0">
                <a:solidFill>
                  <a:srgbClr val="000000"/>
                </a:solidFill>
                <a:effectLst/>
              </a:rPr>
              <a:t>，範圍 </a:t>
            </a:r>
            <a:r>
              <a:rPr lang="en-US" altLang="zh-TW" sz="2800" dirty="0">
                <a:solidFill>
                  <a:srgbClr val="000000"/>
                </a:solidFill>
                <a:effectLst/>
              </a:rPr>
              <a:t>= 3.2-5.2 </a:t>
            </a:r>
            <a:r>
              <a:rPr lang="zh-TW" altLang="en-US" sz="2800" dirty="0">
                <a:solidFill>
                  <a:srgbClr val="000000"/>
                </a:solidFill>
                <a:effectLst/>
              </a:rPr>
              <a:t>歲）。</a:t>
            </a:r>
            <a:endParaRPr lang="en-US" altLang="zh-TW" sz="2800" dirty="0">
              <a:solidFill>
                <a:srgbClr val="000000"/>
              </a:solidFill>
              <a:effectLst/>
            </a:endParaRPr>
          </a:p>
          <a:p>
            <a:pPr rtl="0"/>
            <a:endParaRPr lang="en-US" altLang="zh-TW" sz="2800" dirty="0">
              <a:solidFill>
                <a:srgbClr val="000000"/>
              </a:solidFill>
              <a:effectLst/>
            </a:endParaRPr>
          </a:p>
          <a:p>
            <a:pPr rtl="0"/>
            <a:r>
              <a:rPr lang="zh-TW" altLang="en-US" sz="2800" dirty="0">
                <a:solidFill>
                  <a:srgbClr val="000000"/>
                </a:solidFill>
                <a:effectLst/>
              </a:rPr>
              <a:t>女性人數超過男性（</a:t>
            </a:r>
            <a:r>
              <a:rPr lang="en-US" altLang="zh-TW" sz="2800" dirty="0">
                <a:solidFill>
                  <a:srgbClr val="000000"/>
                </a:solidFill>
                <a:effectLst/>
              </a:rPr>
              <a:t>58% </a:t>
            </a:r>
            <a:r>
              <a:rPr lang="zh-TW" altLang="en-US" sz="2800" dirty="0">
                <a:solidFill>
                  <a:srgbClr val="000000"/>
                </a:solidFill>
                <a:effectLst/>
              </a:rPr>
              <a:t>為女性），</a:t>
            </a:r>
            <a:r>
              <a:rPr lang="en-US" altLang="zh-TW" sz="2800" dirty="0">
                <a:solidFill>
                  <a:srgbClr val="000000"/>
                </a:solidFill>
                <a:effectLst/>
              </a:rPr>
              <a:t>60% </a:t>
            </a:r>
            <a:r>
              <a:rPr lang="zh-TW" altLang="en-US" sz="2800" dirty="0">
                <a:solidFill>
                  <a:srgbClr val="000000"/>
                </a:solidFill>
                <a:effectLst/>
              </a:rPr>
              <a:t>的兒童在啟蒙中心註冊（其餘在私立幼兒園）。</a:t>
            </a:r>
            <a:endParaRPr lang="en-US" altLang="zh-TW" sz="2800" dirty="0">
              <a:solidFill>
                <a:srgbClr val="000000"/>
              </a:solidFill>
              <a:effectLst/>
            </a:endParaRPr>
          </a:p>
          <a:p>
            <a:pPr rtl="0"/>
            <a:endParaRPr lang="en-US" altLang="zh-TW" sz="2800" dirty="0">
              <a:solidFill>
                <a:srgbClr val="000000"/>
              </a:solidFill>
              <a:effectLst/>
            </a:endParaRPr>
          </a:p>
          <a:p>
            <a:pPr rtl="0"/>
            <a:r>
              <a:rPr lang="zh-TW" altLang="en-US" sz="2800" dirty="0">
                <a:solidFill>
                  <a:srgbClr val="000000"/>
                </a:solidFill>
                <a:effectLst/>
              </a:rPr>
              <a:t>兒童在 </a:t>
            </a:r>
            <a:r>
              <a:rPr lang="en-US" altLang="zh-TW" sz="2800" dirty="0">
                <a:solidFill>
                  <a:srgbClr val="000000"/>
                </a:solidFill>
                <a:effectLst/>
              </a:rPr>
              <a:t>8 </a:t>
            </a:r>
            <a:r>
              <a:rPr lang="zh-TW" altLang="en-US" sz="2800" dirty="0">
                <a:solidFill>
                  <a:srgbClr val="000000"/>
                </a:solidFill>
                <a:effectLst/>
              </a:rPr>
              <a:t>月至 </a:t>
            </a:r>
            <a:r>
              <a:rPr lang="en-US" altLang="zh-TW" sz="2800" dirty="0">
                <a:solidFill>
                  <a:srgbClr val="000000"/>
                </a:solidFill>
                <a:effectLst/>
              </a:rPr>
              <a:t>9 </a:t>
            </a:r>
            <a:r>
              <a:rPr lang="zh-TW" altLang="en-US" sz="2800" dirty="0">
                <a:solidFill>
                  <a:srgbClr val="000000"/>
                </a:solidFill>
                <a:effectLst/>
              </a:rPr>
              <a:t>月完成測試前評估，隨後被隨機分配到實驗 </a:t>
            </a:r>
            <a:r>
              <a:rPr lang="en-US" altLang="zh-TW" sz="2800" dirty="0">
                <a:solidFill>
                  <a:srgbClr val="000000"/>
                </a:solidFill>
                <a:effectLst/>
              </a:rPr>
              <a:t>(N = 27) </a:t>
            </a:r>
            <a:r>
              <a:rPr lang="zh-TW" altLang="en-US" sz="2800" dirty="0">
                <a:solidFill>
                  <a:srgbClr val="000000"/>
                </a:solidFill>
                <a:effectLst/>
              </a:rPr>
              <a:t>或等待名單控制 </a:t>
            </a:r>
            <a:r>
              <a:rPr lang="en-US" altLang="zh-TW" sz="2800" dirty="0">
                <a:solidFill>
                  <a:srgbClr val="000000"/>
                </a:solidFill>
                <a:effectLst/>
              </a:rPr>
              <a:t>(N = 26) </a:t>
            </a:r>
            <a:r>
              <a:rPr lang="zh-TW" altLang="en-US" sz="2800" dirty="0">
                <a:solidFill>
                  <a:srgbClr val="000000"/>
                </a:solidFill>
                <a:effectLst/>
              </a:rPr>
              <a:t>條件。</a:t>
            </a:r>
            <a:endParaRPr lang="en-US" altLang="zh-TW" sz="2800" dirty="0">
              <a:solidFill>
                <a:srgbClr val="000000"/>
              </a:solidFill>
              <a:effectLst/>
            </a:endParaRPr>
          </a:p>
          <a:p>
            <a:pPr rtl="0"/>
            <a:endParaRPr lang="en-US" altLang="zh-TW" sz="2800" dirty="0">
              <a:solidFill>
                <a:srgbClr val="000000"/>
              </a:solidFill>
              <a:effectLst/>
            </a:endParaRPr>
          </a:p>
          <a:p>
            <a:pPr rtl="0"/>
            <a:r>
              <a:rPr lang="zh-TW" altLang="en-US" sz="2800" dirty="0">
                <a:solidFill>
                  <a:srgbClr val="000000"/>
                </a:solidFill>
                <a:effectLst/>
              </a:rPr>
              <a:t>所有同意的兒童在課堂內進行隨機化，以控制可能導致學生成績的任何課堂水平差異。</a:t>
            </a:r>
            <a:endParaRPr lang="en-US" altLang="zh-TW" sz="2800" dirty="0">
              <a:solidFill>
                <a:srgbClr val="000000"/>
              </a:solidFill>
              <a:effectLst/>
            </a:endParaRPr>
          </a:p>
          <a:p>
            <a:pPr rtl="0"/>
            <a:endParaRPr lang="en-US" altLang="zh-TW" sz="2800" dirty="0">
              <a:solidFill>
                <a:srgbClr val="000000"/>
              </a:solidFill>
              <a:effectLst/>
            </a:endParaRPr>
          </a:p>
          <a:p>
            <a:pPr rtl="0"/>
            <a:r>
              <a:rPr lang="zh-TW" altLang="en-US" sz="2800" dirty="0">
                <a:solidFill>
                  <a:srgbClr val="000000"/>
                </a:solidFill>
                <a:effectLst/>
              </a:rPr>
              <a:t>實驗組學生在秋季（</a:t>
            </a:r>
            <a:r>
              <a:rPr lang="en-US" altLang="zh-TW" sz="2800" dirty="0">
                <a:solidFill>
                  <a:srgbClr val="000000"/>
                </a:solidFill>
                <a:effectLst/>
              </a:rPr>
              <a:t>9-12</a:t>
            </a:r>
            <a:r>
              <a:rPr lang="zh-TW" altLang="en-US" sz="2800" dirty="0">
                <a:solidFill>
                  <a:srgbClr val="000000"/>
                </a:solidFill>
                <a:effectLst/>
              </a:rPr>
              <a:t>月）參加運動技能干預，對照組學生在春季（</a:t>
            </a:r>
            <a:r>
              <a:rPr lang="en-US" altLang="zh-TW" sz="2800" dirty="0">
                <a:solidFill>
                  <a:srgbClr val="000000"/>
                </a:solidFill>
                <a:effectLst/>
              </a:rPr>
              <a:t>1-4</a:t>
            </a:r>
            <a:r>
              <a:rPr lang="zh-TW" altLang="en-US" sz="2800" dirty="0">
                <a:solidFill>
                  <a:srgbClr val="000000"/>
                </a:solidFill>
                <a:effectLst/>
              </a:rPr>
              <a:t>月）參加。</a:t>
            </a:r>
            <a:endParaRPr lang="en-US" altLang="zh-TW" sz="2800" dirty="0">
              <a:solidFill>
                <a:srgbClr val="000000"/>
              </a:solidFill>
              <a:effectLst/>
            </a:endParaRPr>
          </a:p>
          <a:p>
            <a:pPr rtl="0"/>
            <a:endParaRPr lang="en-US" altLang="zh-TW" sz="2800" dirty="0">
              <a:solidFill>
                <a:srgbClr val="000000"/>
              </a:solidFill>
              <a:effectLst/>
            </a:endParaRPr>
          </a:p>
          <a:p>
            <a:pPr rtl="0"/>
            <a:r>
              <a:rPr lang="zh-TW" altLang="en-US" sz="2800" dirty="0">
                <a:solidFill>
                  <a:srgbClr val="000000"/>
                </a:solidFill>
                <a:effectLst/>
              </a:rPr>
              <a:t>在秋季干預期（</a:t>
            </a:r>
            <a:r>
              <a:rPr lang="en-US" altLang="zh-TW" sz="2800" dirty="0">
                <a:solidFill>
                  <a:srgbClr val="000000"/>
                </a:solidFill>
                <a:effectLst/>
              </a:rPr>
              <a:t>12 </a:t>
            </a:r>
            <a:r>
              <a:rPr lang="zh-TW" altLang="en-US" sz="2800" dirty="0">
                <a:solidFill>
                  <a:srgbClr val="000000"/>
                </a:solidFill>
                <a:effectLst/>
              </a:rPr>
              <a:t>月）結束後，所有處於治療和候補名單控制條件下的兒童立即完成了測試後評估。</a:t>
            </a:r>
            <a:endParaRPr lang="en-US" altLang="zh-TW" sz="2800" dirty="0">
              <a:solidFill>
                <a:srgbClr val="000000"/>
              </a:solidFill>
              <a:effectLst/>
            </a:endParaRPr>
          </a:p>
          <a:p>
            <a:pPr rtl="0"/>
            <a:endParaRPr lang="en-US" altLang="zh-TW" sz="2800" dirty="0">
              <a:solidFill>
                <a:srgbClr val="000000"/>
              </a:solidFill>
              <a:effectLst/>
            </a:endParaRPr>
          </a:p>
          <a:p>
            <a:pPr rtl="0"/>
            <a:r>
              <a:rPr lang="zh-TW" altLang="en-US" sz="2800" dirty="0">
                <a:solidFill>
                  <a:srgbClr val="000000"/>
                </a:solidFill>
                <a:effectLst/>
              </a:rPr>
              <a:t>為了保持客觀性，參與提供運動技能干預的研究小組成員在後測評估中沒有完成任何運動評估。</a:t>
            </a:r>
            <a:endParaRPr lang="en-US" altLang="zh-TW" sz="2800" dirty="0">
              <a:solidFill>
                <a:srgbClr val="000000"/>
              </a:solidFill>
              <a:effectLst/>
            </a:endParaRPr>
          </a:p>
          <a:p>
            <a:pPr rtl="0"/>
            <a:endParaRPr lang="en-US" altLang="zh-TW" sz="2800" dirty="0">
              <a:solidFill>
                <a:srgbClr val="000000"/>
              </a:solidFill>
              <a:effectLst/>
            </a:endParaRPr>
          </a:p>
          <a:p>
            <a:pPr rtl="0"/>
            <a:r>
              <a:rPr lang="en-US" altLang="zh-TW" sz="2800" dirty="0">
                <a:solidFill>
                  <a:srgbClr val="000000"/>
                </a:solidFill>
                <a:effectLst/>
              </a:rPr>
              <a:t>RTI </a:t>
            </a:r>
            <a:r>
              <a:rPr lang="zh-TW" altLang="en-US" sz="2800" dirty="0">
                <a:solidFill>
                  <a:srgbClr val="000000"/>
                </a:solidFill>
                <a:effectLst/>
              </a:rPr>
              <a:t>國際機構審查委員會批准了所有研究活動。</a:t>
            </a:r>
          </a:p>
        </p:txBody>
      </p:sp>
      <p:sp>
        <p:nvSpPr>
          <p:cNvPr id="4" name="Slide Number Placeholder 3"/>
          <p:cNvSpPr>
            <a:spLocks noGrp="1"/>
          </p:cNvSpPr>
          <p:nvPr>
            <p:ph type="sldNum" sz="quarter" idx="10"/>
          </p:nvPr>
        </p:nvSpPr>
        <p:spPr/>
        <p:txBody>
          <a:bodyPr/>
          <a:lstStyle/>
          <a:p>
            <a:fld id="{1492863F-2181-40AA-9D10-26C0A01C7A52}" type="slidenum">
              <a:rPr lang="en-US" smtClean="0"/>
              <a:t>9</a:t>
            </a:fld>
            <a:endParaRPr lang="en-US"/>
          </a:p>
        </p:txBody>
      </p:sp>
    </p:spTree>
    <p:extLst>
      <p:ext uri="{BB962C8B-B14F-4D97-AF65-F5344CB8AC3E}">
        <p14:creationId xmlns:p14="http://schemas.microsoft.com/office/powerpoint/2010/main" val="297315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2021/8/16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674212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2021/8/16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8058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2021/8/16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4746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317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Rectangle 19"/>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1"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9247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2021/8/16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14378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2021/8/16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4372024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D4FF602D-1F1C-4D6C-87AC-F93D89EC5E85}" type="datetimeFigureOut">
              <a:rPr lang="zh-TW" altLang="en-US" smtClean="0"/>
              <a:t>2021/8/16</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53735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2021/8/16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9071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4FF602D-1F1C-4D6C-87AC-F93D89EC5E85}" type="datetimeFigureOut">
              <a:rPr lang="zh-TW" altLang="en-US" smtClean="0"/>
              <a:t>2021/8/16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40133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F602D-1F1C-4D6C-87AC-F93D89EC5E85}" type="datetimeFigureOut">
              <a:rPr lang="zh-TW" altLang="en-US" smtClean="0"/>
              <a:t>2021/8/16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65456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D4FF602D-1F1C-4D6C-87AC-F93D89EC5E85}" type="datetimeFigureOut">
              <a:rPr lang="zh-TW" altLang="en-US" smtClean="0"/>
              <a:t>2021/8/16</a:t>
            </a:fld>
            <a:endParaRPr lang="zh-TW"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TW" altLang="en-US"/>
          </a:p>
        </p:txBody>
      </p:sp>
      <p:sp>
        <p:nvSpPr>
          <p:cNvPr id="11" name="Slide Number Placeholder 10"/>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625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4FF602D-1F1C-4D6C-87AC-F93D89EC5E85}" type="datetimeFigureOut">
              <a:rPr lang="zh-TW" altLang="en-US" smtClean="0"/>
              <a:t>2021/8/16</a:t>
            </a:fld>
            <a:endParaRPr lang="zh-TW"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7509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4FF602D-1F1C-4D6C-87AC-F93D89EC5E85}" type="datetimeFigureOut">
              <a:rPr lang="zh-TW" altLang="en-US" smtClean="0"/>
              <a:t>2021/8/16</a:t>
            </a:fld>
            <a:endParaRPr lang="zh-TW"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TW"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07389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1728600"/>
            <a:ext cx="12192000" cy="2387600"/>
          </a:xfrm>
        </p:spPr>
        <p:txBody>
          <a:bodyPr>
            <a:normAutofit/>
          </a:bodyPr>
          <a:lstStyle/>
          <a:p>
            <a:pPr fontAlgn="b"/>
            <a:r>
              <a:rPr lang="en-US" altLang="zh-TW" sz="2000" b="1" dirty="0"/>
              <a:t> Improving motor competence skills in early childhood has corollary benefits for executive function and numeracy skills</a:t>
            </a:r>
            <a:br>
              <a:rPr lang="en-US" altLang="zh-TW" sz="2000" b="1" dirty="0"/>
            </a:br>
            <a:br>
              <a:rPr lang="en-US" altLang="zh-TW" sz="2000" b="1" dirty="0"/>
            </a:br>
            <a:r>
              <a:rPr lang="zh-TW" altLang="en-US" sz="2000" b="1" dirty="0"/>
              <a:t>提高幼兒運動能力技能對執行功能和算術技能有必然的好處</a:t>
            </a:r>
            <a:endParaRPr lang="zh-TW" altLang="zh-TW" sz="2000" dirty="0"/>
          </a:p>
        </p:txBody>
      </p:sp>
      <p:sp>
        <p:nvSpPr>
          <p:cNvPr id="3" name="副標題 2">
            <a:extLst>
              <a:ext uri="{FF2B5EF4-FFF2-40B4-BE49-F238E27FC236}">
                <a16:creationId xmlns:a16="http://schemas.microsoft.com/office/drawing/2014/main" id="{B1224A4A-32ED-420C-88D5-F4AE64D24407}"/>
              </a:ext>
            </a:extLst>
          </p:cNvPr>
          <p:cNvSpPr>
            <a:spLocks noGrp="1"/>
          </p:cNvSpPr>
          <p:nvPr>
            <p:ph type="subTitle" idx="1"/>
          </p:nvPr>
        </p:nvSpPr>
        <p:spPr>
          <a:xfrm>
            <a:off x="4245076" y="5432744"/>
            <a:ext cx="3701845" cy="1227879"/>
          </a:xfrm>
        </p:spPr>
        <p:txBody>
          <a:bodyPr>
            <a:normAutofit/>
          </a:bodyPr>
          <a:lstStyle/>
          <a:p>
            <a:r>
              <a:rPr lang="zh-TW" altLang="en-US" sz="2400" b="1" dirty="0">
                <a:latin typeface="+mn-ea"/>
              </a:rPr>
              <a:t>指導教授 </a:t>
            </a:r>
            <a:r>
              <a:rPr lang="en-US" altLang="zh-TW" sz="2400" b="1" dirty="0">
                <a:latin typeface="+mn-ea"/>
              </a:rPr>
              <a:t>:</a:t>
            </a:r>
            <a:r>
              <a:rPr lang="zh-TW" altLang="en-US" sz="2400" b="1" dirty="0">
                <a:latin typeface="+mn-ea"/>
              </a:rPr>
              <a:t> 蕭顯勝</a:t>
            </a:r>
            <a:endParaRPr lang="en-US" altLang="zh-TW" sz="2400" b="1" dirty="0">
              <a:latin typeface="+mn-ea"/>
            </a:endParaRPr>
          </a:p>
          <a:p>
            <a:r>
              <a:rPr lang="zh-TW" altLang="en-US" sz="2400" b="1" dirty="0">
                <a:latin typeface="+mn-ea"/>
              </a:rPr>
              <a:t>報告人</a:t>
            </a:r>
            <a:r>
              <a:rPr lang="en-US" altLang="zh-TW" sz="2400" b="1" dirty="0">
                <a:latin typeface="+mn-ea"/>
              </a:rPr>
              <a:t>:</a:t>
            </a:r>
            <a:r>
              <a:rPr lang="zh-TW" altLang="en-US" sz="2400" b="1" dirty="0">
                <a:latin typeface="+mn-ea"/>
              </a:rPr>
              <a:t> 劉政豪</a:t>
            </a:r>
            <a:endParaRPr lang="en-US" altLang="zh-TW" sz="2400" b="1" dirty="0">
              <a:latin typeface="+mn-ea"/>
            </a:endParaRPr>
          </a:p>
          <a:p>
            <a:endParaRPr lang="en-US" altLang="zh-TW" sz="2400" b="1" dirty="0">
              <a:latin typeface="+mn-ea"/>
            </a:endParaRPr>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pic>
        <p:nvPicPr>
          <p:cNvPr id="6" name="圖片 5" descr="一張含有 文字 的圖片&#10;&#10;自動產生的描述">
            <a:extLst>
              <a:ext uri="{FF2B5EF4-FFF2-40B4-BE49-F238E27FC236}">
                <a16:creationId xmlns:a16="http://schemas.microsoft.com/office/drawing/2014/main" id="{BC9D6051-4931-48FF-A491-B2410E9F3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543" y="35332"/>
            <a:ext cx="5818909" cy="1643572"/>
          </a:xfrm>
          <a:prstGeom prst="rect">
            <a:avLst/>
          </a:prstGeom>
        </p:spPr>
      </p:pic>
    </p:spTree>
    <p:extLst>
      <p:ext uri="{BB962C8B-B14F-4D97-AF65-F5344CB8AC3E}">
        <p14:creationId xmlns:p14="http://schemas.microsoft.com/office/powerpoint/2010/main" val="301270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lnSpcReduction="10000"/>
          </a:bodyPr>
          <a:lstStyle/>
          <a:p>
            <a:pPr lvl="0"/>
            <a:r>
              <a:rPr lang="zh-TW" altLang="en-US" sz="2400" dirty="0">
                <a:latin typeface="+mn-ea"/>
                <a:cs typeface="Times New Roman" panose="02020603050405020304" pitchFamily="18" charset="0"/>
              </a:rPr>
              <a:t>研究制定了全面的運動技能課程，以針對兒童的粗大和精細運動技能。</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運動活動選自青年運動員，其中提供詳細的課程計劃，以促進 </a:t>
            </a:r>
            <a:r>
              <a:rPr lang="en-US" altLang="zh-TW" sz="2400" dirty="0">
                <a:latin typeface="+mn-ea"/>
                <a:cs typeface="Times New Roman" panose="02020603050405020304" pitchFamily="18" charset="0"/>
              </a:rPr>
              <a:t>2 </a:t>
            </a:r>
            <a:r>
              <a:rPr lang="zh-TW" altLang="en-US" sz="2400" dirty="0">
                <a:latin typeface="+mn-ea"/>
                <a:cs typeface="Times New Roman" panose="02020603050405020304" pitchFamily="18" charset="0"/>
              </a:rPr>
              <a:t>至 </a:t>
            </a:r>
            <a:r>
              <a:rPr lang="en-US" altLang="zh-TW" sz="2400" dirty="0">
                <a:latin typeface="+mn-ea"/>
                <a:cs typeface="Times New Roman" panose="02020603050405020304" pitchFamily="18" charset="0"/>
              </a:rPr>
              <a:t>7 </a:t>
            </a:r>
            <a:r>
              <a:rPr lang="zh-TW" altLang="en-US" sz="2400" dirty="0">
                <a:latin typeface="+mn-ea"/>
                <a:cs typeface="Times New Roman" panose="02020603050405020304" pitchFamily="18" charset="0"/>
              </a:rPr>
              <a:t>歲兒童的物體控制和運動技能以及穩定性、平衡和協調能力。</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每個項目中都選擇了適合 </a:t>
            </a:r>
            <a:r>
              <a:rPr lang="en-US" altLang="zh-TW" sz="2400" dirty="0">
                <a:latin typeface="+mn-ea"/>
                <a:cs typeface="Times New Roman" panose="02020603050405020304" pitchFamily="18" charset="0"/>
              </a:rPr>
              <a:t>3 </a:t>
            </a:r>
            <a:r>
              <a:rPr lang="zh-TW" altLang="en-US" sz="2400" dirty="0">
                <a:latin typeface="+mn-ea"/>
                <a:cs typeface="Times New Roman" panose="02020603050405020304" pitchFamily="18" charset="0"/>
              </a:rPr>
              <a:t>至 </a:t>
            </a:r>
            <a:r>
              <a:rPr lang="en-US" altLang="zh-TW" sz="2400" dirty="0">
                <a:latin typeface="+mn-ea"/>
                <a:cs typeface="Times New Roman" panose="02020603050405020304" pitchFamily="18" charset="0"/>
              </a:rPr>
              <a:t>5 </a:t>
            </a:r>
            <a:r>
              <a:rPr lang="zh-TW" altLang="en-US" sz="2400" dirty="0">
                <a:latin typeface="+mn-ea"/>
                <a:cs typeface="Times New Roman" panose="02020603050405020304" pitchFamily="18" charset="0"/>
              </a:rPr>
              <a:t>歲兒童發育並且可以在學前中心環境中以小組形式實施的活動。 </a:t>
            </a:r>
            <a:endParaRPr lang="en-US" altLang="zh-TW" sz="2400" dirty="0">
              <a:latin typeface="+mn-ea"/>
              <a:cs typeface="Times New Roman" panose="02020603050405020304" pitchFamily="18" charset="0"/>
            </a:endParaRPr>
          </a:p>
          <a:p>
            <a:pPr marL="0" lvl="0" indent="0">
              <a:buNone/>
            </a:pPr>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總共 </a:t>
            </a:r>
            <a:r>
              <a:rPr lang="en-US" altLang="zh-TW" sz="2400" dirty="0">
                <a:latin typeface="+mn-ea"/>
                <a:cs typeface="Times New Roman" panose="02020603050405020304" pitchFamily="18" charset="0"/>
              </a:rPr>
              <a:t>50 </a:t>
            </a:r>
            <a:r>
              <a:rPr lang="zh-TW" altLang="en-US" sz="2400" dirty="0">
                <a:latin typeface="+mn-ea"/>
                <a:cs typeface="Times New Roman" panose="02020603050405020304" pitchFamily="18" charset="0"/>
              </a:rPr>
              <a:t>項獨特的基於遊戲的活動（</a:t>
            </a:r>
            <a:r>
              <a:rPr lang="en-US" altLang="zh-TW" sz="2400" dirty="0">
                <a:latin typeface="+mn-ea"/>
                <a:cs typeface="Times New Roman" panose="02020603050405020304" pitchFamily="18" charset="0"/>
              </a:rPr>
              <a:t>28 </a:t>
            </a:r>
            <a:r>
              <a:rPr lang="zh-TW" altLang="en-US" sz="2400" dirty="0">
                <a:latin typeface="+mn-ea"/>
                <a:cs typeface="Times New Roman" panose="02020603050405020304" pitchFamily="18" charset="0"/>
              </a:rPr>
              <a:t>項粗大運動和 </a:t>
            </a:r>
            <a:r>
              <a:rPr lang="en-US" altLang="zh-TW" sz="2400" dirty="0">
                <a:latin typeface="+mn-ea"/>
                <a:cs typeface="Times New Roman" panose="02020603050405020304" pitchFamily="18" charset="0"/>
              </a:rPr>
              <a:t>22 </a:t>
            </a:r>
            <a:r>
              <a:rPr lang="zh-TW" altLang="en-US" sz="2400" dirty="0">
                <a:latin typeface="+mn-ea"/>
                <a:cs typeface="Times New Roman" panose="02020603050405020304" pitchFamily="18" charset="0"/>
              </a:rPr>
              <a:t>項精細運動），並整合到 </a:t>
            </a:r>
            <a:r>
              <a:rPr lang="en-US" altLang="zh-TW" sz="2400" dirty="0">
                <a:latin typeface="+mn-ea"/>
                <a:cs typeface="Times New Roman" panose="02020603050405020304" pitchFamily="18" charset="0"/>
              </a:rPr>
              <a:t>16 </a:t>
            </a:r>
            <a:r>
              <a:rPr lang="zh-TW" altLang="en-US" sz="2400" dirty="0">
                <a:latin typeface="+mn-ea"/>
                <a:cs typeface="Times New Roman" panose="02020603050405020304" pitchFamily="18" charset="0"/>
              </a:rPr>
              <a:t>節 </a:t>
            </a:r>
            <a:r>
              <a:rPr lang="en-US" altLang="zh-TW" sz="2400" dirty="0">
                <a:latin typeface="+mn-ea"/>
                <a:cs typeface="Times New Roman" panose="02020603050405020304" pitchFamily="18" charset="0"/>
              </a:rPr>
              <a:t>30 </a:t>
            </a:r>
            <a:r>
              <a:rPr lang="zh-TW" altLang="en-US" sz="2400" dirty="0">
                <a:latin typeface="+mn-ea"/>
                <a:cs typeface="Times New Roman" panose="02020603050405020304" pitchFamily="18" charset="0"/>
              </a:rPr>
              <a:t>分鐘的針對特定粗大運動（例如，運動、物體控制、穩定性）的課程計劃中和精細運動（例如，手巧、視覺運動整合）技能。</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Motor skills curriculum</a:t>
            </a:r>
            <a:endParaRPr lang="en-US" sz="3500" b="1" dirty="0">
              <a:solidFill>
                <a:schemeClr val="bg1"/>
              </a:solidFill>
            </a:endParaRPr>
          </a:p>
        </p:txBody>
      </p:sp>
    </p:spTree>
    <p:extLst>
      <p:ext uri="{BB962C8B-B14F-4D97-AF65-F5344CB8AC3E}">
        <p14:creationId xmlns:p14="http://schemas.microsoft.com/office/powerpoint/2010/main" val="331818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兒童平均完成了 </a:t>
            </a:r>
            <a:r>
              <a:rPr lang="en-US" altLang="zh-TW" sz="2400" dirty="0">
                <a:latin typeface="+mn-ea"/>
                <a:cs typeface="Times New Roman" panose="02020603050405020304" pitchFamily="18" charset="0"/>
              </a:rPr>
              <a:t>16 </a:t>
            </a:r>
            <a:r>
              <a:rPr lang="zh-TW" altLang="en-US" sz="2400" dirty="0">
                <a:latin typeface="+mn-ea"/>
                <a:cs typeface="Times New Roman" panose="02020603050405020304" pitchFamily="18" charset="0"/>
              </a:rPr>
              <a:t>節課中的 </a:t>
            </a:r>
            <a:r>
              <a:rPr lang="en-US" altLang="zh-TW" sz="2400" dirty="0">
                <a:latin typeface="+mn-ea"/>
                <a:cs typeface="Times New Roman" panose="02020603050405020304" pitchFamily="18" charset="0"/>
              </a:rPr>
              <a:t>14.6 </a:t>
            </a:r>
            <a:r>
              <a:rPr lang="zh-TW" altLang="en-US" sz="2400" dirty="0">
                <a:latin typeface="+mn-ea"/>
                <a:cs typeface="Times New Roman" panose="02020603050405020304" pitchFamily="18" charset="0"/>
              </a:rPr>
              <a:t>節（</a:t>
            </a:r>
            <a:r>
              <a:rPr lang="en-US" altLang="zh-TW" sz="2400" dirty="0">
                <a:latin typeface="+mn-ea"/>
                <a:cs typeface="Times New Roman" panose="02020603050405020304" pitchFamily="18" charset="0"/>
              </a:rPr>
              <a:t>10– 16</a:t>
            </a:r>
            <a:r>
              <a:rPr lang="zh-TW" altLang="en-US" sz="2400" dirty="0">
                <a:latin typeface="+mn-ea"/>
                <a:cs typeface="Times New Roman" panose="02020603050405020304" pitchFamily="18" charset="0"/>
              </a:rPr>
              <a:t>），兩個幼兒園都是差不多的（</a:t>
            </a:r>
            <a:r>
              <a:rPr lang="en-US" altLang="zh-TW" sz="2400" dirty="0">
                <a:latin typeface="+mn-ea"/>
                <a:cs typeface="Times New Roman" panose="02020603050405020304" pitchFamily="18" charset="0"/>
              </a:rPr>
              <a:t>14.5 </a:t>
            </a:r>
            <a:r>
              <a:rPr lang="zh-TW" altLang="en-US" sz="2400" dirty="0">
                <a:latin typeface="+mn-ea"/>
                <a:cs typeface="Times New Roman" panose="02020603050405020304" pitchFamily="18" charset="0"/>
              </a:rPr>
              <a:t>和 </a:t>
            </a:r>
            <a:r>
              <a:rPr lang="en-US" altLang="zh-TW" sz="2400" dirty="0">
                <a:latin typeface="+mn-ea"/>
                <a:cs typeface="Times New Roman" panose="02020603050405020304" pitchFamily="18" charset="0"/>
              </a:rPr>
              <a:t>14.77</a:t>
            </a:r>
            <a:r>
              <a:rPr lang="zh-TW" altLang="en-US" sz="2400" dirty="0">
                <a:latin typeface="+mn-ea"/>
                <a:cs typeface="Times New Roman" panose="02020603050405020304" pitchFamily="18" charset="0"/>
              </a:rPr>
              <a:t>）。 </a:t>
            </a:r>
            <a:endParaRPr lang="en-US" altLang="zh-TW" sz="2400" dirty="0">
              <a:latin typeface="+mn-ea"/>
              <a:cs typeface="Times New Roman" panose="02020603050405020304" pitchFamily="18" charset="0"/>
            </a:endParaRPr>
          </a:p>
          <a:p>
            <a:pPr lvl="0"/>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每節課都由同一名研究人員領導，他們以類似遊戲的形式提供運動活動，從而提高了學生的參與度。 </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研究協調員在每個幼兒園觀察了 </a:t>
            </a:r>
            <a:r>
              <a:rPr lang="en-US" altLang="zh-TW" sz="2400" dirty="0">
                <a:latin typeface="+mn-ea"/>
                <a:cs typeface="Times New Roman" panose="02020603050405020304" pitchFamily="18" charset="0"/>
              </a:rPr>
              <a:t>20% </a:t>
            </a:r>
            <a:r>
              <a:rPr lang="zh-TW" altLang="en-US" sz="2400" dirty="0">
                <a:latin typeface="+mn-ea"/>
                <a:cs typeface="Times New Roman" panose="02020603050405020304" pitchFamily="18" charset="0"/>
              </a:rPr>
              <a:t>的課程，以確保運動技能課程得到完整實施。 </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marL="0" lvl="0" indent="0">
              <a:buNone/>
            </a:pPr>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Motor skills curriculum</a:t>
            </a:r>
            <a:endParaRPr lang="en-US" sz="3500" b="1" dirty="0">
              <a:solidFill>
                <a:schemeClr val="bg1"/>
              </a:solidFill>
            </a:endParaRPr>
          </a:p>
        </p:txBody>
      </p:sp>
    </p:spTree>
    <p:extLst>
      <p:ext uri="{BB962C8B-B14F-4D97-AF65-F5344CB8AC3E}">
        <p14:creationId xmlns:p14="http://schemas.microsoft.com/office/powerpoint/2010/main" val="126008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Measures</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202269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en-US" altLang="zh-TW" sz="2400" dirty="0">
                <a:latin typeface="+mn-ea"/>
                <a:cs typeface="Times New Roman" panose="02020603050405020304" pitchFamily="18" charset="0"/>
              </a:rPr>
              <a:t>EF Touch </a:t>
            </a:r>
            <a:r>
              <a:rPr lang="zh-TW" altLang="en-US" sz="2400" dirty="0">
                <a:latin typeface="+mn-ea"/>
                <a:cs typeface="Times New Roman" panose="02020603050405020304" pitchFamily="18" charset="0"/>
              </a:rPr>
              <a:t>是一組電腦化的任務，可提供基於表現的學齡前兒童抑制控制、工作記憶和認知靈活度技能的指標。 </a:t>
            </a:r>
          </a:p>
          <a:p>
            <a:pPr lvl="0"/>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在前測和後測評估中，兒童平均完成了七項任務中的六項（即三項抑制控制、兩項工作記憶、一項注意力轉移和一項簡單的反應時間）。 </a:t>
            </a:r>
          </a:p>
          <a:p>
            <a:pPr marL="0" lvl="0" indent="0">
              <a:buNone/>
            </a:pPr>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此研究通過計算所有相關任務的平均表現（即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的六個任務，抑制控制的三個任務，兩個工作記憶任務）</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Executive function touch</a:t>
            </a:r>
            <a:endParaRPr lang="en-US" sz="3500" b="1" dirty="0">
              <a:solidFill>
                <a:schemeClr val="bg1"/>
              </a:solidFill>
            </a:endParaRPr>
          </a:p>
        </p:txBody>
      </p:sp>
    </p:spTree>
    <p:extLst>
      <p:ext uri="{BB962C8B-B14F-4D97-AF65-F5344CB8AC3E}">
        <p14:creationId xmlns:p14="http://schemas.microsoft.com/office/powerpoint/2010/main" val="201325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en-US" altLang="zh-TW" sz="2400" dirty="0">
                <a:latin typeface="+mn-ea"/>
                <a:cs typeface="Times New Roman" panose="02020603050405020304" pitchFamily="18" charset="0"/>
              </a:rPr>
              <a:t>WJ-AP </a:t>
            </a:r>
            <a:r>
              <a:rPr lang="zh-TW" altLang="en-US" sz="2400" dirty="0">
                <a:latin typeface="+mn-ea"/>
                <a:cs typeface="Times New Roman" panose="02020603050405020304" pitchFamily="18" charset="0"/>
              </a:rPr>
              <a:t>是 </a:t>
            </a:r>
            <a:r>
              <a:rPr lang="en-US" altLang="zh-TW" sz="2400" dirty="0">
                <a:latin typeface="+mn-ea"/>
                <a:cs typeface="Times New Roman" panose="02020603050405020304" pitchFamily="18" charset="0"/>
              </a:rPr>
              <a:t>WJ-IV </a:t>
            </a:r>
            <a:r>
              <a:rPr lang="zh-TW" altLang="en-US" sz="2400" dirty="0">
                <a:latin typeface="+mn-ea"/>
                <a:cs typeface="Times New Roman" panose="02020603050405020304" pitchFamily="18" charset="0"/>
              </a:rPr>
              <a:t>心理教育測試的一部分，是對定量能力的標準化評估，包括一系列口語數學單詞問題（</a:t>
            </a:r>
            <a:r>
              <a:rPr lang="en-US" altLang="zh-TW" sz="2400" dirty="0" err="1">
                <a:latin typeface="+mn-ea"/>
                <a:cs typeface="Times New Roman" panose="02020603050405020304" pitchFamily="18" charset="0"/>
              </a:rPr>
              <a:t>Schrank</a:t>
            </a:r>
            <a:r>
              <a:rPr lang="en-US" altLang="zh-TW" sz="2400" dirty="0">
                <a:latin typeface="+mn-ea"/>
                <a:cs typeface="Times New Roman" panose="02020603050405020304" pitchFamily="18" charset="0"/>
              </a:rPr>
              <a:t> </a:t>
            </a:r>
            <a:r>
              <a:rPr lang="zh-TW" altLang="en-US" sz="2400" dirty="0">
                <a:latin typeface="+mn-ea"/>
                <a:cs typeface="Times New Roman" panose="02020603050405020304" pitchFamily="18" charset="0"/>
              </a:rPr>
              <a:t>等，</a:t>
            </a:r>
            <a:r>
              <a:rPr lang="en-US" altLang="zh-TW" sz="2400" dirty="0">
                <a:latin typeface="+mn-ea"/>
                <a:cs typeface="Times New Roman" panose="02020603050405020304" pitchFamily="18" charset="0"/>
              </a:rPr>
              <a:t>2014</a:t>
            </a:r>
            <a:r>
              <a:rPr lang="zh-TW" altLang="en-US" sz="2400" dirty="0">
                <a:latin typeface="+mn-ea"/>
                <a:cs typeface="Times New Roman" panose="02020603050405020304" pitchFamily="18" charset="0"/>
              </a:rPr>
              <a:t>）。 </a:t>
            </a:r>
          </a:p>
          <a:p>
            <a:pPr lvl="0"/>
            <a:endParaRPr lang="zh-TW" altLang="en-US" sz="2400" dirty="0">
              <a:latin typeface="+mn-ea"/>
              <a:cs typeface="Times New Roman" panose="02020603050405020304" pitchFamily="18" charset="0"/>
            </a:endParaRPr>
          </a:p>
          <a:p>
            <a:pPr lvl="0"/>
            <a:r>
              <a:rPr lang="en-US" altLang="zh-TW" sz="2400" dirty="0">
                <a:latin typeface="+mn-ea"/>
                <a:cs typeface="Times New Roman" panose="02020603050405020304" pitchFamily="18" charset="0"/>
              </a:rPr>
              <a:t>WJ-IV </a:t>
            </a:r>
            <a:r>
              <a:rPr lang="zh-TW" altLang="en-US" sz="2400" dirty="0">
                <a:latin typeface="+mn-ea"/>
                <a:cs typeface="Times New Roman" panose="02020603050405020304" pitchFamily="18" charset="0"/>
              </a:rPr>
              <a:t>已使用 </a:t>
            </a:r>
            <a:r>
              <a:rPr lang="en-US" altLang="zh-TW" sz="2400" dirty="0">
                <a:latin typeface="+mn-ea"/>
                <a:cs typeface="Times New Roman" panose="02020603050405020304" pitchFamily="18" charset="0"/>
              </a:rPr>
              <a:t>2 </a:t>
            </a:r>
            <a:r>
              <a:rPr lang="zh-TW" altLang="en-US" sz="2400" dirty="0">
                <a:latin typeface="+mn-ea"/>
                <a:cs typeface="Times New Roman" panose="02020603050405020304" pitchFamily="18" charset="0"/>
              </a:rPr>
              <a:t>至 </a:t>
            </a:r>
            <a:r>
              <a:rPr lang="en-US" altLang="zh-TW" sz="2400" dirty="0">
                <a:latin typeface="+mn-ea"/>
                <a:cs typeface="Times New Roman" panose="02020603050405020304" pitchFamily="18" charset="0"/>
              </a:rPr>
              <a:t>90 </a:t>
            </a:r>
            <a:r>
              <a:rPr lang="zh-TW" altLang="en-US" sz="2400" dirty="0">
                <a:latin typeface="+mn-ea"/>
                <a:cs typeface="Times New Roman" panose="02020603050405020304" pitchFamily="18" charset="0"/>
              </a:rPr>
              <a:t>歲的全國樣本作為參考標準。 </a:t>
            </a:r>
          </a:p>
          <a:p>
            <a:pPr marL="0" lvl="0" indent="0">
              <a:buNone/>
            </a:pPr>
            <a:endParaRPr lang="zh-TW" altLang="en-US" sz="2400" dirty="0">
              <a:latin typeface="+mn-ea"/>
              <a:cs typeface="Times New Roman" panose="02020603050405020304" pitchFamily="18" charset="0"/>
            </a:endParaRPr>
          </a:p>
          <a:p>
            <a:pPr lvl="0"/>
            <a:r>
              <a:rPr lang="en-US" altLang="zh-TW" sz="2400" dirty="0">
                <a:latin typeface="+mn-ea"/>
                <a:cs typeface="Times New Roman" panose="02020603050405020304" pitchFamily="18" charset="0"/>
              </a:rPr>
              <a:t>WJ </a:t>
            </a:r>
            <a:r>
              <a:rPr lang="zh-TW" altLang="en-US" sz="2400" dirty="0">
                <a:latin typeface="+mn-ea"/>
                <a:cs typeface="Times New Roman" panose="02020603050405020304" pitchFamily="18" charset="0"/>
              </a:rPr>
              <a:t>的先前迭代已在幼兒文學中廣泛使用，並且 </a:t>
            </a:r>
            <a:r>
              <a:rPr lang="en-US" altLang="zh-TW" sz="2400" dirty="0">
                <a:latin typeface="+mn-ea"/>
                <a:cs typeface="Times New Roman" panose="02020603050405020304" pitchFamily="18" charset="0"/>
              </a:rPr>
              <a:t>WJ-AP </a:t>
            </a:r>
            <a:r>
              <a:rPr lang="zh-TW" altLang="en-US" sz="2400" dirty="0">
                <a:latin typeface="+mn-ea"/>
                <a:cs typeface="Times New Roman" panose="02020603050405020304" pitchFamily="18" charset="0"/>
              </a:rPr>
              <a:t>與 </a:t>
            </a:r>
            <a:r>
              <a:rPr lang="en-US" altLang="zh-TW" sz="2400" dirty="0">
                <a:latin typeface="+mn-ea"/>
                <a:cs typeface="Times New Roman" panose="02020603050405020304" pitchFamily="18" charset="0"/>
              </a:rPr>
              <a:t>EF Touch</a:t>
            </a:r>
            <a:r>
              <a:rPr lang="zh-TW" altLang="en-US" sz="2400" dirty="0">
                <a:latin typeface="+mn-ea"/>
                <a:cs typeface="Times New Roman" panose="02020603050405020304" pitchFamily="18" charset="0"/>
              </a:rPr>
              <a:t>的效果呈正相關（</a:t>
            </a:r>
            <a:r>
              <a:rPr lang="en-US" altLang="zh-TW" sz="2400" dirty="0">
                <a:latin typeface="+mn-ea"/>
                <a:cs typeface="Times New Roman" panose="02020603050405020304" pitchFamily="18" charset="0"/>
              </a:rPr>
              <a:t>Willoughby</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Blair </a:t>
            </a:r>
            <a:r>
              <a:rPr lang="zh-TW" altLang="en-US" sz="2400" dirty="0">
                <a:latin typeface="+mn-ea"/>
                <a:cs typeface="Times New Roman" panose="02020603050405020304" pitchFamily="18" charset="0"/>
              </a:rPr>
              <a:t>等人，</a:t>
            </a:r>
            <a:r>
              <a:rPr lang="en-US" altLang="zh-TW" sz="2400" dirty="0">
                <a:latin typeface="+mn-ea"/>
                <a:cs typeface="Times New Roman" panose="02020603050405020304" pitchFamily="18" charset="0"/>
              </a:rPr>
              <a:t>2012 </a:t>
            </a:r>
            <a:r>
              <a:rPr lang="zh-TW" altLang="en-US" sz="2400" dirty="0">
                <a:latin typeface="+mn-ea"/>
                <a:cs typeface="Times New Roman" panose="02020603050405020304" pitchFamily="18" charset="0"/>
              </a:rPr>
              <a:t>年）。</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Woodcock-Johnson IV: Applied problems subtest.</a:t>
            </a:r>
            <a:endParaRPr lang="en-US" sz="3500" b="1" dirty="0">
              <a:solidFill>
                <a:schemeClr val="bg1"/>
              </a:solidFill>
            </a:endParaRPr>
          </a:p>
        </p:txBody>
      </p:sp>
    </p:spTree>
    <p:extLst>
      <p:ext uri="{BB962C8B-B14F-4D97-AF65-F5344CB8AC3E}">
        <p14:creationId xmlns:p14="http://schemas.microsoft.com/office/powerpoint/2010/main" val="243077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en-US" altLang="zh-TW" sz="2400" dirty="0" err="1">
                <a:latin typeface="+mn-ea"/>
                <a:cs typeface="Times New Roman" panose="02020603050405020304" pitchFamily="18" charset="0"/>
              </a:rPr>
              <a:t>Bruininks-Oseretsky</a:t>
            </a:r>
            <a:r>
              <a:rPr lang="en-US" altLang="zh-TW" sz="2400" dirty="0">
                <a:latin typeface="+mn-ea"/>
                <a:cs typeface="Times New Roman" panose="02020603050405020304" pitchFamily="18" charset="0"/>
              </a:rPr>
              <a:t> Test of Motor Proficiency Short Form</a:t>
            </a:r>
            <a:r>
              <a:rPr lang="zh-TW" altLang="en-US" sz="2400" dirty="0">
                <a:latin typeface="+mn-ea"/>
                <a:cs typeface="Times New Roman" panose="02020603050405020304" pitchFamily="18" charset="0"/>
              </a:rPr>
              <a:t>是運動能力的標準參考測量 。 </a:t>
            </a:r>
          </a:p>
          <a:p>
            <a:pPr lvl="0"/>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鑑於時間限制，我們使用了 </a:t>
            </a:r>
            <a:r>
              <a:rPr lang="en-US" altLang="zh-TW" sz="2400" dirty="0">
                <a:latin typeface="+mn-ea"/>
                <a:cs typeface="Times New Roman" panose="02020603050405020304" pitchFamily="18" charset="0"/>
              </a:rPr>
              <a:t>BOT-2 </a:t>
            </a:r>
            <a:r>
              <a:rPr lang="zh-TW" altLang="en-US" sz="2400" dirty="0">
                <a:latin typeface="+mn-ea"/>
                <a:cs typeface="Times New Roman" panose="02020603050405020304" pitchFamily="18" charset="0"/>
              </a:rPr>
              <a:t>的簡寫形式，其中包含 </a:t>
            </a:r>
            <a:r>
              <a:rPr lang="en-US" altLang="zh-TW" sz="2400" dirty="0">
                <a:latin typeface="+mn-ea"/>
                <a:cs typeface="Times New Roman" panose="02020603050405020304" pitchFamily="18" charset="0"/>
              </a:rPr>
              <a:t>BOT </a:t>
            </a:r>
            <a:r>
              <a:rPr lang="zh-TW" altLang="en-US" sz="2400" dirty="0">
                <a:latin typeface="+mn-ea"/>
                <a:cs typeface="Times New Roman" panose="02020603050405020304" pitchFamily="18" charset="0"/>
              </a:rPr>
              <a:t>完整表格中的 </a:t>
            </a:r>
            <a:r>
              <a:rPr lang="en-US" altLang="zh-TW" sz="2400" dirty="0">
                <a:latin typeface="+mn-ea"/>
                <a:cs typeface="Times New Roman" panose="02020603050405020304" pitchFamily="18" charset="0"/>
              </a:rPr>
              <a:t>14 </a:t>
            </a:r>
            <a:r>
              <a:rPr lang="zh-TW" altLang="en-US" sz="2400" dirty="0">
                <a:latin typeface="+mn-ea"/>
                <a:cs typeface="Times New Roman" panose="02020603050405020304" pitchFamily="18" charset="0"/>
              </a:rPr>
              <a:t>個項目。 </a:t>
            </a:r>
          </a:p>
          <a:p>
            <a:pPr marL="0" lvl="0" indent="0">
              <a:buNone/>
            </a:pPr>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任務包括在線條之間繪製路徑、單腿站在便攜式平衡木上以及沿直線行走。 </a:t>
            </a:r>
          </a:p>
          <a:p>
            <a:pPr lvl="0"/>
            <a:endParaRPr lang="zh-TW" altLang="en-US" sz="2400" dirty="0">
              <a:latin typeface="+mn-ea"/>
              <a:cs typeface="Times New Roman" panose="02020603050405020304" pitchFamily="18" charset="0"/>
            </a:endParaRPr>
          </a:p>
          <a:p>
            <a:pPr lvl="0"/>
            <a:r>
              <a:rPr lang="en-US" altLang="zh-TW" sz="2400" dirty="0">
                <a:latin typeface="+mn-ea"/>
                <a:cs typeface="Times New Roman" panose="02020603050405020304" pitchFamily="18" charset="0"/>
              </a:rPr>
              <a:t>BOT-2 </a:t>
            </a:r>
            <a:r>
              <a:rPr lang="zh-TW" altLang="en-US" sz="2400" dirty="0">
                <a:latin typeface="+mn-ea"/>
                <a:cs typeface="Times New Roman" panose="02020603050405020304" pitchFamily="18" charset="0"/>
              </a:rPr>
              <a:t>簡短和完整表格的可靠性和有效性已得到充分確立。</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err="1">
                <a:solidFill>
                  <a:schemeClr val="bg1"/>
                </a:solidFill>
              </a:rPr>
              <a:t>Bruininks-Oseretsky</a:t>
            </a:r>
            <a:r>
              <a:rPr lang="en-US" altLang="zh-TW" sz="3500" b="1" dirty="0">
                <a:solidFill>
                  <a:schemeClr val="bg1"/>
                </a:solidFill>
              </a:rPr>
              <a:t> Test of Motor Proficiency Short Form—Second Edition</a:t>
            </a:r>
            <a:endParaRPr lang="en-US" sz="3500" b="1" dirty="0">
              <a:solidFill>
                <a:schemeClr val="bg1"/>
              </a:solidFill>
            </a:endParaRPr>
          </a:p>
        </p:txBody>
      </p:sp>
    </p:spTree>
    <p:extLst>
      <p:ext uri="{BB962C8B-B14F-4D97-AF65-F5344CB8AC3E}">
        <p14:creationId xmlns:p14="http://schemas.microsoft.com/office/powerpoint/2010/main" val="3207014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分析分三個階段進行。</a:t>
            </a:r>
            <a:endParaRPr lang="en-US" altLang="zh-TW" sz="2400" dirty="0">
              <a:latin typeface="+mn-ea"/>
              <a:cs typeface="Times New Roman" panose="02020603050405020304" pitchFamily="18" charset="0"/>
            </a:endParaRPr>
          </a:p>
          <a:p>
            <a:pPr lvl="0"/>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首先，使用獨立樣本 </a:t>
            </a:r>
            <a:r>
              <a:rPr lang="en-US" altLang="zh-TW" sz="2400" dirty="0">
                <a:latin typeface="+mn-ea"/>
                <a:cs typeface="Times New Roman" panose="02020603050405020304" pitchFamily="18" charset="0"/>
              </a:rPr>
              <a:t>t </a:t>
            </a:r>
            <a:r>
              <a:rPr lang="zh-TW" altLang="en-US" sz="2400" dirty="0">
                <a:latin typeface="+mn-ea"/>
                <a:cs typeface="Times New Roman" panose="02020603050405020304" pitchFamily="18" charset="0"/>
              </a:rPr>
              <a:t>檢定來調查是否有差異。 </a:t>
            </a:r>
          </a:p>
          <a:p>
            <a:pPr lvl="0"/>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其次，擬合了一系列</a:t>
            </a:r>
            <a:r>
              <a:rPr lang="en-US" altLang="zh-TW" sz="2400" dirty="0">
                <a:latin typeface="+mn-ea"/>
                <a:cs typeface="Times New Roman" panose="02020603050405020304" pitchFamily="18" charset="0"/>
              </a:rPr>
              <a:t>ANCOVA</a:t>
            </a:r>
            <a:r>
              <a:rPr lang="zh-TW" altLang="en-US" sz="2400" dirty="0">
                <a:latin typeface="+mn-ea"/>
                <a:cs typeface="Times New Roman" panose="02020603050405020304" pitchFamily="18" charset="0"/>
              </a:rPr>
              <a:t>分析來測試參與實驗的兒童是否有運動能力、</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和數學成績的改善。</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第三，重新估計了每個 </a:t>
            </a:r>
            <a:r>
              <a:rPr lang="en-US" altLang="zh-TW" sz="2400" dirty="0">
                <a:latin typeface="+mn-ea"/>
                <a:cs typeface="Times New Roman" panose="02020603050405020304" pitchFamily="18" charset="0"/>
              </a:rPr>
              <a:t>ANCOVA </a:t>
            </a:r>
            <a:r>
              <a:rPr lang="zh-TW" altLang="en-US" sz="2400" dirty="0">
                <a:latin typeface="+mn-ea"/>
                <a:cs typeface="Times New Roman" panose="02020603050405020304" pitchFamily="18" charset="0"/>
              </a:rPr>
              <a:t>模型，以確定實驗效果的大小是否隨兒童的前測技能而變化。</a:t>
            </a:r>
          </a:p>
          <a:p>
            <a:pPr lvl="0"/>
            <a:endParaRPr lang="en-US" altLang="zh-TW" sz="2400" dirty="0">
              <a:latin typeface="+mn-ea"/>
              <a:cs typeface="Times New Roman" panose="02020603050405020304" pitchFamily="18" charset="0"/>
            </a:endParaRPr>
          </a:p>
          <a:p>
            <a:pPr lvl="0"/>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Analytic strategy</a:t>
            </a:r>
            <a:endParaRPr lang="en-US" sz="3500" b="1" dirty="0">
              <a:solidFill>
                <a:schemeClr val="bg1"/>
              </a:solidFill>
            </a:endParaRPr>
          </a:p>
        </p:txBody>
      </p:sp>
    </p:spTree>
    <p:extLst>
      <p:ext uri="{BB962C8B-B14F-4D97-AF65-F5344CB8AC3E}">
        <p14:creationId xmlns:p14="http://schemas.microsoft.com/office/powerpoint/2010/main" val="1897942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RESULTS</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421666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4886325" cy="4351338"/>
          </a:xfrm>
        </p:spPr>
        <p:txBody>
          <a:bodyPr>
            <a:normAutofit/>
          </a:bodyPr>
          <a:lstStyle/>
          <a:p>
            <a:r>
              <a:rPr lang="zh-TW" altLang="en-US" sz="2400" dirty="0">
                <a:latin typeface="+mn-ea"/>
                <a:cs typeface="Times New Roman" panose="02020603050405020304" pitchFamily="18" charset="0"/>
              </a:rPr>
              <a:t>實驗組和對照組在他們完成的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任務數量、表現或他們在數學成就任務中的表現在前測中沒有差異。</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儘管沒有統計學意義，但實驗組在運動能力技能高於（</a:t>
            </a:r>
            <a:r>
              <a:rPr lang="en-US" altLang="zh-TW" sz="2400" dirty="0">
                <a:latin typeface="+mn-ea"/>
                <a:cs typeface="Times New Roman" panose="02020603050405020304" pitchFamily="18" charset="0"/>
              </a:rPr>
              <a:t>M = 28.41</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SD = 12.83</a:t>
            </a:r>
            <a:r>
              <a:rPr lang="zh-TW" altLang="en-US" sz="2400" dirty="0">
                <a:latin typeface="+mn-ea"/>
                <a:cs typeface="Times New Roman" panose="02020603050405020304" pitchFamily="18" charset="0"/>
              </a:rPr>
              <a:t>）對照組（</a:t>
            </a:r>
            <a:r>
              <a:rPr lang="en-US" altLang="zh-TW" sz="2400" dirty="0">
                <a:latin typeface="+mn-ea"/>
                <a:cs typeface="Times New Roman" panose="02020603050405020304" pitchFamily="18" charset="0"/>
              </a:rPr>
              <a:t>M = 20.96</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SD = 8.72</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p = .06 Cohen d = .52</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Sample description and descriptive statistics</a:t>
            </a:r>
            <a:endParaRPr lang="en-US" sz="3500" b="1" dirty="0">
              <a:solidFill>
                <a:schemeClr val="bg1"/>
              </a:solidFill>
            </a:endParaRPr>
          </a:p>
        </p:txBody>
      </p:sp>
      <p:pic>
        <p:nvPicPr>
          <p:cNvPr id="3" name="圖片 2">
            <a:extLst>
              <a:ext uri="{FF2B5EF4-FFF2-40B4-BE49-F238E27FC236}">
                <a16:creationId xmlns:a16="http://schemas.microsoft.com/office/drawing/2014/main" id="{78E7FF9A-A6E6-4FE2-95E3-302C6DB227EF}"/>
              </a:ext>
            </a:extLst>
          </p:cNvPr>
          <p:cNvPicPr>
            <a:picLocks noChangeAspect="1"/>
          </p:cNvPicPr>
          <p:nvPr/>
        </p:nvPicPr>
        <p:blipFill>
          <a:blip r:embed="rId3"/>
          <a:stretch>
            <a:fillRect/>
          </a:stretch>
        </p:blipFill>
        <p:spPr>
          <a:xfrm>
            <a:off x="5866459" y="1624919"/>
            <a:ext cx="5013393" cy="4351338"/>
          </a:xfrm>
          <a:prstGeom prst="rect">
            <a:avLst/>
          </a:prstGeom>
        </p:spPr>
      </p:pic>
    </p:spTree>
    <p:extLst>
      <p:ext uri="{BB962C8B-B14F-4D97-AF65-F5344CB8AC3E}">
        <p14:creationId xmlns:p14="http://schemas.microsoft.com/office/powerpoint/2010/main" val="271402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4886325" cy="4351338"/>
          </a:xfrm>
        </p:spPr>
        <p:txBody>
          <a:bodyPr>
            <a:normAutofit fontScale="92500" lnSpcReduction="20000"/>
          </a:bodyPr>
          <a:lstStyle/>
          <a:p>
            <a:r>
              <a:rPr lang="zh-TW" altLang="en-US" sz="2400" dirty="0">
                <a:latin typeface="+mn-ea"/>
                <a:cs typeface="Times New Roman" panose="02020603050405020304" pitchFamily="18" charset="0"/>
              </a:rPr>
              <a:t>與之前的研究一致，運動能力、</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和計算技能在前測和後測評估中都呈現正相關（</a:t>
            </a:r>
            <a:r>
              <a:rPr lang="en-US" altLang="zh-TW" sz="2400" dirty="0" err="1">
                <a:latin typeface="+mn-ea"/>
                <a:cs typeface="Times New Roman" panose="02020603050405020304" pitchFamily="18" charset="0"/>
              </a:rPr>
              <a:t>rs</a:t>
            </a:r>
            <a:r>
              <a:rPr lang="en-US" altLang="zh-TW" sz="2400" dirty="0">
                <a:latin typeface="+mn-ea"/>
                <a:cs typeface="Times New Roman" panose="02020603050405020304" pitchFamily="18" charset="0"/>
              </a:rPr>
              <a:t> ≈ .4–.6</a:t>
            </a:r>
            <a:r>
              <a:rPr lang="zh-TW" altLang="en-US" sz="2400" dirty="0">
                <a:latin typeface="+mn-ea"/>
                <a:cs typeface="Times New Roman" panose="02020603050405020304" pitchFamily="18" charset="0"/>
              </a:rPr>
              <a:t>，</a:t>
            </a:r>
            <a:r>
              <a:rPr lang="en-US" altLang="zh-TW" sz="2400" dirty="0" err="1">
                <a:latin typeface="+mn-ea"/>
                <a:cs typeface="Times New Roman" panose="02020603050405020304" pitchFamily="18" charset="0"/>
              </a:rPr>
              <a:t>ps</a:t>
            </a:r>
            <a:r>
              <a:rPr lang="en-US" altLang="zh-TW" sz="2400" dirty="0">
                <a:latin typeface="+mn-ea"/>
                <a:cs typeface="Times New Roman" panose="02020603050405020304" pitchFamily="18" charset="0"/>
              </a:rPr>
              <a:t> &lt; .01</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運動能力在抑制控制（</a:t>
            </a:r>
            <a:r>
              <a:rPr lang="en-US" altLang="zh-TW" sz="2400" dirty="0" err="1">
                <a:latin typeface="+mn-ea"/>
                <a:cs typeface="Times New Roman" panose="02020603050405020304" pitchFamily="18" charset="0"/>
              </a:rPr>
              <a:t>rs</a:t>
            </a:r>
            <a:r>
              <a:rPr lang="en-US" altLang="zh-TW" sz="2400" dirty="0">
                <a:latin typeface="+mn-ea"/>
                <a:cs typeface="Times New Roman" panose="02020603050405020304" pitchFamily="18" charset="0"/>
              </a:rPr>
              <a:t> = .61 </a:t>
            </a:r>
            <a:r>
              <a:rPr lang="zh-TW" altLang="en-US" sz="2400" dirty="0">
                <a:latin typeface="+mn-ea"/>
                <a:cs typeface="Times New Roman" panose="02020603050405020304" pitchFamily="18" charset="0"/>
              </a:rPr>
              <a:t>和 </a:t>
            </a:r>
            <a:r>
              <a:rPr lang="en-US" altLang="zh-TW" sz="2400" dirty="0">
                <a:latin typeface="+mn-ea"/>
                <a:cs typeface="Times New Roman" panose="02020603050405020304" pitchFamily="18" charset="0"/>
              </a:rPr>
              <a:t>.53</a:t>
            </a:r>
            <a:r>
              <a:rPr lang="zh-TW" altLang="en-US" sz="2400" dirty="0">
                <a:latin typeface="+mn-ea"/>
                <a:cs typeface="Times New Roman" panose="02020603050405020304" pitchFamily="18" charset="0"/>
              </a:rPr>
              <a:t>，分別在前測和後測，</a:t>
            </a:r>
            <a:r>
              <a:rPr lang="en-US" altLang="zh-TW" sz="2400" dirty="0" err="1">
                <a:latin typeface="+mn-ea"/>
                <a:cs typeface="Times New Roman" panose="02020603050405020304" pitchFamily="18" charset="0"/>
              </a:rPr>
              <a:t>ps</a:t>
            </a:r>
            <a:r>
              <a:rPr lang="en-US" altLang="zh-TW" sz="2400" dirty="0">
                <a:latin typeface="+mn-ea"/>
                <a:cs typeface="Times New Roman" panose="02020603050405020304" pitchFamily="18" charset="0"/>
              </a:rPr>
              <a:t> &lt; .0001</a:t>
            </a:r>
            <a:r>
              <a:rPr lang="zh-TW" altLang="en-US" sz="2400" dirty="0">
                <a:latin typeface="+mn-ea"/>
                <a:cs typeface="Times New Roman" panose="02020603050405020304" pitchFamily="18" charset="0"/>
              </a:rPr>
              <a:t>）上比工作記憶（</a:t>
            </a:r>
            <a:r>
              <a:rPr lang="en-US" altLang="zh-TW" sz="2400" dirty="0" err="1">
                <a:latin typeface="+mn-ea"/>
                <a:cs typeface="Times New Roman" panose="02020603050405020304" pitchFamily="18" charset="0"/>
              </a:rPr>
              <a:t>rs</a:t>
            </a:r>
            <a:r>
              <a:rPr lang="en-US" altLang="zh-TW" sz="2400" dirty="0">
                <a:latin typeface="+mn-ea"/>
                <a:cs typeface="Times New Roman" panose="02020603050405020304" pitchFamily="18" charset="0"/>
              </a:rPr>
              <a:t> = .23 </a:t>
            </a:r>
            <a:r>
              <a:rPr lang="zh-TW" altLang="en-US" sz="2400" dirty="0">
                <a:latin typeface="+mn-ea"/>
                <a:cs typeface="Times New Roman" panose="02020603050405020304" pitchFamily="18" charset="0"/>
              </a:rPr>
              <a:t>和 </a:t>
            </a:r>
            <a:r>
              <a:rPr lang="en-US" altLang="zh-TW" sz="2400" dirty="0">
                <a:latin typeface="+mn-ea"/>
                <a:cs typeface="Times New Roman" panose="02020603050405020304" pitchFamily="18" charset="0"/>
              </a:rPr>
              <a:t>0.30 </a:t>
            </a:r>
            <a:r>
              <a:rPr lang="zh-TW" altLang="en-US" sz="2400" dirty="0">
                <a:latin typeface="+mn-ea"/>
                <a:cs typeface="Times New Roman" panose="02020603050405020304" pitchFamily="18" charset="0"/>
              </a:rPr>
              <a:t>在前測和後測）更相關，分別為 </a:t>
            </a:r>
            <a:r>
              <a:rPr lang="en-US" altLang="zh-TW" sz="2400" dirty="0" err="1">
                <a:latin typeface="+mn-ea"/>
                <a:cs typeface="Times New Roman" panose="02020603050405020304" pitchFamily="18" charset="0"/>
              </a:rPr>
              <a:t>ps</a:t>
            </a:r>
            <a:r>
              <a:rPr lang="en-US" altLang="zh-TW" sz="2400" dirty="0">
                <a:latin typeface="+mn-ea"/>
                <a:cs typeface="Times New Roman" panose="02020603050405020304" pitchFamily="18" charset="0"/>
              </a:rPr>
              <a:t> = .11 </a:t>
            </a:r>
            <a:r>
              <a:rPr lang="zh-TW" altLang="en-US" sz="2400" dirty="0">
                <a:latin typeface="+mn-ea"/>
                <a:cs typeface="Times New Roman" panose="02020603050405020304" pitchFamily="18" charset="0"/>
              </a:rPr>
              <a:t>和 </a:t>
            </a:r>
            <a:r>
              <a:rPr lang="en-US" altLang="zh-TW" sz="2400" dirty="0">
                <a:latin typeface="+mn-ea"/>
                <a:cs typeface="Times New Roman" panose="02020603050405020304" pitchFamily="18" charset="0"/>
              </a:rPr>
              <a:t>.04</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個體評估的分數在前測和後測評估中呈現穩定（</a:t>
            </a:r>
            <a:r>
              <a:rPr lang="en-US" altLang="zh-TW" sz="2400" dirty="0" err="1">
                <a:latin typeface="+mn-ea"/>
                <a:cs typeface="Times New Roman" panose="02020603050405020304" pitchFamily="18" charset="0"/>
              </a:rPr>
              <a:t>rs</a:t>
            </a:r>
            <a:r>
              <a:rPr lang="en-US" altLang="zh-TW" sz="2400" dirty="0">
                <a:latin typeface="+mn-ea"/>
                <a:cs typeface="Times New Roman" panose="02020603050405020304" pitchFamily="18" charset="0"/>
              </a:rPr>
              <a:t> = .39–.92</a:t>
            </a:r>
            <a:r>
              <a:rPr lang="zh-TW" altLang="en-US" sz="2400" dirty="0">
                <a:latin typeface="+mn-ea"/>
                <a:cs typeface="Times New Roman" panose="02020603050405020304" pitchFamily="18" charset="0"/>
              </a:rPr>
              <a:t>，所有 </a:t>
            </a:r>
            <a:r>
              <a:rPr lang="en-US" altLang="zh-TW" sz="2400" dirty="0" err="1">
                <a:latin typeface="+mn-ea"/>
                <a:cs typeface="Times New Roman" panose="02020603050405020304" pitchFamily="18" charset="0"/>
              </a:rPr>
              <a:t>ps</a:t>
            </a:r>
            <a:r>
              <a:rPr lang="en-US" altLang="zh-TW" sz="2400" dirty="0">
                <a:latin typeface="+mn-ea"/>
                <a:cs typeface="Times New Roman" panose="02020603050405020304" pitchFamily="18" charset="0"/>
              </a:rPr>
              <a:t> &lt; .01</a:t>
            </a:r>
            <a:r>
              <a:rPr lang="zh-TW" altLang="en-US" sz="2400" dirty="0">
                <a:latin typeface="+mn-ea"/>
                <a:cs typeface="Times New Roman" panose="02020603050405020304" pitchFamily="18" charset="0"/>
              </a:rPr>
              <a:t>；見表 </a:t>
            </a:r>
            <a:r>
              <a:rPr lang="en-US" altLang="zh-TW" sz="2400" dirty="0">
                <a:latin typeface="+mn-ea"/>
                <a:cs typeface="Times New Roman" panose="02020603050405020304" pitchFamily="18" charset="0"/>
              </a:rPr>
              <a:t>2 </a:t>
            </a:r>
            <a:r>
              <a:rPr lang="zh-TW" altLang="en-US" sz="2400" dirty="0">
                <a:latin typeface="+mn-ea"/>
                <a:cs typeface="Times New Roman" panose="02020603050405020304" pitchFamily="18" charset="0"/>
              </a:rPr>
              <a:t>的對角線）。</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Sample description and descriptive statistics</a:t>
            </a:r>
            <a:endParaRPr lang="en-US" sz="3500" b="1" dirty="0">
              <a:solidFill>
                <a:schemeClr val="bg1"/>
              </a:solidFill>
            </a:endParaRPr>
          </a:p>
        </p:txBody>
      </p:sp>
      <p:pic>
        <p:nvPicPr>
          <p:cNvPr id="5" name="圖片 4">
            <a:extLst>
              <a:ext uri="{FF2B5EF4-FFF2-40B4-BE49-F238E27FC236}">
                <a16:creationId xmlns:a16="http://schemas.microsoft.com/office/drawing/2014/main" id="{83201BC2-1F5B-4354-BBC9-E36CAC636A5A}"/>
              </a:ext>
            </a:extLst>
          </p:cNvPr>
          <p:cNvPicPr>
            <a:picLocks noChangeAspect="1"/>
          </p:cNvPicPr>
          <p:nvPr/>
        </p:nvPicPr>
        <p:blipFill>
          <a:blip r:embed="rId3"/>
          <a:stretch>
            <a:fillRect/>
          </a:stretch>
        </p:blipFill>
        <p:spPr>
          <a:xfrm>
            <a:off x="5797749" y="1468165"/>
            <a:ext cx="5224037" cy="4508092"/>
          </a:xfrm>
          <a:prstGeom prst="rect">
            <a:avLst/>
          </a:prstGeom>
        </p:spPr>
      </p:pic>
    </p:spTree>
    <p:extLst>
      <p:ext uri="{BB962C8B-B14F-4D97-AF65-F5344CB8AC3E}">
        <p14:creationId xmlns:p14="http://schemas.microsoft.com/office/powerpoint/2010/main" val="151844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ln w="38100"/>
        </p:spPr>
        <p:style>
          <a:lnRef idx="2">
            <a:schemeClr val="dk1"/>
          </a:lnRef>
          <a:fillRef idx="1">
            <a:schemeClr val="lt1"/>
          </a:fillRef>
          <a:effectRef idx="0">
            <a:schemeClr val="dk1"/>
          </a:effectRef>
          <a:fontRef idx="minor">
            <a:schemeClr val="dk1"/>
          </a:fontRef>
        </p:style>
        <p:txBody>
          <a:bodyPr>
            <a:normAutofit/>
          </a:bodyPr>
          <a:lstStyle/>
          <a:p>
            <a:pPr fontAlgn="b"/>
            <a:r>
              <a:rPr lang="en-US" altLang="zh-TW" sz="4000" b="1" dirty="0"/>
              <a:t>Abstract</a:t>
            </a:r>
            <a:endParaRPr lang="zh-TW" altLang="zh-TW" sz="40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217455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752475" y="1624918"/>
            <a:ext cx="4886325" cy="4576589"/>
          </a:xfrm>
        </p:spPr>
        <p:txBody>
          <a:bodyPr>
            <a:normAutofit/>
          </a:bodyPr>
          <a:lstStyle/>
          <a:p>
            <a:r>
              <a:rPr lang="zh-TW" altLang="en-US" sz="2400" dirty="0">
                <a:latin typeface="+mn-ea"/>
                <a:cs typeface="Times New Roman" panose="02020603050405020304" pitchFamily="18" charset="0"/>
              </a:rPr>
              <a:t>除了工作記憶外，所有結果的效果都有顯著效應。</a:t>
            </a:r>
            <a:endParaRPr lang="en-US" altLang="zh-TW" sz="2400" dirty="0">
              <a:latin typeface="+mn-ea"/>
              <a:cs typeface="Times New Roman" panose="02020603050405020304" pitchFamily="18" charset="0"/>
            </a:endParaRPr>
          </a:p>
          <a:p>
            <a:pPr marL="0" indent="0">
              <a:buNone/>
            </a:pPr>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抑制控制的效果比工作記憶更強（</a:t>
            </a:r>
            <a:r>
              <a:rPr lang="en-US" altLang="zh-TW" sz="2400" dirty="0">
                <a:latin typeface="+mn-ea"/>
                <a:cs typeface="Times New Roman" panose="02020603050405020304" pitchFamily="18" charset="0"/>
              </a:rPr>
              <a:t>Cohen ds = .54 vs. 0.15</a:t>
            </a:r>
            <a:r>
              <a:rPr lang="zh-TW" altLang="en-US" sz="2400" dirty="0">
                <a:latin typeface="+mn-ea"/>
                <a:cs typeface="Times New Roman" panose="02020603050405020304" pitchFamily="18" charset="0"/>
              </a:rPr>
              <a:t>，分別）。</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Treatment effects</a:t>
            </a:r>
            <a:endParaRPr lang="en-US" sz="3500" b="1" dirty="0">
              <a:solidFill>
                <a:schemeClr val="bg1"/>
              </a:solidFill>
            </a:endParaRPr>
          </a:p>
        </p:txBody>
      </p:sp>
      <p:pic>
        <p:nvPicPr>
          <p:cNvPr id="3" name="圖片 2">
            <a:extLst>
              <a:ext uri="{FF2B5EF4-FFF2-40B4-BE49-F238E27FC236}">
                <a16:creationId xmlns:a16="http://schemas.microsoft.com/office/drawing/2014/main" id="{2146E3CA-03CC-4A41-BBF6-308E8E49EE7A}"/>
              </a:ext>
            </a:extLst>
          </p:cNvPr>
          <p:cNvPicPr>
            <a:picLocks noChangeAspect="1"/>
          </p:cNvPicPr>
          <p:nvPr/>
        </p:nvPicPr>
        <p:blipFill>
          <a:blip r:embed="rId3"/>
          <a:stretch>
            <a:fillRect/>
          </a:stretch>
        </p:blipFill>
        <p:spPr>
          <a:xfrm>
            <a:off x="5839089" y="1624919"/>
            <a:ext cx="5344726" cy="3784136"/>
          </a:xfrm>
          <a:prstGeom prst="rect">
            <a:avLst/>
          </a:prstGeom>
        </p:spPr>
      </p:pic>
    </p:spTree>
    <p:extLst>
      <p:ext uri="{BB962C8B-B14F-4D97-AF65-F5344CB8AC3E}">
        <p14:creationId xmlns:p14="http://schemas.microsoft.com/office/powerpoint/2010/main" val="2968816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DISCUSSION</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2335821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所有結果均觀察到顯著的治療效果。</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和對照組相比，參加綜合運動技能計劃的兒童不僅在運動技能方面有了顯著提高，而且在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和早期算術技能方面也有了顯著提高。</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關於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技能，運動技能計劃對抑制控制的影響大於工作記憶。</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對於最初表現水平較低的兒童，計算能力的改善最為明顯。</a:t>
            </a: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1264009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lnSpcReduction="10000"/>
          </a:bodyPr>
          <a:lstStyle/>
          <a:p>
            <a:r>
              <a:rPr lang="zh-TW" altLang="en-US" sz="2400" dirty="0">
                <a:latin typeface="+mn-ea"/>
                <a:cs typeface="Times New Roman" panose="02020603050405020304" pitchFamily="18" charset="0"/>
              </a:rPr>
              <a:t>這項研究以三種方式擴展了先前報告的實驗結果。</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首先，作者發現與 </a:t>
            </a:r>
            <a:r>
              <a:rPr lang="en-US" altLang="zh-TW" sz="2400" dirty="0">
                <a:latin typeface="+mn-ea"/>
                <a:cs typeface="Times New Roman" panose="02020603050405020304" pitchFamily="18" charset="0"/>
              </a:rPr>
              <a:t>Brock </a:t>
            </a:r>
            <a:r>
              <a:rPr lang="zh-TW" altLang="en-US" sz="2400" dirty="0">
                <a:latin typeface="+mn-ea"/>
                <a:cs typeface="Times New Roman" panose="02020603050405020304" pitchFamily="18" charset="0"/>
              </a:rPr>
              <a:t>等人報導的結果一致，具有認知挑戰性的運動技能計劃可以提高 </a:t>
            </a:r>
            <a:r>
              <a:rPr lang="en-US" altLang="zh-TW" sz="2400" dirty="0">
                <a:latin typeface="+mn-ea"/>
                <a:cs typeface="Times New Roman" panose="02020603050405020304" pitchFamily="18" charset="0"/>
              </a:rPr>
              <a:t>EF</a:t>
            </a:r>
            <a:r>
              <a:rPr lang="zh-TW" altLang="en-US" sz="2400" dirty="0">
                <a:latin typeface="+mn-ea"/>
                <a:cs typeface="Times New Roman" panose="02020603050405020304" pitchFamily="18" charset="0"/>
              </a:rPr>
              <a:t> 技能。</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其次，研究表明學齡前兒童參與具有認知挑戰性的運動技能計劃可以提高計算技能。</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第三，研究結果表明，逐漸具有挑戰性的粗大和精細運動活動互相結合是有效的。</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963469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精細運動技能與大運動技能的提高是否對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和算術發展有不同的貢獻還有待觀察。在當前的研究中，我們使用 </a:t>
            </a:r>
            <a:r>
              <a:rPr lang="en-US" altLang="zh-TW" sz="2400" dirty="0">
                <a:latin typeface="+mn-ea"/>
                <a:cs typeface="Times New Roman" panose="02020603050405020304" pitchFamily="18" charset="0"/>
              </a:rPr>
              <a:t>BOT-2 </a:t>
            </a:r>
            <a:r>
              <a:rPr lang="zh-TW" altLang="en-US" sz="2400" dirty="0">
                <a:latin typeface="+mn-ea"/>
                <a:cs typeface="Times New Roman" panose="02020603050405020304" pitchFamily="18" charset="0"/>
              </a:rPr>
              <a:t>簡表 </a:t>
            </a:r>
            <a:r>
              <a:rPr lang="en-US" altLang="zh-TW" sz="2400" dirty="0">
                <a:latin typeface="+mn-ea"/>
                <a:cs typeface="Times New Roman" panose="02020603050405020304" pitchFamily="18" charset="0"/>
              </a:rPr>
              <a:t>(</a:t>
            </a:r>
            <a:r>
              <a:rPr lang="en-US" altLang="zh-TW" sz="2400" dirty="0" err="1">
                <a:latin typeface="+mn-ea"/>
                <a:cs typeface="Times New Roman" panose="02020603050405020304" pitchFamily="18" charset="0"/>
              </a:rPr>
              <a:t>Bruininks</a:t>
            </a:r>
            <a:r>
              <a:rPr lang="en-US" altLang="zh-TW" sz="2400" dirty="0">
                <a:latin typeface="+mn-ea"/>
                <a:cs typeface="Times New Roman" panose="02020603050405020304" pitchFamily="18" charset="0"/>
              </a:rPr>
              <a:t> &amp; </a:t>
            </a:r>
            <a:r>
              <a:rPr lang="en-US" altLang="zh-TW" sz="2400" dirty="0" err="1">
                <a:latin typeface="+mn-ea"/>
                <a:cs typeface="Times New Roman" panose="02020603050405020304" pitchFamily="18" charset="0"/>
              </a:rPr>
              <a:t>Bruininks</a:t>
            </a:r>
            <a:r>
              <a:rPr lang="en-US" altLang="zh-TW" sz="2400" dirty="0">
                <a:latin typeface="+mn-ea"/>
                <a:cs typeface="Times New Roman" panose="02020603050405020304" pitchFamily="18" charset="0"/>
              </a:rPr>
              <a:t>, 2005) </a:t>
            </a:r>
            <a:r>
              <a:rPr lang="zh-TW" altLang="en-US" sz="2400" dirty="0">
                <a:latin typeface="+mn-ea"/>
                <a:cs typeface="Times New Roman" panose="02020603050405020304" pitchFamily="18" charset="0"/>
              </a:rPr>
              <a:t>來評估運動能力，這不允許單獨考慮精細和粗大運動技能。</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需要擴大評估以提供對單獨的精細和粗大運動技能的干預效果的全面測試。</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2721741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77500" lnSpcReduction="20000"/>
          </a:bodyPr>
          <a:lstStyle/>
          <a:p>
            <a:r>
              <a:rPr lang="zh-TW" altLang="en-US" sz="2400" dirty="0">
                <a:latin typeface="+mn-ea"/>
                <a:cs typeface="Times New Roman" panose="02020603050405020304" pitchFamily="18" charset="0"/>
              </a:rPr>
              <a:t>發育科學家長期以來一直讚賞並關注運動發育對認知的貢獻方式，然而，現有關於運動認知聯繫的許多文獻都是針對嬰幼兒和發育障礙兒童。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目前的研究增加了越來越多的證據表明運動技能的發展與典型的學齡前兒童的認知發展有因果關係。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鑑於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技能在幼兒期快速發展並促進入學準備和學業成就，確定促進學齡前兒童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技能發展的有效方法尤為重要。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與旨在提高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技能的傳統認知訓練計劃相比，具有認知挑戰性的基於運動技能有可能更適合發展和社會參與。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基於運動技能的干預改善兒童在多個領域的功能，這一事實與早期發展的相互依存性質一致，並有望利用發展科學的關鍵原則來提高兒童的幸福感</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2758849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kern="100" dirty="0">
                <a:latin typeface="+mn-ea"/>
                <a:ea typeface="+mn-ea"/>
                <a:cs typeface="Times New Roman" panose="02020603050405020304" pitchFamily="18" charset="0"/>
              </a:rPr>
              <a:t>報告結束謝謝大家</a:t>
            </a:r>
            <a:endParaRPr lang="zh-TW" altLang="en-US" sz="4400" b="1" dirty="0">
              <a:latin typeface="+mn-ea"/>
              <a:ea typeface="+mn-ea"/>
            </a:endParaRPr>
          </a:p>
        </p:txBody>
      </p:sp>
    </p:spTree>
    <p:extLst>
      <p:ext uri="{BB962C8B-B14F-4D97-AF65-F5344CB8AC3E}">
        <p14:creationId xmlns:p14="http://schemas.microsoft.com/office/powerpoint/2010/main" val="355976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先前的研究表明，靜態和粗大運動技能與執行功能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有關。</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本研究測試參與具有認知挑戰性的運動技能活動，是否與運動技能提高和執行功能以及計算技能有因果關係。</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Abstract</a:t>
            </a:r>
            <a:endParaRPr lang="en-US" sz="3500" b="1" dirty="0">
              <a:solidFill>
                <a:schemeClr val="bg1"/>
              </a:solidFill>
            </a:endParaRPr>
          </a:p>
        </p:txBody>
      </p:sp>
    </p:spTree>
    <p:extLst>
      <p:ext uri="{BB962C8B-B14F-4D97-AF65-F5344CB8AC3E}">
        <p14:creationId xmlns:p14="http://schemas.microsoft.com/office/powerpoint/2010/main" val="355548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ln w="38100"/>
        </p:spPr>
        <p:style>
          <a:lnRef idx="2">
            <a:schemeClr val="dk1"/>
          </a:lnRef>
          <a:fillRef idx="1">
            <a:schemeClr val="lt1"/>
          </a:fillRef>
          <a:effectRef idx="0">
            <a:schemeClr val="dk1"/>
          </a:effectRef>
          <a:fontRef idx="minor">
            <a:schemeClr val="dk1"/>
          </a:fontRef>
        </p:style>
        <p:txBody>
          <a:bodyPr>
            <a:normAutofit/>
          </a:bodyPr>
          <a:lstStyle/>
          <a:p>
            <a:pPr fontAlgn="b"/>
            <a:r>
              <a:rPr lang="en-US" altLang="zh-TW" sz="4000" b="1" dirty="0"/>
              <a:t>INTRODUCTION</a:t>
            </a:r>
            <a:endParaRPr lang="zh-TW" altLang="zh-TW" sz="40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114078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技能被認為是有助於多個方面的發展，包括行為能力、學前技能的獲得以及同伴和成人的社交關係</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所有這些都有助於成功過渡到正規學校教育和長期學習（</a:t>
            </a:r>
            <a:r>
              <a:rPr lang="en-US" altLang="zh-TW" sz="2400" dirty="0">
                <a:latin typeface="+mn-ea"/>
                <a:cs typeface="Times New Roman" panose="02020603050405020304" pitchFamily="18" charset="0"/>
              </a:rPr>
              <a:t>Blair &amp; Raver</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2015 </a:t>
            </a:r>
            <a:r>
              <a:rPr lang="zh-TW" altLang="en-US" sz="2400" dirty="0">
                <a:latin typeface="+mn-ea"/>
                <a:cs typeface="Times New Roman" panose="02020603050405020304" pitchFamily="18" charset="0"/>
              </a:rPr>
              <a:t>年）。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因此，人們普遍對提高幼兒的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技能以促進入學準備感興趣。</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42182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粗大運動技能涉及協調身體的大肌肉以獲得平衡並有效地移動軀幹和四肢（例如跑步、投擲或接球）。</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精細運動技能涉及視覺運動整合以精確協調小肌肉運動。</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396486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許多涉及學齡前兒童的觀察性研究已經證明了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技能與精細運動技能對學齡前和幼兒園入學時的學業成就做出了獨特的貢獻。</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這導致研究人員建議運動和 </a:t>
            </a:r>
            <a:r>
              <a:rPr lang="en-US" altLang="zh-TW" sz="2400" dirty="0">
                <a:latin typeface="+mn-ea"/>
                <a:cs typeface="Times New Roman" panose="02020603050405020304" pitchFamily="18" charset="0"/>
              </a:rPr>
              <a:t>EF </a:t>
            </a:r>
            <a:r>
              <a:rPr lang="zh-TW" altLang="en-US" sz="2400" dirty="0">
                <a:latin typeface="+mn-ea"/>
                <a:cs typeface="Times New Roman" panose="02020603050405020304" pitchFamily="18" charset="0"/>
              </a:rPr>
              <a:t>技能應共同發展，並可以在一個領域取得進展獲得相應的收益。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儘管很有希望，但這些研究的相關性限制了關於認知和運動技能在何種程度上因果相關的明確推斷。</a:t>
            </a: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344628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Method</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88539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從美國東南部的兩所學前班招募了 </a:t>
            </a:r>
            <a:r>
              <a:rPr lang="en-US" altLang="zh-TW" sz="2400" dirty="0">
                <a:latin typeface="+mn-ea"/>
                <a:cs typeface="Times New Roman" panose="02020603050405020304" pitchFamily="18" charset="0"/>
              </a:rPr>
              <a:t>53 </a:t>
            </a:r>
            <a:r>
              <a:rPr lang="zh-TW" altLang="en-US" sz="2400" dirty="0">
                <a:latin typeface="+mn-ea"/>
                <a:cs typeface="Times New Roman" panose="02020603050405020304" pitchFamily="18" charset="0"/>
              </a:rPr>
              <a:t>名兒童（</a:t>
            </a:r>
            <a:r>
              <a:rPr lang="en-US" altLang="zh-TW" sz="2400" dirty="0">
                <a:latin typeface="+mn-ea"/>
                <a:cs typeface="Times New Roman" panose="02020603050405020304" pitchFamily="18" charset="0"/>
              </a:rPr>
              <a:t>3-5 </a:t>
            </a:r>
            <a:r>
              <a:rPr lang="zh-TW" altLang="en-US" sz="2400" dirty="0">
                <a:latin typeface="+mn-ea"/>
                <a:cs typeface="Times New Roman" panose="02020603050405020304" pitchFamily="18" charset="0"/>
              </a:rPr>
              <a:t>歲）參加兒童活動和學習研究 </a:t>
            </a:r>
            <a:r>
              <a:rPr lang="en-US" altLang="zh-TW" sz="2400" dirty="0">
                <a:latin typeface="+mn-ea"/>
                <a:cs typeface="Times New Roman" panose="02020603050405020304" pitchFamily="18" charset="0"/>
              </a:rPr>
              <a:t>(KALS)</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兒童平均年齡為 </a:t>
            </a:r>
            <a:r>
              <a:rPr lang="en-US" altLang="zh-TW" sz="2400" dirty="0">
                <a:latin typeface="+mn-ea"/>
                <a:cs typeface="Times New Roman" panose="02020603050405020304" pitchFamily="18" charset="0"/>
              </a:rPr>
              <a:t>4.3 </a:t>
            </a:r>
            <a:r>
              <a:rPr lang="zh-TW" altLang="en-US" sz="2400" dirty="0">
                <a:latin typeface="+mn-ea"/>
                <a:cs typeface="Times New Roman" panose="02020603050405020304" pitchFamily="18" charset="0"/>
              </a:rPr>
              <a:t>歲</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實驗組學生使用運動技能並在秋季參加，對照組學生在春季參加。</a:t>
            </a:r>
            <a:endParaRPr lang="en-US" altLang="zh-TW" sz="2400" dirty="0">
              <a:latin typeface="+mn-ea"/>
              <a:cs typeface="Times New Roman" panose="02020603050405020304" pitchFamily="18" charset="0"/>
            </a:endParaRPr>
          </a:p>
          <a:p>
            <a:pPr marL="0" lvl="0" indent="0">
              <a:buNone/>
            </a:pP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Participants and procedures</a:t>
            </a:r>
            <a:endParaRPr lang="en-US" sz="3500" b="1" dirty="0">
              <a:solidFill>
                <a:schemeClr val="bg1"/>
              </a:solidFill>
            </a:endParaRPr>
          </a:p>
        </p:txBody>
      </p:sp>
    </p:spTree>
    <p:extLst>
      <p:ext uri="{BB962C8B-B14F-4D97-AF65-F5344CB8AC3E}">
        <p14:creationId xmlns:p14="http://schemas.microsoft.com/office/powerpoint/2010/main" val="100062184"/>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5619</TotalTime>
  <Words>3246</Words>
  <Application>Microsoft Office PowerPoint</Application>
  <PresentationFormat>寬螢幕</PresentationFormat>
  <Paragraphs>284</Paragraphs>
  <Slides>26</Slides>
  <Notes>26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26</vt:i4>
      </vt:variant>
    </vt:vector>
  </HeadingPairs>
  <TitlesOfParts>
    <vt:vector size="31" baseType="lpstr">
      <vt:lpstr>微軟正黑體</vt:lpstr>
      <vt:lpstr>新細明體</vt:lpstr>
      <vt:lpstr>Arial</vt:lpstr>
      <vt:lpstr>Calibri</vt:lpstr>
      <vt:lpstr>包裹</vt:lpstr>
      <vt:lpstr> Improving motor competence skills in early childhood has corollary benefits for executive function and numeracy skills  提高幼兒運動能力技能對執行功能和算術技能有必然的好處</vt:lpstr>
      <vt:lpstr>Abstract</vt:lpstr>
      <vt:lpstr>PowerPoint 簡報</vt:lpstr>
      <vt:lpstr>INTRODUCTION</vt:lpstr>
      <vt:lpstr>PowerPoint 簡報</vt:lpstr>
      <vt:lpstr>PowerPoint 簡報</vt:lpstr>
      <vt:lpstr>PowerPoint 簡報</vt:lpstr>
      <vt:lpstr>Method</vt:lpstr>
      <vt:lpstr>PowerPoint 簡報</vt:lpstr>
      <vt:lpstr>PowerPoint 簡報</vt:lpstr>
      <vt:lpstr>PowerPoint 簡報</vt:lpstr>
      <vt:lpstr>Measures</vt:lpstr>
      <vt:lpstr>PowerPoint 簡報</vt:lpstr>
      <vt:lpstr>PowerPoint 簡報</vt:lpstr>
      <vt:lpstr>PowerPoint 簡報</vt:lpstr>
      <vt:lpstr>PowerPoint 簡報</vt:lpstr>
      <vt:lpstr>RESULTS</vt:lpstr>
      <vt:lpstr>PowerPoint 簡報</vt:lpstr>
      <vt:lpstr>PowerPoint 簡報</vt:lpstr>
      <vt:lpstr>PowerPoint 簡報</vt:lpstr>
      <vt:lpstr>DISCUSSION</vt:lpstr>
      <vt:lpstr>PowerPoint 簡報</vt:lpstr>
      <vt:lpstr>PowerPoint 簡報</vt:lpstr>
      <vt:lpstr>PowerPoint 簡報</vt:lpstr>
      <vt:lpstr>PowerPoint 簡報</vt:lpstr>
      <vt:lpstr>報告結束謝謝大家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Game-based Learning and 21st century skills: A review of recent research 基於遊戲的學習與21世紀技能：最新研究述評 </dc:title>
  <dc:creator>政豪</dc:creator>
  <cp:lastModifiedBy>政豪 劉</cp:lastModifiedBy>
  <cp:revision>203</cp:revision>
  <dcterms:created xsi:type="dcterms:W3CDTF">2020-11-23T15:45:25Z</dcterms:created>
  <dcterms:modified xsi:type="dcterms:W3CDTF">2021-08-17T11:30:40Z</dcterms:modified>
</cp:coreProperties>
</file>