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DM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7" roundtripDataSignature="AMtx7mhTFCgVzrU5h7gUTFY74ksv0At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AF5012-7FCB-41F0-ACFA-6813AD668260}">
  <a:tblStyle styleId="{A4AF5012-7FCB-41F0-ACFA-6813AD6682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DC548F8-17B9-4F0F-A8A1-ECD2B01AB9D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DMSans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DMSans-italic.fntdata"/><Relationship Id="rId10" Type="http://schemas.openxmlformats.org/officeDocument/2006/relationships/slide" Target="slides/slide5.xml"/><Relationship Id="rId54" Type="http://schemas.openxmlformats.org/officeDocument/2006/relationships/font" Target="fonts/DMSans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86fc4a477_4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86fc4a477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6fc4a477_4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586fc4a477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86fc4a477_5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586fc4a477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ca2055b7_4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57ca2055b7_4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86fc4a477_3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586fc4a47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86fc4a47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586fc4a47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86fc4a477_3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586fc4a477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ca2055b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57ca205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87f04bc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587f04b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7ca2055b7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57ca2055b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87f04bc0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87f04bc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7ca2055b7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57ca205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7ca2055b7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57ca2055b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7ca2055b7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57ca2055b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7ca2055b7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57ca2055b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7ca2055b7_4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57ca2055b7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87f04bc0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587f04bc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7ca2055b7_4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57ca2055b7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7ca2055b7_4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57ca2055b7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7ca2055b7_4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57ca2055b7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7ca2055b7_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57ca2055b7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87a076261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587a0762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86fc4a477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586fc4a477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87a076261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587a0762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ca2055b7_4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7ca2055b7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ca2055b7_4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57ca2055b7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7ca2055b7_4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57ca2055b7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7ca2055b7_4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57ca2055b7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7ca2055b7_4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57ca2055b7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7ca2055b7_4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57ca2055b7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87f04bc0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587f04bc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7ca2055b7_4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57ca2055b7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7ca2055b7_4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57ca2055b7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proto/oPwy9CjzZDzoeEhWfYPFV6/backup?node-id=1489%3A2361&amp;scaling=min-zoom&amp;page-id=41%3A2&amp;starting-point-node-id=1575%3A188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figma.com/proto/oPwy9CjzZDzoeEhWfYPFV6/backup?node-id=1489%3A2361&amp;scaling=min-zoom&amp;page-id=41%3A2&amp;starting-point-node-id=1575%3A1884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303771" y="1720013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4472C4"/>
                </a:solidFill>
                <a:latin typeface="DM Sans"/>
                <a:ea typeface="DM Sans"/>
                <a:cs typeface="DM Sans"/>
                <a:sym typeface="DM Sans"/>
              </a:rPr>
              <a:t>DLthon mini Project</a:t>
            </a:r>
            <a:endParaRPr b="0" i="0" sz="4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63625" y="2785978"/>
            <a:ext cx="609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78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 of Korean Threatening Conversations</a:t>
            </a:r>
            <a:endParaRPr sz="2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600" u="none" cap="none" strike="noStrike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 :딥러닝 경기</a:t>
            </a:r>
            <a:endParaRPr b="0" i="0" sz="2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86fc4a477_4_13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2586fc4a477_4_13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한국어 형태소분석기별(품사태깅) 차이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586fc4a477_4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00" y="1427849"/>
            <a:ext cx="10369873" cy="489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86fc4a477_4_13"/>
          <p:cNvSpPr txBox="1"/>
          <p:nvPr/>
        </p:nvSpPr>
        <p:spPr>
          <a:xfrm>
            <a:off x="7236542" y="6228012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 : 키위 공식문서(https://github.com/bab2min/Kiwi)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한국어 형태소분석기별(품사태깅) 차이-2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 txBox="1"/>
          <p:nvPr/>
        </p:nvSpPr>
        <p:spPr>
          <a:xfrm>
            <a:off x="7236542" y="6228012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 : 키위 공식문서(https://github.com/bab2min/Kiwi)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33"/>
          <p:cNvGraphicFramePr/>
          <p:nvPr/>
        </p:nvGraphicFramePr>
        <p:xfrm>
          <a:off x="1074174" y="2036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1742500"/>
                <a:gridCol w="2251400"/>
                <a:gridCol w="5813775"/>
              </a:tblGrid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속도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품사 태깅 품질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Hannanum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공동 3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Kkma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제일 느림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자체적으로 복합명사를 추가적으로 뽑아내서 퀄리티가 올라감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Komoran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공동 3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자소 분리나 오탈자에 대해서도 어느 정도 분석 품질이 보장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Mecab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Okt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공동 3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Kiwi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간단한 오타의 경우 모델 스스로 교정하는 기능을 지원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586fc4a477_4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623" y="1976284"/>
            <a:ext cx="7182754" cy="38643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586fc4a477_4_24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단어 길이-1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586fc4a477_5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820" y="2054942"/>
            <a:ext cx="7276652" cy="4347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586fc4a477_5_4"/>
          <p:cNvSpPr txBox="1"/>
          <p:nvPr/>
        </p:nvSpPr>
        <p:spPr>
          <a:xfrm>
            <a:off x="461818" y="537591"/>
            <a:ext cx="100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단어 길이-2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7ca2055b7_4_13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ko-KR">
                <a:solidFill>
                  <a:srgbClr val="4472C4"/>
                </a:solidFill>
              </a:rPr>
              <a:t>데이터 전처리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174" name="Google Shape;174;g257ca2055b7_4_13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2E75B5"/>
                </a:solidFill>
              </a:rPr>
              <a:t>불용어 처리</a:t>
            </a:r>
            <a:endParaRPr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2E75B5"/>
                </a:solidFill>
              </a:rPr>
              <a:t>데이터 증강</a:t>
            </a:r>
            <a:endParaRPr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86fc4a477_3_20"/>
          <p:cNvSpPr txBox="1"/>
          <p:nvPr/>
        </p:nvSpPr>
        <p:spPr>
          <a:xfrm>
            <a:off x="446394" y="1778765"/>
            <a:ext cx="93447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1" marL="914400" marR="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각 클래스 별로 형태소 분석을 거친 단어를 카운트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단어의 카운트는 lemma__품사 형태를 카운트 한다.(ex.잃어버리__VV)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카운트 상위 단어에 대해 전체 카운트에 대한 비율을 구한다.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각 클래스별 상위 비율을 확인한다.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586fc4a477_3_20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불용어 처리 - class별 단어 경향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414675" y="413999"/>
            <a:ext cx="116217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1" marL="914400" marR="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1750"/>
              <a:buFont typeface="Arial"/>
              <a:buChar char="○"/>
            </a:pPr>
            <a:r>
              <a:rPr b="0" i="0" lang="ko-K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갈취 대화 : ('십만__nr', 1.0), ('반지__nng', 1.0), ('자릿세__nng', 1.0), ('차비__nng', 1.0), ('백만__nr', 0.9565217391304348), ('용돈__nng', 0.9512195121951219), ('1000__nr', 0.9354838709677419), ('목걸이__nng', 0.9354838709677419), ('천원__nng', 0.9285714285714286), ('돈만__nng', 0.9285714285714286), ('유출__nng', 0.9285714285714286), ('시계__nng', 0.926829268292683), ('현금__nng', 0.9259259259259259), ('신어__nng', 0.9230769230769231), ('천만__nr', 0.9230769230769231), ('원__nnm', 0.9178832116788321), ('재산__nng', 0.9166666666666666), ('사주__nng', 0.9166666666666666), ('주민__nng', 0.9166666666666666), ('지갑__nng', 0.912621359223301), ('빌려주__vv', 0.91015625), ('만원__nng', 0.9041095890410958), ('통장__nng', 0.9), ('잃어버리__vv', 0.8947368421052632), ('500__nr', 0.8928571428571429), ('100__nr', 0.8809523809523809), ('내노__vv', 0.8781869688385269), ('백__nr', 0.8709677419354839), ('만__nr', 0.8677494199535963), ('입금__nng', 0.8607594936708861)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285125" y="361701"/>
            <a:ext cx="116217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750"/>
              <a:buFont typeface="Arial"/>
              <a:buChar char="○"/>
            </a:pPr>
            <a:r>
              <a:rPr b="0" i="0" lang="ko-K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기타 괴롭힘 대화 : ('웩__un', 1.0), ('게이__nng', 1.0), ('홍당무__nng', 1.0), ('고릴라__nng', 1.0), ('잡종__nng', 1.0), ('장애__nng', 0.9767441860465116), ('장애인__nng', 0.9727272727272728), ('따라하__vv', 0.9696969696969697), ('아이스__nng', 0.9333333333333333), ('뚱뚱__mag', 0.9302325581395349), ('충__nng', 0.9285714285714286), ('몸매__nng', 0.9230769230769231), ('못생기__va', 0.9207920792079208), ('우__mag', 0.9166666666666666), ('꿀꿀__mag', 0.9166666666666666), ('일어__nng', 0.9166666666666666), ('냄새나__vv', 0.9142857142857143), ('돼지__nng', 0.9090909090909091), ('규정__nng', 0.8947368421052632), ('휠체어__nng', 0.8823529411764706), ('고객__nng', 0.8686868686868687), ('요금__nng', 0.8666666666666667), ('삼백__nng', 0.8571428571428571), ('박히__vv', 0.8571428571428571), ('닮__vv', 0.8529411764705882), ('드럽__va', 0.8461538461538461), ('체육__nng', 0.8461538461538461), ('냄새__nng', 0.8445945945945946), ('환불__nng', 0.8378378378378378), ('마스크__nng', 0.8181818181818182)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285135" y="566695"/>
            <a:ext cx="11621700" cy="5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750"/>
              <a:buFont typeface="Arial"/>
              <a:buChar char="○"/>
            </a:pPr>
            <a:r>
              <a:rPr b="0" i="0" lang="ko-K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직장 내 괴롭힘 대화 : ('휴직__nng', 1.0), ('연차__nng', 1.0), ('주임__nng', 1.0), ('회사일__nng', 1.0), ('기획__nng', 1.0), ('지현__nng', 1.0), ('정규직__nng', 1.0), ('탕__nng', 1.0), ('우리팀__nng', 1.0), ('고과__nng', 1.0), ('관두__vv', 1.0), ('미스__nng', 1.0), ('사원__nng', 0.9918032786885246), ('야근__nng', 0.9838709677419355), ('인턴__nng', 0.9803921568627451), ('부서__nng', 0.9743589743589743), ('신입__nng', 0.972972972972973), ('휴가__nng', 0.9720670391061452), ('부장__nng', 0.9717868338557993), ('근무__nng', 0.9696969696969697), ('업무__nng', 0.9692307692307692), ('회식__nng', 0.9692307692307692), ('입사__nng', 0.967741935483871), ('보고서__nng', 0.9661016949152542), ('부당__nng', 0.9642857142857143), ('프로젝트__nng', 0.9615384615384616), ('대리__nng', 0.9591836734693877), ('작성__nng', 0.9574468085106383), ('상사__nng', 0.9545454545454546), ('막내__nng', 0.9523809523809523)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285160" y="721962"/>
            <a:ext cx="11621700" cy="5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1" marL="914400" marR="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175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  <a:t>협박 대화 : ('죽여주__vv', 1.0), ('부러뜨리__vv', 0.9545454545454546), ('독약__nng', 0.9523809523809523), ('이빨__nng', 0.9411764705882353), ('협박죄__nng', 0.9411764705882353), ('쑤시__vv', 0.9285714285714286), ('망치__nng', 0.9285714285714286), ('장기__nng', 0.925), ('고통__nng', 0.9210526315789473), ('감방__nng', 0.9166666666666666), ('감옥__nng', 0.9166666666666666), ('죽이__vv', 0.9120458891013384), ('찌르__vv', 0.9), ('신장__nng', 0.9), ('아악__nng', 0.8823529411764706), ('호__nnm', 0.875), ('내려놓__vv', 0.875), ('무사__nng', 0.8571428571428571), ('죽여__nng', 0.8571428571428571), ('죽__nng', 0.84), ('칼__nng', 0.8374384236453202), ('배신__nng', 0.8333333333333334), ('살려주__vv', 0.8305084745762712), ('찢__vv', 0.8275862068965517), ('나타나__vv', 0.8235294117647058), ('목숨__nng', 0.8229166666666666), ('헤어지__vv', 0.8125), ('총__nng', 0.8), ('각서__nng', 0.8), ('살리__vv', 0.7887931034482759), 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46405" y="792480"/>
            <a:ext cx="461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팀소개</a:t>
            </a:r>
            <a:endParaRPr b="1" i="0" sz="3600" u="none" cap="none" strike="noStrike">
              <a:solidFill>
                <a:srgbClr val="2E75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61200" y="1873100"/>
            <a:ext cx="6630900" cy="25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E75B5"/>
              </a:buClr>
              <a:buSzPts val="2500"/>
              <a:buFont typeface="Arial"/>
              <a:buChar char="❏"/>
            </a:pPr>
            <a:r>
              <a:rPr b="0" i="0" lang="ko-KR" sz="2000" u="none" cap="none" strike="noStrike">
                <a:solidFill>
                  <a:srgbClr val="2E75B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팀장 : 김동규 / 경기도 거주 확인</a:t>
            </a:r>
            <a:endParaRPr b="0" i="0" sz="2000" u="none" cap="none" strike="noStrike">
              <a:solidFill>
                <a:srgbClr val="2E75B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500"/>
              <a:buFont typeface="Arial"/>
              <a:buChar char="❏"/>
            </a:pPr>
            <a:r>
              <a:rPr b="0" i="0" lang="ko-KR" sz="2000" u="none" cap="none" strike="noStrike">
                <a:solidFill>
                  <a:srgbClr val="2E75B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팀원 : 남희정 / 경기도 거주 확인</a:t>
            </a:r>
            <a:endParaRPr b="0" i="0" sz="2000" u="none" cap="none" strike="noStrike">
              <a:solidFill>
                <a:srgbClr val="2E75B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500"/>
              <a:buFont typeface="Arial"/>
              <a:buChar char="❏"/>
            </a:pPr>
            <a:r>
              <a:rPr b="0" i="0" lang="ko-KR" sz="2000" u="none" cap="none" strike="noStrike">
                <a:solidFill>
                  <a:srgbClr val="2E75B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팀원 : 소용현 / 경기도 거주 확인</a:t>
            </a:r>
            <a:endParaRPr b="0" i="0" sz="2000" u="none" cap="none" strike="noStrike">
              <a:solidFill>
                <a:srgbClr val="2E75B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500"/>
              <a:buFont typeface="Arial"/>
              <a:buChar char="❏"/>
            </a:pPr>
            <a:r>
              <a:rPr b="0" i="0" lang="ko-KR" sz="2000" u="none" cap="none" strike="noStrike">
                <a:solidFill>
                  <a:srgbClr val="2E75B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팀원 : 백민홍 / 경기도 거주 확인</a:t>
            </a:r>
            <a:endParaRPr b="0" i="0" sz="2000" u="none" cap="none" strike="noStrike">
              <a:solidFill>
                <a:srgbClr val="2E75B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500"/>
              <a:buFont typeface="Arial"/>
              <a:buChar char="❏"/>
            </a:pPr>
            <a:r>
              <a:rPr b="0" i="0" lang="ko-KR" sz="2000" u="none" cap="none" strike="noStrike">
                <a:solidFill>
                  <a:srgbClr val="2E75B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팀원 : 신성윤 / 경기도 강제 이사 준비중</a:t>
            </a:r>
            <a:endParaRPr b="0" i="0" sz="2000" u="none" cap="none" strike="noStrike">
              <a:solidFill>
                <a:srgbClr val="2E75B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675" y="384300"/>
            <a:ext cx="5289849" cy="608940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2586fc4a47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750" y="2284554"/>
            <a:ext cx="5307250" cy="44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586fc4a477_1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84554"/>
            <a:ext cx="4946325" cy="41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86fc4a477_1_3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불용어 처리 - class별 단어 경향 - 1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586fc4a477_1_3"/>
          <p:cNvSpPr txBox="1"/>
          <p:nvPr/>
        </p:nvSpPr>
        <p:spPr>
          <a:xfrm>
            <a:off x="253341" y="1254101"/>
            <a:ext cx="10003800" cy="8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8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클래스별 단어 경향이 매우 강함</a:t>
            </a:r>
            <a:endParaRPr b="0" i="0" sz="18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8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단어 경향성이 강한 경우 NB와 같은 간단한 모델에서도 좋은 성능을 보임</a:t>
            </a:r>
            <a:endParaRPr b="0" i="0" sz="18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불용어 처리 - class별 단어 경향 - 2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76" y="1657276"/>
            <a:ext cx="5072750" cy="4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926" y="1657276"/>
            <a:ext cx="5172751" cy="43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86fc4a477_3_31"/>
          <p:cNvSpPr txBox="1"/>
          <p:nvPr/>
        </p:nvSpPr>
        <p:spPr>
          <a:xfrm>
            <a:off x="5643181" y="1434637"/>
            <a:ext cx="6029700" cy="3962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1" marL="352425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8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전체 문서에서 많이 나오는 단어 기준</a:t>
            </a:r>
            <a:endParaRPr b="0" i="0" sz="18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3524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8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개별 클래스의 경향성이 큰 단어는 불용어에서 제외</a:t>
            </a:r>
            <a:endParaRPr b="0" i="0" sz="18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3524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8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전체 문서에서 나오는 단어의 카운트와 경향성(클래스에서 단어가 등장하는 비율)을 변경해 보면서 나이브 베이지안 모델의 정확도를 기준으로 Thresh Hold를 정함</a:t>
            </a:r>
            <a:endParaRPr b="0" i="0" sz="18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3524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8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실험 결과 단어의 카운트는 50이상인 경우, 경향성은 0.4 미만인 경우 가장 높은 정확도(kfold 기준 88%)를 보임</a:t>
            </a:r>
            <a:endParaRPr b="0" i="0" sz="18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2586fc4a477_3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426" y="1591375"/>
            <a:ext cx="4705874" cy="47243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586fc4a477_3_31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불용어 처리 - 불용어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7ca2055b7_2_0"/>
          <p:cNvSpPr txBox="1"/>
          <p:nvPr/>
        </p:nvSpPr>
        <p:spPr>
          <a:xfrm>
            <a:off x="446394" y="79247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36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데이터 증강</a:t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57ca2055b7_2_0"/>
          <p:cNvSpPr txBox="1"/>
          <p:nvPr/>
        </p:nvSpPr>
        <p:spPr>
          <a:xfrm>
            <a:off x="1131500" y="1945625"/>
            <a:ext cx="93447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학습데이터를 늘리는 기법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EDA(Easy Data Augmentation) 기법 사용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KorEDA 라이브러리 사용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50"/>
              <a:buFont typeface="Arial"/>
              <a:buChar char="○"/>
            </a:pPr>
            <a:r>
              <a:rPr b="0" i="0" lang="ko-KR" sz="22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wordnet을 이용한 동의어 치환, 번역-&gt;재번역, 랜덤 삽입/교체/삭제 등의 기법을 활용</a:t>
            </a:r>
            <a:endParaRPr b="0" i="0" sz="22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87f04bc0c_0_0"/>
          <p:cNvSpPr txBox="1"/>
          <p:nvPr/>
        </p:nvSpPr>
        <p:spPr>
          <a:xfrm>
            <a:off x="446394" y="79247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36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단어 임베딩</a:t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2587f04bc0c_0_0"/>
          <p:cNvSpPr txBox="1"/>
          <p:nvPr/>
        </p:nvSpPr>
        <p:spPr>
          <a:xfrm>
            <a:off x="1131500" y="1945625"/>
            <a:ext cx="93447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1" marL="9144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Word2vec, fasttext 사용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14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학습데이터로 직접 학습한 모델을 사용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14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학습시 형태소 분석 결과 lemma__품사 형태를 학습(ex.잃어버리__VV)</a:t>
            </a:r>
            <a:endParaRPr sz="1950">
              <a:solidFill>
                <a:srgbClr val="4472C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7ca2055b7_2_5"/>
          <p:cNvSpPr txBox="1"/>
          <p:nvPr/>
        </p:nvSpPr>
        <p:spPr>
          <a:xfrm>
            <a:off x="446394" y="79247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3600">
                <a:solidFill>
                  <a:srgbClr val="4472C4"/>
                </a:solidFill>
                <a:highlight>
                  <a:srgbClr val="FFFFFF"/>
                </a:highlight>
              </a:rPr>
              <a:t>Issue - Word2Vec vs Fasttext</a:t>
            </a:r>
            <a:r>
              <a:rPr b="1" i="0" lang="ko-KR" sz="36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3600">
                <a:solidFill>
                  <a:srgbClr val="4472C4"/>
                </a:solidFill>
                <a:highlight>
                  <a:srgbClr val="FFFFFF"/>
                </a:highlight>
              </a:rPr>
              <a:t> </a:t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57ca2055b7_2_5"/>
          <p:cNvSpPr txBox="1"/>
          <p:nvPr/>
        </p:nvSpPr>
        <p:spPr>
          <a:xfrm>
            <a:off x="1131500" y="1945625"/>
            <a:ext cx="9344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Word2vec 모델에서 OOV 문제 발생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1475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‘파견’ 이라는 단어을 찾을 수 없다는 Error 메세지 뜸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1475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Fasttext 검토 진행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87f04bc0c_0_5"/>
          <p:cNvSpPr txBox="1"/>
          <p:nvPr/>
        </p:nvSpPr>
        <p:spPr>
          <a:xfrm>
            <a:off x="446394" y="79247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3600">
                <a:solidFill>
                  <a:srgbClr val="4472C4"/>
                </a:solidFill>
                <a:highlight>
                  <a:srgbClr val="FFFFFF"/>
                </a:highlight>
              </a:rPr>
              <a:t>Issue - Embedding vs Embedding Layer</a:t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587f04bc0c_0_5"/>
          <p:cNvSpPr txBox="1"/>
          <p:nvPr/>
        </p:nvSpPr>
        <p:spPr>
          <a:xfrm>
            <a:off x="803450" y="1729450"/>
            <a:ext cx="93447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877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0"/>
              <a:buChar char="○"/>
            </a:pPr>
            <a:r>
              <a:rPr lang="ko-KR" sz="2050">
                <a:solidFill>
                  <a:schemeClr val="accent1"/>
                </a:solidFill>
                <a:highlight>
                  <a:schemeClr val="lt1"/>
                </a:highlight>
              </a:rPr>
              <a:t>Word2Vec이나 Fasttext로 Embedding 을 한 후 다시 Embedding Layer를 통과 시키는 것이 맞는지?</a:t>
            </a:r>
            <a:endParaRPr sz="20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5877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50"/>
              <a:buChar char="○"/>
            </a:pPr>
            <a:r>
              <a:rPr lang="ko-KR" sz="2050">
                <a:solidFill>
                  <a:schemeClr val="accent1"/>
                </a:solidFill>
                <a:highlight>
                  <a:schemeClr val="lt1"/>
                </a:highlight>
              </a:rPr>
              <a:t>Embedding Layer 없어도 돌아는 가고 성능도 Word2Vec 92%, Fasttext 84% 이상 나옴</a:t>
            </a:r>
            <a:endParaRPr sz="205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47" name="Google Shape;247;g2587f04bc0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33" y="3596275"/>
            <a:ext cx="3356723" cy="2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587f04bc0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351" y="3547750"/>
            <a:ext cx="3474276" cy="27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ca2055b7_2_11"/>
          <p:cNvSpPr txBox="1"/>
          <p:nvPr/>
        </p:nvSpPr>
        <p:spPr>
          <a:xfrm>
            <a:off x="5652194" y="70817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4" name="Google Shape;254;g257ca2055b7_2_11"/>
          <p:cNvGraphicFramePr/>
          <p:nvPr/>
        </p:nvGraphicFramePr>
        <p:xfrm>
          <a:off x="350063" y="9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813050"/>
                <a:gridCol w="774825"/>
                <a:gridCol w="793925"/>
                <a:gridCol w="793925"/>
                <a:gridCol w="793925"/>
                <a:gridCol w="793925"/>
                <a:gridCol w="793925"/>
              </a:tblGrid>
              <a:tr h="5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데이터 증강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불용어 사용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최대 길이 제한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딥러닝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W2v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FastText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Result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0.88693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0.85166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0.69087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0.78527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</a:rPr>
                        <a:t>0.889</a:t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0.84713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0.66699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0.64557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0.87967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</a:rPr>
                        <a:t>0.87759</a:t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0.69502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0.77801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0.87147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0.852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35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0.6777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55" name="Google Shape;255;g257ca2055b7_2_11"/>
          <p:cNvGraphicFramePr/>
          <p:nvPr/>
        </p:nvGraphicFramePr>
        <p:xfrm>
          <a:off x="6098663" y="9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813050"/>
                <a:gridCol w="774825"/>
                <a:gridCol w="793925"/>
                <a:gridCol w="793925"/>
                <a:gridCol w="793925"/>
                <a:gridCol w="793925"/>
                <a:gridCol w="793925"/>
              </a:tblGrid>
              <a:tr h="50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데이터 증강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불용어 사용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최대 길이 제한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딥러닝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W2v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FastText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Result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0.60467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0.86775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0.82591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0.66532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0.80432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0.87215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0.86582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0.8076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0.87595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0.86505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0.82996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0.67746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0.80837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0.86835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0.84684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0.67342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0.79747</a:t>
                      </a:r>
                      <a:endParaRPr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56" name="Google Shape;256;g257ca2055b7_2_11"/>
          <p:cNvSpPr txBox="1"/>
          <p:nvPr/>
        </p:nvSpPr>
        <p:spPr>
          <a:xfrm>
            <a:off x="206419" y="127900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36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 - KKMA 형태소 분석기</a:t>
            </a:r>
            <a:endParaRPr b="1" i="0" sz="360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g257ca2055b7_2_14"/>
          <p:cNvGraphicFramePr/>
          <p:nvPr/>
        </p:nvGraphicFramePr>
        <p:xfrm>
          <a:off x="350063" y="9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813050"/>
                <a:gridCol w="774825"/>
                <a:gridCol w="793925"/>
                <a:gridCol w="793925"/>
                <a:gridCol w="793925"/>
                <a:gridCol w="793925"/>
                <a:gridCol w="793925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데이터 증강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불용어 사용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최대 길이 제한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딥러닝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W2v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FastText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Result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0.897303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</a:rPr>
                        <a:t>0.873444</a:t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0.732365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0.819502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</a:rPr>
                        <a:t>0.900682</a:t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0.876339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0.733204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0.827653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0.886929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0.86722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0.710581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0.829876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0.895813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0.880234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0.718598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Google Shape;262;g257ca2055b7_2_14"/>
          <p:cNvGraphicFramePr/>
          <p:nvPr/>
        </p:nvGraphicFramePr>
        <p:xfrm>
          <a:off x="6098663" y="9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813050"/>
                <a:gridCol w="774825"/>
                <a:gridCol w="793925"/>
                <a:gridCol w="793925"/>
                <a:gridCol w="793925"/>
                <a:gridCol w="793925"/>
                <a:gridCol w="793925"/>
              </a:tblGrid>
              <a:tr h="37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데이터 증강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불용어 사용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최대 길이 제한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딥러닝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W2v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FastText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Result</a:t>
                      </a:r>
                      <a:endParaRPr b="1" sz="1100" u="none" cap="none" strike="noStrike"/>
                    </a:p>
                  </a:txBody>
                  <a:tcPr marT="91425" marB="91425" marR="91425" marL="91425" anchor="ctr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0.824732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0.865047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0.838057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0.662618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0.802969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0.873418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0.873418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0.822785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0.837975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0.877193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0.843455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0.677463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0.801619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9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0.859494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0.870886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0.691139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 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0.798734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g257ca2055b7_2_14"/>
          <p:cNvSpPr txBox="1"/>
          <p:nvPr/>
        </p:nvSpPr>
        <p:spPr>
          <a:xfrm>
            <a:off x="206419" y="127900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36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 - Mecab 형태소 분석기</a:t>
            </a:r>
            <a:endParaRPr b="1" i="0" sz="360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7ca2055b7_2_17"/>
          <p:cNvSpPr txBox="1"/>
          <p:nvPr/>
        </p:nvSpPr>
        <p:spPr>
          <a:xfrm>
            <a:off x="446394" y="32052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36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257ca2055b7_2_17"/>
          <p:cNvSpPr txBox="1"/>
          <p:nvPr/>
        </p:nvSpPr>
        <p:spPr>
          <a:xfrm>
            <a:off x="646100" y="1464625"/>
            <a:ext cx="10254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1" i="0" lang="ko-KR" sz="19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형태소 분석기</a:t>
            </a:r>
            <a:r>
              <a:rPr b="0" i="0" lang="ko-KR" sz="19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는 Mecab이 훨씬 빠른 속도를 보여줬으나, 학습에서는 KKMA가 좀더 좋은 성능을 보여줬다. </a:t>
            </a:r>
            <a:endParaRPr b="0" i="0" sz="19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9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장표에 포함된 결과에는 </a:t>
            </a: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Mecab </a:t>
            </a:r>
            <a:r>
              <a:rPr b="0" i="0" lang="ko-KR" sz="19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nb가 가장 높은 성능을 보였지만, 해당 장표는 다양한 테스트를 위해 랜덤으로 testdata set을 만들어서 신뢰성이 높지는 않다. </a:t>
            </a:r>
            <a:endParaRPr b="0" i="0" sz="1950" u="none" cap="none" strike="noStrike">
              <a:solidFill>
                <a:srgbClr val="4472C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95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kfold를 활용하여 측정하면 </a:t>
            </a: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KKMA가 좀더 좋은 성능을 보여준다. 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KKMA는 lemma를 추출해 주지만 Mecab은 그렇지 않아 같은 형태소를 Mecab은 다른 형태소로 구분할 수 밖에 없다. 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○"/>
            </a:pP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이 부분은 속도를 감수하고 KKMA를 사용할 만한 이유가 되었다.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743578" y="2942911"/>
            <a:ext cx="11079798" cy="472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352996" y="2569867"/>
            <a:ext cx="2043349" cy="1386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주제 선정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>
            <a:hlinkClick r:id="rId3"/>
          </p:cNvPr>
          <p:cNvSpPr/>
          <p:nvPr/>
        </p:nvSpPr>
        <p:spPr>
          <a:xfrm>
            <a:off x="3883598" y="2569866"/>
            <a:ext cx="2043349" cy="1386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8944802" y="2569866"/>
            <a:ext cx="2043349" cy="1386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일정 산출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352995" y="4057941"/>
            <a:ext cx="2043349" cy="134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Item을 정할 것인가?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회의</a:t>
            </a:r>
            <a:endParaRPr b="0" i="0" sz="1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브레인스토밍</a:t>
            </a:r>
            <a:endParaRPr b="0" i="0" sz="14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734453" y="4057941"/>
            <a:ext cx="2043349" cy="134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프로토타입 tool 사용</a:t>
            </a:r>
            <a:endParaRPr b="0" i="0" sz="14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구조</a:t>
            </a:r>
            <a:endParaRPr b="0" i="0" sz="14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414200" y="2569866"/>
            <a:ext cx="2043349" cy="1386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기술 선정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414199" y="4057940"/>
            <a:ext cx="2043349" cy="19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언어와 모듈을 사용할 것인가?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Project와 관련이 깊은 언어와 모듈 선정을 위한 사전 조사 필요</a:t>
            </a:r>
            <a:endParaRPr b="0" i="0" sz="14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61818" y="537591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Project 기획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7ca2055b7_4_5"/>
          <p:cNvSpPr txBox="1"/>
          <p:nvPr/>
        </p:nvSpPr>
        <p:spPr>
          <a:xfrm>
            <a:off x="446394" y="320525"/>
            <a:ext cx="105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3600" u="none" cap="none" strike="noStrike">
                <a:solidFill>
                  <a:srgbClr val="4472C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3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257ca2055b7_4_5"/>
          <p:cNvSpPr txBox="1"/>
          <p:nvPr/>
        </p:nvSpPr>
        <p:spPr>
          <a:xfrm>
            <a:off x="544575" y="1492325"/>
            <a:ext cx="10790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○"/>
            </a:pPr>
            <a:r>
              <a:rPr b="1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불용어</a:t>
            </a: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는 제거하는 것이 전반적으로 높은 성능에 도움을 주었다.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○"/>
            </a:pP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시간관계상 사람이 직접 확인하여 고르는 작업은 하지 못했다.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○"/>
            </a:pPr>
            <a:r>
              <a:rPr b="1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데이터 증강</a:t>
            </a: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은 사용하는 것이 전반적으로 높은 성능에 도움을 주었다.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○"/>
            </a:pPr>
            <a:r>
              <a:rPr b="0" i="0" lang="ko-KR" sz="19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 data set을 수동으로 라벨링하면서 분류가 특정단어에 의해 많이 좌우된다는 것을 느꼈다.</a:t>
            </a:r>
            <a:endParaRPr b="0" i="0" sz="195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7ca2055b7_4_5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ko-KR">
                <a:solidFill>
                  <a:srgbClr val="4472C4"/>
                </a:solidFill>
              </a:rPr>
              <a:t>모델 설계</a:t>
            </a:r>
            <a:endParaRPr>
              <a:solidFill>
                <a:srgbClr val="4472C4"/>
              </a:solidFill>
            </a:endParaRPr>
          </a:p>
        </p:txBody>
      </p:sp>
      <p:sp>
        <p:nvSpPr>
          <p:cNvPr id="281" name="Google Shape;281;g257ca2055b7_4_5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2E75B5"/>
                </a:solidFill>
              </a:rPr>
              <a:t>문제를 해결하기 위해 어떤 모델을 사용했는가</a:t>
            </a:r>
            <a:endParaRPr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87f04bc0c_0_22"/>
          <p:cNvSpPr txBox="1"/>
          <p:nvPr>
            <p:ph idx="1" type="body"/>
          </p:nvPr>
        </p:nvSpPr>
        <p:spPr>
          <a:xfrm>
            <a:off x="838200" y="1575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텍스트 분류 문제에 사용 가능한 모델은 굉장히 다양합니니다.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MLP, CNN, RNN, Seq2Seq 등등…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우리는 이번 과제에서 다음의 모델들을 사용했습니다.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•"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기본적인 딥러닝 모델: MLP, CNN, LSTM 모델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•"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AutoML: AutoKeras를 이용한 자동 모델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•"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Transformer: BERT 모델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950"/>
              <a:buFont typeface="Arial"/>
              <a:buChar char="•"/>
            </a:pPr>
            <a:r>
              <a:rPr lang="ko-KR" sz="195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머신러닝 알고리즘: 나이브 베이즈</a:t>
            </a:r>
            <a:endParaRPr sz="195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587f04bc0c_0_22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0" i="0" sz="32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7ca2055b7_4_66"/>
          <p:cNvSpPr txBox="1"/>
          <p:nvPr>
            <p:ph idx="1" type="body"/>
          </p:nvPr>
        </p:nvSpPr>
        <p:spPr>
          <a:xfrm>
            <a:off x="731633" y="1890252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MLP(Multilayer Perceptron)는 딥러닝 모델의 한 종류로, 하나 이상의 은닉층(hidden layer)과 뉴런(neuron)들로 이루어진 피드포워드(Feedforward) 인공신경망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텍스트 데이터의 경우, 문맥 정보와 순서 정보가 중요하나, 이번 문제의 경우 특징적인 단어를 이용할 수 있어서 사용됨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결과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accent1"/>
                </a:solidFill>
              </a:rPr>
              <a:t>Accuracy: 85.82%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3" name="Google Shape;293;g257ca2055b7_4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200" y="1589125"/>
            <a:ext cx="6561775" cy="36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57ca2055b7_4_66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기본 딥러닝 모델 - MLP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257ca2055b7_4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200" y="1317050"/>
            <a:ext cx="6594050" cy="42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57ca2055b7_4_72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기본 딥러닝 모델 - CNN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257ca2055b7_4_72"/>
          <p:cNvSpPr txBox="1"/>
          <p:nvPr>
            <p:ph idx="1" type="body"/>
          </p:nvPr>
        </p:nvSpPr>
        <p:spPr>
          <a:xfrm>
            <a:off x="731633" y="1890252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accent1"/>
                </a:solidFill>
              </a:rPr>
              <a:t>CNN은 이미지 처리에 주로 사용되지만, 합성곱(convolution) 연산을 통해 데이터의 다양한 특징을 추출할 수 있다는 특징도 있다.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accent1"/>
                </a:solidFill>
              </a:rPr>
              <a:t>데이터의 특징을 추출하는데 뛰어나기 때문에, 만약 텍스트의 문맥과 순서를 고려할 필요가 없다면, 충분히 효과적일 수 있다.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accent1"/>
                </a:solidFill>
              </a:rPr>
              <a:t>결과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accent1"/>
                </a:solidFill>
              </a:rPr>
              <a:t>Accuracy: 87.08%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7ca2055b7_4_7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RNN은 순서가 있는 시퀀스 데이터를 위해 고안된 모델이며, 텍스트는 대표적인 시퀀스 데이터 중 하나이다.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이전 단계에서의 정보를 다음 단계의 입력 처리에 사용하는 특성 때문에 RNN은 시퀀스 내의 요소들 사이의 장기적인 의존 관계를 학습할 수 있다.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결과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Accuracy: 84.55%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7" name="Google Shape;307;g257ca2055b7_4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200" y="1380025"/>
            <a:ext cx="6670199" cy="4097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57ca2055b7_4_78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기본 딥러닝 모델 - RNN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7ca2055b7_4_8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AutoKeras는 텍사스 A&amp;M 대학의 DATA 연구소에서 개발된 케라스 기반의 AutoML 시스템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AutoKeras는 베이지안 최적화를 통해 효율적인 신경 구조 검색을위한 네트워크 형태를 유도 할 수있는 새로운 프레임워크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결과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Accuracy: 80.51%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g257ca2055b7_4_8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15" name="Google Shape;315;g257ca2055b7_4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1163" y="147625"/>
            <a:ext cx="4505325" cy="65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57ca2055b7_4_84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AutoML - AutoKeras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87a076261_1_1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BERT(Bidirectional Encoder Representations from Transformers)는 Google이 개발한 사전 훈련된(pretrained) 딥 러닝 모델입니다.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텍스트 데이터의 양방향 컨텍스트를 이해하는 데 초점을 둔다.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BERT는 다양한 자연어 처리 작업에서 뛰어난 성능을 보이는 대표적인 트랜스포머 모델이다.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결과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accent1"/>
                </a:solidFill>
              </a:rPr>
              <a:t>Accuracy: 89%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g2587a076261_1_1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g2587a076261_1_16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-KR" sz="3200">
                <a:solidFill>
                  <a:srgbClr val="4472C4"/>
                </a:solidFill>
              </a:rPr>
              <a:t>Transformer - BERT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4" name="Google Shape;324;g2587a076261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855" y="-4825"/>
            <a:ext cx="52497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2586fc4a477_2_73"/>
          <p:cNvGraphicFramePr/>
          <p:nvPr/>
        </p:nvGraphicFramePr>
        <p:xfrm>
          <a:off x="952488" y="16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1285875"/>
                <a:gridCol w="1202350"/>
                <a:gridCol w="1369400"/>
                <a:gridCol w="1285875"/>
                <a:gridCol w="1285875"/>
                <a:gridCol w="1285875"/>
                <a:gridCol w="1285875"/>
                <a:gridCol w="1285875"/>
              </a:tblGrid>
              <a:tr h="62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MLP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CNN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LSTM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AutoKeras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BERT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T5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GPT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85.82%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87.08%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84.55%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80.51%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89%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Loss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0.45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0.45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0.3876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0.17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Training Time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5초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41초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15초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약 14분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04분 37초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Complexity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간단하게 설계하고 개선 가능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케라스의 기능을 최대한 활용하기 좋음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쉽게 개발 가능하지만, 문서가 부족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허깅페이스를 이용해서 비교적 간단하게 구현 가능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BERT와 다르게 예시가 적고,</a:t>
                      </a:r>
                      <a:br>
                        <a:rPr lang="ko-KR"/>
                      </a:br>
                      <a:r>
                        <a:rPr lang="ko-KR"/>
                        <a:t>시간이 부족해서 구현 못함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Parameters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5,336,388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1,764,804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1,728,068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469,060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177,856,516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60,000,000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117,000,000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g2586fc4a477_2_73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200">
                <a:solidFill>
                  <a:srgbClr val="4472C4"/>
                </a:solidFill>
              </a:rPr>
              <a:t>전체 비교</a:t>
            </a:r>
            <a:endParaRPr b="1" sz="32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g2587a076261_1_2"/>
          <p:cNvGraphicFramePr/>
          <p:nvPr/>
        </p:nvGraphicFramePr>
        <p:xfrm>
          <a:off x="923538" y="239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{8DC548F8-17B9-4F0F-A8A1-ECD2B01AB9DF}</a:tableStyleId>
              </a:tblPr>
              <a:tblGrid>
                <a:gridCol w="1186800"/>
                <a:gridCol w="2637050"/>
                <a:gridCol w="1680575"/>
                <a:gridCol w="1714125"/>
                <a:gridCol w="1647000"/>
                <a:gridCol w="1660450"/>
              </a:tblGrid>
              <a:tr h="82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bert-base-multilingual-cased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kobert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kobert-lm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distilkobert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bert-kor-base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</a:t>
                      </a:r>
                      <a:r>
                        <a:rPr lang="ko-KR"/>
                        <a:t>9</a:t>
                      </a:r>
                      <a:r>
                        <a:rPr lang="ko-KR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62</a:t>
                      </a:r>
                      <a:r>
                        <a:rPr lang="ko-KR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62</a:t>
                      </a:r>
                      <a:r>
                        <a:rPr lang="ko-KR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61</a:t>
                      </a:r>
                      <a:r>
                        <a:rPr lang="ko-KR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91%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Loss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</a:t>
                      </a:r>
                      <a:r>
                        <a:rPr lang="ko-KR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</a:t>
                      </a:r>
                      <a:r>
                        <a:rPr lang="ko-KR"/>
                        <a:t>80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</a:t>
                      </a:r>
                      <a:r>
                        <a:rPr lang="ko-KR"/>
                        <a:t>76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</a:t>
                      </a:r>
                      <a:r>
                        <a:rPr lang="ko-KR"/>
                        <a:t>93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0.</a:t>
                      </a:r>
                      <a:r>
                        <a:rPr lang="ko-KR"/>
                        <a:t>07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Training Time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4분 37</a:t>
                      </a:r>
                      <a:r>
                        <a:rPr lang="ko-KR" sz="1400" u="none" cap="none" strike="noStrike"/>
                        <a:t>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4</a:t>
                      </a:r>
                      <a:r>
                        <a:rPr lang="ko-KR"/>
                        <a:t>분 33</a:t>
                      </a:r>
                      <a:r>
                        <a:rPr lang="ko-KR" sz="1400" u="none" cap="none" strike="noStrike"/>
                        <a:t>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4분 33</a:t>
                      </a:r>
                      <a:r>
                        <a:rPr lang="ko-KR" sz="1400" u="none" cap="none" strike="noStrike"/>
                        <a:t>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4분 33</a:t>
                      </a:r>
                      <a:r>
                        <a:rPr lang="ko-KR"/>
                        <a:t>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04분 3</a:t>
                      </a:r>
                      <a:r>
                        <a:rPr lang="ko-KR"/>
                        <a:t>4</a:t>
                      </a:r>
                      <a:r>
                        <a:rPr lang="ko-KR" sz="1400" u="none" cap="none" strike="noStrike"/>
                        <a:t>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g2587a076261_1_2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200">
                <a:solidFill>
                  <a:srgbClr val="4472C4"/>
                </a:solidFill>
              </a:rPr>
              <a:t>BERT</a:t>
            </a:r>
            <a:r>
              <a:rPr b="1" lang="ko-KR" sz="3200">
                <a:solidFill>
                  <a:srgbClr val="4472C4"/>
                </a:solidFill>
              </a:rPr>
              <a:t> 비교</a:t>
            </a:r>
            <a:endParaRPr b="1" sz="3200">
              <a:solidFill>
                <a:srgbClr val="4472C4"/>
              </a:solidFill>
            </a:endParaRPr>
          </a:p>
        </p:txBody>
      </p:sp>
      <p:sp>
        <p:nvSpPr>
          <p:cNvPr id="337" name="Google Shape;337;g2587a076261_1_2"/>
          <p:cNvSpPr txBox="1"/>
          <p:nvPr>
            <p:ph idx="4294967295" type="body"/>
          </p:nvPr>
        </p:nvSpPr>
        <p:spPr>
          <a:xfrm>
            <a:off x="923550" y="1463775"/>
            <a:ext cx="1101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ko-KR" sz="1950">
                <a:solidFill>
                  <a:schemeClr val="accent1"/>
                </a:solidFill>
              </a:rPr>
              <a:t>BERT 중에서도 korbert들은 낮은 성능을 보인데 반해 bert-kor-base는 높은 성과를 보여줬다.</a:t>
            </a:r>
            <a:endParaRPr sz="19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7ca2055b7_4_1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ko-KR">
                <a:solidFill>
                  <a:srgbClr val="4472C4"/>
                </a:solidFill>
              </a:rPr>
              <a:t>데이터 분석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7ca2055b7_4_9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ko-KR">
                <a:solidFill>
                  <a:schemeClr val="accent1"/>
                </a:solidFill>
              </a:rPr>
              <a:t>학습 루틴 구현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g257ca2055b7_4_9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chemeClr val="accent1"/>
                </a:solidFill>
              </a:rPr>
              <a:t>기반 모델을 개선하기 위해 어떻게 개선했는가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ca2055b7_4_101"/>
          <p:cNvSpPr txBox="1"/>
          <p:nvPr>
            <p:ph idx="1" type="body"/>
          </p:nvPr>
        </p:nvSpPr>
        <p:spPr>
          <a:xfrm>
            <a:off x="838200" y="1825625"/>
            <a:ext cx="10515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우리는 BERT 모델을 선택했기 때문에 이에 맞는 학습 파이프라인을 구성했다.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BERT를 위한 전용 Tokenizer가 있기 때문에, 형태소 분석기와 불용어에 대한 처리가 제외 되었다.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9" name="Google Shape;349;g257ca2055b7_4_101"/>
          <p:cNvSpPr txBox="1"/>
          <p:nvPr/>
        </p:nvSpPr>
        <p:spPr>
          <a:xfrm>
            <a:off x="461828" y="537600"/>
            <a:ext cx="8574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ko-KR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사용한 학습 파이프라인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57ca2055b7_4_101"/>
          <p:cNvSpPr/>
          <p:nvPr/>
        </p:nvSpPr>
        <p:spPr>
          <a:xfrm>
            <a:off x="461828" y="4825336"/>
            <a:ext cx="110799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257ca2055b7_4_101"/>
          <p:cNvSpPr/>
          <p:nvPr/>
        </p:nvSpPr>
        <p:spPr>
          <a:xfrm>
            <a:off x="1071246" y="4452292"/>
            <a:ext cx="2043300" cy="13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</a:t>
            </a:r>
            <a:endParaRPr sz="18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57ca2055b7_4_101">
            <a:hlinkClick r:id="rId3"/>
          </p:cNvPr>
          <p:cNvSpPr/>
          <p:nvPr/>
        </p:nvSpPr>
        <p:spPr>
          <a:xfrm>
            <a:off x="3601848" y="4452291"/>
            <a:ext cx="2043300" cy="13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Augmentation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57ca2055b7_4_101"/>
          <p:cNvSpPr/>
          <p:nvPr/>
        </p:nvSpPr>
        <p:spPr>
          <a:xfrm>
            <a:off x="8663052" y="4452291"/>
            <a:ext cx="2043300" cy="13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 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57ca2055b7_4_101"/>
          <p:cNvSpPr/>
          <p:nvPr/>
        </p:nvSpPr>
        <p:spPr>
          <a:xfrm>
            <a:off x="6132450" y="4452291"/>
            <a:ext cx="2043300" cy="13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 Tokenizer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7ca2055b7_4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Optimizer - AdamW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57ca2055b7_4_106"/>
          <p:cNvSpPr txBox="1"/>
          <p:nvPr>
            <p:ph idx="1" type="body"/>
          </p:nvPr>
        </p:nvSpPr>
        <p:spPr>
          <a:xfrm>
            <a:off x="838200" y="1825625"/>
            <a:ext cx="105156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rPr lang="ko-KR">
                <a:solidFill>
                  <a:schemeClr val="accent1"/>
                </a:solidFill>
              </a:rPr>
              <a:t>Adam의 부족한 일반화 성능을 보완하기위해 Weight Decay를 도입한 Optimizer이다.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rPr lang="ko-KR">
                <a:solidFill>
                  <a:schemeClr val="accent1"/>
                </a:solidFill>
              </a:rPr>
              <a:t>transformers에서 제공하는 Scheduler를 통해 lr을 조절한다.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1" name="Google Shape;361;g257ca2055b7_4_106"/>
          <p:cNvSpPr txBox="1"/>
          <p:nvPr/>
        </p:nvSpPr>
        <p:spPr>
          <a:xfrm>
            <a:off x="838200" y="3907325"/>
            <a:ext cx="773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 lr 조금씩 감소시키는 스케줄러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scheduler = get_linear_schedule_with_warmup(optimizer,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num_warmup_steps = 0,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num_training_steps = total_steps)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7ca2055b7_4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하이퍼파라미터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57ca2055b7_4_1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지금까지 설정된 모델 파이프라인을 분석 했을 때, 튜닝 가능한 하이퍼 파라미터는 epochs, lr, batch_size 이 세가지였습니다.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eps(Epsilon)의 경우, 분모가 0이 되지 않도록 보정하는 값이므로 제어 대상에서 제외했습니다.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하이퍼파라미터 튜닝을 위해 Optuna를 적용하여 파라미터를 조절하여 적절한 파라미터를 탐색했습니다.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7ca2055b7_4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하이퍼파라미터 튜닝 결과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57ca2055b7_4_1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최적의 파라미터로 아래의 수치들이 나왔고, 2% 정도 정확도가 증가했다.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74" name="Google Shape;374;g257ca2055b7_4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85" y="2935400"/>
            <a:ext cx="10515599" cy="342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87f04bc0c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Issue - Test data NaN Issue 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587f04bc0c_0_15"/>
          <p:cNvSpPr txBox="1"/>
          <p:nvPr/>
        </p:nvSpPr>
        <p:spPr>
          <a:xfrm>
            <a:off x="569125" y="1820650"/>
            <a:ext cx="93447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1" marL="9144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400여개 Data 중 392개의 ‘NaN’ 발생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14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NaN가 발생한 문자를 Blank로 대치 후 test 진행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714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Char char="○"/>
            </a:pPr>
            <a:r>
              <a:rPr lang="ko-KR" sz="2250">
                <a:solidFill>
                  <a:schemeClr val="accent1"/>
                </a:solidFill>
                <a:highlight>
                  <a:schemeClr val="lt1"/>
                </a:highlight>
              </a:rPr>
              <a:t>변경 후 Test 결과</a:t>
            </a:r>
            <a:endParaRPr sz="225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381" name="Google Shape;381;g2587f04bc0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25" y="3358300"/>
            <a:ext cx="5990574" cy="28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7ca2055b7_4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최종 결과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57ca2055b7_4_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Validation Accuracy: 0.94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>
                <a:solidFill>
                  <a:schemeClr val="accent1"/>
                </a:solidFill>
              </a:rPr>
              <a:t>Validation Loss: 0.02</a:t>
            </a:r>
            <a:br>
              <a:rPr lang="ko-KR">
                <a:solidFill>
                  <a:schemeClr val="accent1"/>
                </a:solidFill>
              </a:rPr>
            </a:br>
            <a:r>
              <a:rPr lang="ko-KR">
                <a:solidFill>
                  <a:schemeClr val="accent1"/>
                </a:solidFill>
              </a:rPr>
              <a:t>Test Accuracy: 0.87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F1 Score: 0.87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Precision: 0.87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Recall: 0.87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accent1"/>
                </a:solidFill>
              </a:rPr>
              <a:t>ROC AUC: 0.91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8" name="Google Shape;388;g257ca2055b7_4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650" y="1611165"/>
            <a:ext cx="3478800" cy="47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7ca2055b7_4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최종 결과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57ca2055b7_4_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인간이 보기에도 모호한 부분이 있어서 라벨링에 약 1% 정도 오차가 있을 수 있는 상황인 것을 감안 하면 충분히 잘 나온 것으로 보인다.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더 좋은 결과를 내기위해서는 더 충분한 데이터가 필요하다고 생각한다.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4"/>
          <p:cNvGraphicFramePr/>
          <p:nvPr/>
        </p:nvGraphicFramePr>
        <p:xfrm>
          <a:off x="858982" y="1863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{A4AF5012-7FCB-41F0-ACFA-6813AD668260}</a:tableStyleId>
              </a:tblPr>
              <a:tblGrid>
                <a:gridCol w="1052950"/>
                <a:gridCol w="3029525"/>
                <a:gridCol w="2334950"/>
                <a:gridCol w="2710075"/>
                <a:gridCol w="1568200"/>
              </a:tblGrid>
              <a:tr h="51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ko-KR" sz="1700" u="none" cap="none" strike="noStrike">
                          <a:solidFill>
                            <a:schemeClr val="accent1"/>
                          </a:solidFill>
                        </a:rPr>
                        <a:t> Label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상황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인물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빈출 표현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 분류 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쉬움  정도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협박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목숨, 신상 등을 강한 어휘로 위협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범죄자, 채무관련 인물 등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상처를 입힌다, 죽인다, 목숨을 빼앗는다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갈취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납치, 길거리, 학교, 집 등에서 돈, 물건 등을 요구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범죄자, 가족, 친구 사이 등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돈 빌려줘, 물건&amp;돈 빌려주면 나중에 갚을께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 내 부당한 업무 지시, 비하적 발언 등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 상사와 부하 직원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죄송합니다, 시정하겠습니다, 알겠습니다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성희롱, 욕설, 외모 비하, 무언가를 강요하는 것이 아닌 그저 모욕이나 공격적 언행 등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친구, 가족, 손님과 직원 등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못생겼다, 살빼라, 돼지야, 닥쳐, 새끼야 / 특정 빈출 어휘가 아닌 다양한 표현의 모욕적 언사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4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-KR" sz="3200">
                <a:solidFill>
                  <a:srgbClr val="4472C4"/>
                </a:solidFill>
              </a:rPr>
              <a:t>데이터 분석 결과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Test data 분류(Labeling) – </a:t>
            </a:r>
            <a:r>
              <a:rPr b="1" lang="ko-KR" sz="3200">
                <a:solidFill>
                  <a:srgbClr val="4472C4"/>
                </a:solidFill>
              </a:rPr>
              <a:t>1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895927" y="1856388"/>
            <a:ext cx="9947564" cy="332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가장 두드러진 특징을 가진 클래스 파악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상황과 인물이 명확한(고정적인) </a:t>
            </a:r>
            <a:r>
              <a:rPr b="1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직장 클래스부터 1번째</a:t>
            </a: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로 분류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돈이나 물건이라는 특정한 소재를 가진 </a:t>
            </a:r>
            <a:r>
              <a:rPr b="1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갈취 클래스를 2번째</a:t>
            </a: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로 분류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모욕이라는 측면에서 기타와 분별이 힘드나, 위협적 어휘라는 특징을 갖는 </a:t>
            </a:r>
            <a:r>
              <a:rPr b="1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협박 클래스를 3번째</a:t>
            </a: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로 분류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모욕이라는 가장 일반적이고 넓은 범주의 </a:t>
            </a:r>
            <a:r>
              <a:rPr b="1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기타 괴롭힘</a:t>
            </a: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을 마지막 </a:t>
            </a:r>
            <a:r>
              <a:rPr b="1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4번째 클래스</a:t>
            </a:r>
            <a:r>
              <a:rPr b="0" i="0" lang="ko-K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로 분류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Test data 분류(Labeling) - </a:t>
            </a:r>
            <a:r>
              <a:rPr b="1" lang="ko-KR" sz="3200">
                <a:solidFill>
                  <a:srgbClr val="4472C4"/>
                </a:solidFill>
              </a:rPr>
              <a:t>2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28;p6"/>
          <p:cNvGraphicFramePr/>
          <p:nvPr/>
        </p:nvGraphicFramePr>
        <p:xfrm>
          <a:off x="1256144" y="2044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{A4AF5012-7FCB-41F0-ACFA-6813AD668260}</a:tableStyleId>
              </a:tblPr>
              <a:tblGrid>
                <a:gridCol w="1114525"/>
                <a:gridCol w="3206675"/>
                <a:gridCol w="2471500"/>
                <a:gridCol w="2868550"/>
              </a:tblGrid>
              <a:tr h="53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ko-KR" sz="1700" u="none" cap="none" strike="noStrike">
                          <a:solidFill>
                            <a:schemeClr val="accent1"/>
                          </a:solidFill>
                        </a:rPr>
                        <a:t> Label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인간에 의한 분류</a:t>
                      </a:r>
                      <a:endParaRPr sz="17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베이지안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ko-KR" sz="1700" u="none" cap="none" strike="noStrike">
                          <a:solidFill>
                            <a:schemeClr val="accent1"/>
                          </a:solidFill>
                        </a:rPr>
                        <a:t>Node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협박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900" u="none" cap="none" strike="noStrike">
                          <a:solidFill>
                            <a:schemeClr val="accent6"/>
                          </a:solidFill>
                        </a:rPr>
                        <a:t>93</a:t>
                      </a:r>
                      <a:endParaRPr b="1" sz="19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accent1"/>
                          </a:solidFill>
                        </a:rPr>
                        <a:t>99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ko-KR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갈취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900" u="none" cap="none" strike="noStrike">
                          <a:solidFill>
                            <a:schemeClr val="accent6"/>
                          </a:solidFill>
                        </a:rPr>
                        <a:t>117</a:t>
                      </a:r>
                      <a:endParaRPr b="1" sz="19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accent1"/>
                          </a:solidFill>
                        </a:rPr>
                        <a:t>101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ko-KR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900" u="none" cap="none" strike="noStrike">
                          <a:solidFill>
                            <a:schemeClr val="accent6"/>
                          </a:solidFill>
                        </a:rPr>
                        <a:t>102</a:t>
                      </a:r>
                      <a:endParaRPr b="1" sz="19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accent1"/>
                          </a:solidFill>
                        </a:rPr>
                        <a:t>112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ko-KR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900" u="none" cap="none" strike="noStrike">
                          <a:solidFill>
                            <a:schemeClr val="accent6"/>
                          </a:solidFill>
                        </a:rPr>
                        <a:t>88</a:t>
                      </a:r>
                      <a:endParaRPr b="1" sz="19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accent1"/>
                          </a:solidFill>
                        </a:rPr>
                        <a:t>88</a:t>
                      </a:r>
                      <a:endParaRPr b="0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ko-KR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757382" y="1740855"/>
            <a:ext cx="105663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1" i="0" lang="ko-KR" sz="1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직장 Class와 </a:t>
            </a:r>
            <a:r>
              <a:rPr b="1" i="0" lang="ko-KR" sz="19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갈취 클래스간 분류가 어려움</a:t>
            </a:r>
            <a:endParaRPr b="1" i="0" sz="29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직장 클래스 : 상황, 인물, 빈출 어휘 등이 고정적</a:t>
            </a:r>
            <a:endParaRPr b="0" i="0" sz="25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갈취 클래스 : 상황과 빈출 어휘가 보편성을 띰</a:t>
            </a:r>
            <a:endParaRPr b="0" i="0" sz="25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협박은 위협이라는 특징을 가지나 심한 기타 괴롭힘과 비교했을 때 이 둘을 명확히 구분하기는 어려웠음</a:t>
            </a:r>
            <a:endParaRPr b="0" i="0" sz="250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63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1" i="0" lang="ko-KR" sz="1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협박과 기타 괴롭힘이 애매한 샘플</a:t>
            </a:r>
            <a:endParaRPr b="1" i="0" sz="1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기타 괴롭힘으로 분류한 사례</a:t>
            </a:r>
            <a:endParaRPr b="0" i="0" sz="17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아무튼 앞으로 니가 내 와이파이야, . .응, 와이파이 온. 켰어.반말? 주인님이라고도 말해야지? .켰습니다. 주인님. 오냐. 앞</a:t>
            </a:r>
            <a:r>
              <a:rPr b="0" i="0" lang="ko-K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으로도 잘부탁한다 와이파이. 넵. 이렇게만 해? 알겠지? 응.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461818" y="537591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Test data 분류(Labeling) - </a:t>
            </a:r>
            <a:r>
              <a:rPr b="1" lang="ko-KR" sz="3200">
                <a:solidFill>
                  <a:srgbClr val="4472C4"/>
                </a:solidFill>
              </a:rPr>
              <a:t>3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/>
        </p:nvSpPr>
        <p:spPr>
          <a:xfrm>
            <a:off x="461818" y="537591"/>
            <a:ext cx="10058698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한국어 형태소분석기별(품사태깅) 차이-1</a:t>
            </a:r>
            <a:endParaRPr b="1" i="0" sz="32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32"/>
          <p:cNvGraphicFramePr/>
          <p:nvPr/>
        </p:nvGraphicFramePr>
        <p:xfrm>
          <a:off x="1049667" y="1886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{A4AF5012-7FCB-41F0-ACFA-6813AD668260}</a:tableStyleId>
              </a:tblPr>
              <a:tblGrid>
                <a:gridCol w="3315850"/>
                <a:gridCol w="3595200"/>
                <a:gridCol w="3491400"/>
              </a:tblGrid>
              <a:tr h="47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KoNLP</a:t>
                      </a:r>
                      <a:endParaRPr b="1" i="0" sz="17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i="0" lang="ko-KR" sz="17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베이지안</a:t>
                      </a:r>
                      <a:endParaRPr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ko-KR" sz="1700" u="none" cap="none" strike="noStrike">
                          <a:solidFill>
                            <a:schemeClr val="accent1"/>
                          </a:solidFill>
                        </a:rPr>
                        <a:t>Node</a:t>
                      </a:r>
                      <a:endParaRPr b="1" sz="17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67325">
                <a:tc>
                  <a:txBody>
                    <a:bodyPr/>
                    <a:lstStyle/>
                    <a:p>
                      <a:pPr indent="-109537" lvl="4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>
                          <a:solidFill>
                            <a:schemeClr val="accent1"/>
                          </a:solidFill>
                        </a:rPr>
                        <a:t>Hannanum, Kkma, Komoran, Mecab, Okt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-109537" lvl="4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>
                          <a:solidFill>
                            <a:schemeClr val="accent1"/>
                          </a:solidFill>
                        </a:rPr>
                        <a:t>미리 한국어 기반의 사전을 정의하여 그 사전을 가지고 형태소를 분석함</a:t>
                      </a:r>
                      <a:endParaRPr sz="1400" u="none" cap="none" strike="noStrike"/>
                    </a:p>
                    <a:p>
                      <a:pPr indent="-109537" lvl="5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 u="none" cap="none" strike="noStrike">
                          <a:solidFill>
                            <a:schemeClr val="accent1"/>
                          </a:solidFill>
                        </a:rPr>
                        <a:t>이를 위해서 </a:t>
                      </a:r>
                      <a:r>
                        <a:rPr b="1" lang="ko-KR" sz="1600" u="none" cap="none" strike="noStrike">
                          <a:solidFill>
                            <a:schemeClr val="accent1"/>
                          </a:solidFill>
                        </a:rPr>
                        <a:t>사용자 사전에 단어를 등록하는 절차를 거쳐야 함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9537" lvl="5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사전에 등록되어 있지 않은 단어들을 하나하나 사전에 등록하는 번거로움을 해결하기 위해 </a:t>
                      </a: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</a:rPr>
                        <a:t>비지도학습 기반</a:t>
                      </a: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분류 기법</a:t>
                      </a:r>
                      <a:endParaRPr b="0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9537" lvl="5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Corpus(말뭉치)를 알고리즘 기반으로 학습하고 점수를 매겨 이를 이용해 토큰화를 할 수 있는 기능을 제공함</a:t>
                      </a:r>
                      <a:endParaRPr sz="1400" u="none" cap="none" strike="noStrike"/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9537" lvl="5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koNLPy 라이브러리와 동일하게 미리 한국어 기반의 </a:t>
                      </a: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</a:rPr>
                        <a:t>사전을 정의</a:t>
                      </a: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하여 그 사전을 가지고 형태소를 분석</a:t>
                      </a:r>
                      <a:endParaRPr sz="1400" u="none" cap="none" strike="noStrike"/>
                    </a:p>
                    <a:p>
                      <a:pPr indent="-109537" lvl="5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koNLPy 라이브러리에 soynlp의 장점을 더한 </a:t>
                      </a:r>
                      <a:r>
                        <a:rPr lang="ko-KR" sz="1600" u="none" cap="none" strike="noStrike">
                          <a:solidFill>
                            <a:schemeClr val="accent1"/>
                          </a:solidFill>
                        </a:rPr>
                        <a:t>특징을 가짐 </a:t>
                      </a:r>
                      <a:endParaRPr sz="1400" u="none" cap="none" strike="noStrike"/>
                    </a:p>
                  </a:txBody>
                  <a:tcPr marT="7400" marB="7400" marR="37000" marL="37000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2023-07-07T02:06:13Z</dcterms:created>
  <dc:creator>남 희정</dc:creator>
</cp:coreProperties>
</file>