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  <p:sldId id="267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88" d="100"/>
          <a:sy n="88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7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2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29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4691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76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67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75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47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5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5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6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5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2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3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6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4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414F336-643D-4991-B425-D9D7B764741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52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44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  <p:sldLayoutId id="2147484455" r:id="rId12"/>
    <p:sldLayoutId id="2147484456" r:id="rId13"/>
    <p:sldLayoutId id="2147484457" r:id="rId14"/>
    <p:sldLayoutId id="2147484458" r:id="rId15"/>
    <p:sldLayoutId id="2147484459" r:id="rId16"/>
    <p:sldLayoutId id="21474844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c.gov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E07E-9177-4700-8508-A83F9A26A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70048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Dwellings prices in the DC metropolitan area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ADB9C-7A52-47A2-8C42-F24B68F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7577" y="4446769"/>
            <a:ext cx="9144000" cy="830625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sym typeface="Century Schoolbook"/>
              </a:rPr>
              <a:t>By </a:t>
            </a:r>
            <a:r>
              <a:rPr lang="en-US" b="1" dirty="0">
                <a:solidFill>
                  <a:schemeClr val="tx1"/>
                </a:solidFill>
              </a:rPr>
              <a:t>Christopher Montgomery </a:t>
            </a:r>
            <a:r>
              <a:rPr lang="en-US" b="1" dirty="0">
                <a:solidFill>
                  <a:schemeClr val="tx1"/>
                </a:solidFill>
                <a:sym typeface="Century Schoolbook"/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Abhishek </a:t>
            </a:r>
            <a:r>
              <a:rPr lang="en-US" b="1" dirty="0" err="1">
                <a:solidFill>
                  <a:schemeClr val="tx1"/>
                </a:solidFill>
              </a:rPr>
              <a:t>Nimmakayala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  <a:sym typeface="Century Schoolbook"/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Swetha </a:t>
            </a:r>
            <a:r>
              <a:rPr lang="en-US" b="1" dirty="0" err="1">
                <a:solidFill>
                  <a:schemeClr val="tx1"/>
                </a:solidFill>
              </a:rPr>
              <a:t>Kalla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  <a:sym typeface="Century Schoolbook"/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Mojahid Osman </a:t>
            </a:r>
          </a:p>
        </p:txBody>
      </p:sp>
    </p:spTree>
    <p:extLst>
      <p:ext uri="{BB962C8B-B14F-4D97-AF65-F5344CB8AC3E}">
        <p14:creationId xmlns:p14="http://schemas.microsoft.com/office/powerpoint/2010/main" val="126921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7CD5-E774-43EF-BC55-091C5097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</a:t>
            </a:r>
            <a:br>
              <a:rPr lang="en-US" dirty="0"/>
            </a:br>
            <a:r>
              <a:rPr lang="en-US" sz="3200" dirty="0"/>
              <a:t>#Count of houses by Quadrant.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742598-BDB0-4B79-ACA2-58F292436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703" y="1954456"/>
            <a:ext cx="7733211" cy="4772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2A9278-8168-4638-AC29-8F415AD83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869" y="2415675"/>
            <a:ext cx="2280524" cy="67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1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DFDF-895E-4778-87CC-6339FCCB5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0356"/>
          </a:xfrm>
        </p:spPr>
        <p:txBody>
          <a:bodyPr/>
          <a:lstStyle/>
          <a:p>
            <a:r>
              <a:rPr lang="en-US" sz="2000" dirty="0"/>
              <a:t>#Some analysis based on </a:t>
            </a:r>
            <a:r>
              <a:rPr lang="en-US" sz="2000" dirty="0" err="1"/>
              <a:t>landarea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#Create new variables for area category (Small, Medium , Big)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13D7-25EA-4CC1-AB37-F6CF6CA96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970FD-0D01-4564-A9F6-1513E9F91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66" y="2244819"/>
            <a:ext cx="7743825" cy="3811677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9FDE0A26-4588-4FC0-B637-838E1ED4B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537" y="1756827"/>
            <a:ext cx="3568690" cy="116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5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49B5-A954-4153-8F8C-208A1DDD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#Some analysis based on Price </a:t>
            </a:r>
            <a:br>
              <a:rPr lang="en-US" sz="2400" dirty="0"/>
            </a:br>
            <a:r>
              <a:rPr lang="en-US" sz="2400" dirty="0"/>
              <a:t>#Create new variables for Price Group  (Low, Medium , High)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0E43298-8C5F-4442-9789-8A655BF2D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817" y="1729393"/>
            <a:ext cx="7051045" cy="43515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F179FD-9FF0-42AB-B60A-DB32CED85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108" y="1853248"/>
            <a:ext cx="25050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34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8628-6C7F-4A71-B48A-2DEB6936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1AAC5-1041-4B57-889C-746BE286A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7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7549-10DC-4D0D-BBEF-59F1C066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2314520"/>
            <a:ext cx="10572206" cy="2631949"/>
          </a:xfrm>
        </p:spPr>
        <p:txBody>
          <a:bodyPr>
            <a:normAutofit fontScale="90000"/>
          </a:bodyPr>
          <a:lstStyle/>
          <a:p>
            <a:r>
              <a:rPr lang="en-US" dirty="0"/>
              <a:t>Are dwellings in the DC metropolitan area priced significantly differently from one another based on quadrant?</a:t>
            </a:r>
            <a:br>
              <a:rPr lang="en-US" dirty="0"/>
            </a:br>
            <a:br>
              <a:rPr lang="en-US" dirty="0">
                <a:latin typeface="Arial Narrow" panose="020B0606020202030204" pitchFamily="34" charset="0"/>
              </a:rPr>
            </a:b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9982B-AE19-4F03-BAE1-C1160B30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545092"/>
            <a:ext cx="10515600" cy="1117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4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SMART Question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3690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9982B-AE19-4F03-BAE1-C1160B30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177" y="466714"/>
            <a:ext cx="10515600" cy="609083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Secondary Smart Questions: </a:t>
            </a:r>
          </a:p>
          <a:p>
            <a:endParaRPr lang="en-US" b="1" dirty="0"/>
          </a:p>
          <a:p>
            <a:pPr lvl="0"/>
            <a:r>
              <a:rPr lang="en-US" dirty="0"/>
              <a:t>Do dwellings in different DC quadrant share similar characteristics? </a:t>
            </a:r>
          </a:p>
          <a:p>
            <a:pPr marL="0" lvl="0" indent="0">
              <a:buNone/>
            </a:pPr>
            <a:r>
              <a:rPr lang="en-US" dirty="0"/>
              <a:t>   (Chi-Square tests for categorical variables and ANOVA for continuous)</a:t>
            </a:r>
          </a:p>
          <a:p>
            <a:pPr lvl="1"/>
            <a:r>
              <a:rPr lang="en-US" dirty="0"/>
              <a:t>Average Dwelling Age</a:t>
            </a:r>
          </a:p>
          <a:p>
            <a:pPr lvl="1"/>
            <a:r>
              <a:rPr lang="en-US" dirty="0"/>
              <a:t>Date of last refurbishment (Year, treated as continuous)</a:t>
            </a:r>
          </a:p>
          <a:p>
            <a:pPr lvl="1"/>
            <a:r>
              <a:rPr lang="en-US" dirty="0"/>
              <a:t>Number of Bedrooms</a:t>
            </a:r>
          </a:p>
          <a:p>
            <a:pPr lvl="1"/>
            <a:r>
              <a:rPr lang="en-US" dirty="0"/>
              <a:t>Type of Dwelling</a:t>
            </a:r>
          </a:p>
          <a:p>
            <a:pPr lvl="1"/>
            <a:r>
              <a:rPr lang="en-US" dirty="0"/>
              <a:t>Number of Baths</a:t>
            </a:r>
          </a:p>
          <a:p>
            <a:pPr lvl="1"/>
            <a:r>
              <a:rPr lang="en-US" dirty="0"/>
              <a:t>Square footage</a:t>
            </a:r>
          </a:p>
          <a:p>
            <a:pPr lvl="1"/>
            <a:r>
              <a:rPr lang="en-US" dirty="0"/>
              <a:t>Air Conditioning (categorical)</a:t>
            </a:r>
          </a:p>
          <a:p>
            <a:pPr lvl="1"/>
            <a:r>
              <a:rPr lang="en-US" dirty="0"/>
              <a:t>Stories</a:t>
            </a:r>
          </a:p>
          <a:p>
            <a:pPr lvl="1"/>
            <a:r>
              <a:rPr lang="en-US" dirty="0"/>
              <a:t>Kitchens </a:t>
            </a:r>
          </a:p>
          <a:p>
            <a:pPr lvl="1"/>
            <a:r>
              <a:rPr lang="en-US" dirty="0"/>
              <a:t>Fireplaces</a:t>
            </a:r>
          </a:p>
          <a:p>
            <a:pPr lvl="1"/>
            <a:r>
              <a:rPr lang="en-US" dirty="0"/>
              <a:t>Condition (categorical)</a:t>
            </a:r>
          </a:p>
          <a:p>
            <a:pPr lvl="1"/>
            <a:r>
              <a:rPr lang="en-US" dirty="0"/>
              <a:t>Land Area of Property</a:t>
            </a:r>
          </a:p>
          <a:p>
            <a:pPr lvl="1"/>
            <a:r>
              <a:rPr lang="en-US" dirty="0"/>
              <a:t>Dwelling Type (</a:t>
            </a:r>
            <a:r>
              <a:rPr lang="en-US" dirty="0" err="1"/>
              <a:t>cateogorical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3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9982B-AE19-4F03-BAE1-C1160B30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41" y="1285320"/>
            <a:ext cx="11235159" cy="3946438"/>
          </a:xfrm>
        </p:spPr>
        <p:txBody>
          <a:bodyPr>
            <a:normAutofit/>
          </a:bodyPr>
          <a:lstStyle/>
          <a:p>
            <a:r>
              <a:rPr lang="en-US" sz="3200" b="1" dirty="0"/>
              <a:t>Source Data </a:t>
            </a:r>
          </a:p>
          <a:p>
            <a:endParaRPr lang="en-US" b="1" dirty="0"/>
          </a:p>
          <a:p>
            <a:pPr lvl="0"/>
            <a:r>
              <a:rPr lang="en-US" dirty="0"/>
              <a:t>The source data housing dataset created by </a:t>
            </a:r>
            <a:r>
              <a:rPr lang="en-US" u="sng" dirty="0">
                <a:hlinkClick r:id="rId2"/>
              </a:rPr>
              <a:t>DC.gov</a:t>
            </a:r>
            <a:r>
              <a:rPr lang="en-US" dirty="0"/>
              <a:t> (obtained on Kaggle), containing dwelling characteristics for all homes in DC. 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2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C51476-ABE3-46FA-A82A-0F978A0D2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295551"/>
              </p:ext>
            </p:extLst>
          </p:nvPr>
        </p:nvGraphicFramePr>
        <p:xfrm>
          <a:off x="208344" y="1122743"/>
          <a:ext cx="11239018" cy="56016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3708">
                  <a:extLst>
                    <a:ext uri="{9D8B030D-6E8A-4147-A177-3AD203B41FA5}">
                      <a16:colId xmlns:a16="http://schemas.microsoft.com/office/drawing/2014/main" val="1863160547"/>
                    </a:ext>
                  </a:extLst>
                </a:gridCol>
                <a:gridCol w="9125310">
                  <a:extLst>
                    <a:ext uri="{9D8B030D-6E8A-4147-A177-3AD203B41FA5}">
                      <a16:colId xmlns:a16="http://schemas.microsoft.com/office/drawing/2014/main" val="1205571653"/>
                    </a:ext>
                  </a:extLst>
                </a:gridCol>
              </a:tblGrid>
              <a:tr h="320892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b="1" u="none" strike="noStrike" dirty="0">
                          <a:effectLst/>
                        </a:rPr>
                        <a:t>           Variable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064034"/>
                  </a:ext>
                </a:extLst>
              </a:tr>
              <a:tr h="310631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>
                          <a:effectLst/>
                        </a:rPr>
                        <a:t>BATHRM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Number of Full Bathrooms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9239149"/>
                  </a:ext>
                </a:extLst>
              </a:tr>
              <a:tr h="310631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>
                          <a:effectLst/>
                        </a:rPr>
                        <a:t>HF_BATHRM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Number of Half Bathrooms (no bathtub or shower)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3683925"/>
                  </a:ext>
                </a:extLst>
              </a:tr>
              <a:tr h="310631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>
                          <a:effectLst/>
                        </a:rPr>
                        <a:t>HEAT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Heating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7150677"/>
                  </a:ext>
                </a:extLst>
              </a:tr>
              <a:tr h="310631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>
                          <a:effectLst/>
                        </a:rPr>
                        <a:t>AC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Cooling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0284766"/>
                  </a:ext>
                </a:extLst>
              </a:tr>
              <a:tr h="310631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>
                          <a:effectLst/>
                        </a:rPr>
                        <a:t>NUM_UNITS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Number of Units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8076146"/>
                  </a:ext>
                </a:extLst>
              </a:tr>
              <a:tr h="310631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>
                          <a:effectLst/>
                        </a:rPr>
                        <a:t>ROOMS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Number of Rooms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217870"/>
                  </a:ext>
                </a:extLst>
              </a:tr>
              <a:tr h="310631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>
                          <a:effectLst/>
                        </a:rPr>
                        <a:t>BEDRM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Number of Bedrooms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1086895"/>
                  </a:ext>
                </a:extLst>
              </a:tr>
              <a:tr h="310631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>
                          <a:effectLst/>
                        </a:rPr>
                        <a:t>AYB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The earliest time the main portion of the building was built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3178213"/>
                  </a:ext>
                </a:extLst>
              </a:tr>
              <a:tr h="310631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>
                          <a:effectLst/>
                        </a:rPr>
                        <a:t>YR_RMDL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Year structure was remodeled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4813651"/>
                  </a:ext>
                </a:extLst>
              </a:tr>
              <a:tr h="310631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>
                          <a:effectLst/>
                        </a:rPr>
                        <a:t>EYB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The year an improvement was built more recent than actual year built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1382642"/>
                  </a:ext>
                </a:extLst>
              </a:tr>
              <a:tr h="310631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>
                          <a:effectLst/>
                        </a:rPr>
                        <a:t>STORIES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Number of stories in primary dwelling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2243848"/>
                  </a:ext>
                </a:extLst>
              </a:tr>
              <a:tr h="310631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>
                          <a:effectLst/>
                        </a:rPr>
                        <a:t>SALEDATE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Date of most recent sale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3312590"/>
                  </a:ext>
                </a:extLst>
              </a:tr>
              <a:tr h="310631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>
                          <a:effectLst/>
                        </a:rPr>
                        <a:t>PRICE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Price of most recent sale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7124670"/>
                  </a:ext>
                </a:extLst>
              </a:tr>
              <a:tr h="310631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>
                          <a:effectLst/>
                        </a:rPr>
                        <a:t>QUALIFIED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Qualified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6140764"/>
                  </a:ext>
                </a:extLst>
              </a:tr>
              <a:tr h="310631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>
                          <a:effectLst/>
                        </a:rPr>
                        <a:t>STYLE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Style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3084137"/>
                  </a:ext>
                </a:extLst>
              </a:tr>
              <a:tr h="310631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>
                          <a:effectLst/>
                        </a:rPr>
                        <a:t>STRUCT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Structure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4528933"/>
                  </a:ext>
                </a:extLst>
              </a:tr>
              <a:tr h="310631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>
                          <a:effectLst/>
                        </a:rPr>
                        <a:t>GRADE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Grade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63674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E993F20-F6CE-481F-BC55-E91AA6D91BCC}"/>
              </a:ext>
            </a:extLst>
          </p:cNvPr>
          <p:cNvSpPr/>
          <p:nvPr/>
        </p:nvSpPr>
        <p:spPr>
          <a:xfrm>
            <a:off x="4776311" y="3244334"/>
            <a:ext cx="2639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 Glossary </a:t>
            </a:r>
            <a:r>
              <a:rPr lang="en-US" dirty="0">
                <a:sym typeface="Century Schoolbook"/>
              </a:rPr>
              <a:t>(Continued)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1CFD04-EEF9-42F5-8D84-E44092BC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3" y="133631"/>
            <a:ext cx="10515600" cy="989113"/>
          </a:xfrm>
        </p:spPr>
        <p:txBody>
          <a:bodyPr/>
          <a:lstStyle/>
          <a:p>
            <a:r>
              <a:rPr lang="en-US" b="1" dirty="0"/>
              <a:t>Data Glossary</a:t>
            </a:r>
          </a:p>
        </p:txBody>
      </p:sp>
    </p:spTree>
    <p:extLst>
      <p:ext uri="{BB962C8B-B14F-4D97-AF65-F5344CB8AC3E}">
        <p14:creationId xmlns:p14="http://schemas.microsoft.com/office/powerpoint/2010/main" val="165662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275F-30F7-444B-A6D3-622AD64A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3" y="133631"/>
            <a:ext cx="10515600" cy="1325563"/>
          </a:xfrm>
        </p:spPr>
        <p:txBody>
          <a:bodyPr/>
          <a:lstStyle/>
          <a:p>
            <a:r>
              <a:rPr lang="en-US" b="1" dirty="0"/>
              <a:t>Data Glossary </a:t>
            </a:r>
            <a:r>
              <a:rPr lang="en-US" b="1" dirty="0">
                <a:sym typeface="Century Schoolbook"/>
              </a:rPr>
              <a:t>(Continued)</a:t>
            </a: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E65598-85C5-4AFF-9E87-0E65EF925B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14523"/>
              </p:ext>
            </p:extLst>
          </p:nvPr>
        </p:nvGraphicFramePr>
        <p:xfrm>
          <a:off x="178443" y="1189934"/>
          <a:ext cx="10971835" cy="5349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1963">
                  <a:extLst>
                    <a:ext uri="{9D8B030D-6E8A-4147-A177-3AD203B41FA5}">
                      <a16:colId xmlns:a16="http://schemas.microsoft.com/office/drawing/2014/main" val="383326338"/>
                    </a:ext>
                  </a:extLst>
                </a:gridCol>
                <a:gridCol w="7709872">
                  <a:extLst>
                    <a:ext uri="{9D8B030D-6E8A-4147-A177-3AD203B41FA5}">
                      <a16:colId xmlns:a16="http://schemas.microsoft.com/office/drawing/2014/main" val="2008031347"/>
                    </a:ext>
                  </a:extLst>
                </a:gridCol>
              </a:tblGrid>
              <a:tr h="248247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b="1" u="none" strike="noStrike" dirty="0">
                          <a:effectLst/>
                        </a:rPr>
                        <a:t>           Variable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3024"/>
                  </a:ext>
                </a:extLst>
              </a:tr>
              <a:tr h="248247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CNDTN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8828650"/>
                  </a:ext>
                </a:extLst>
              </a:tr>
              <a:tr h="248247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EXTWALL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Extrerior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wall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5040191"/>
                  </a:ext>
                </a:extLst>
              </a:tr>
              <a:tr h="248247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Roof type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4504296"/>
                  </a:ext>
                </a:extLst>
              </a:tr>
              <a:tr h="248247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INTWALL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Interior wall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5136531"/>
                  </a:ext>
                </a:extLst>
              </a:tr>
              <a:tr h="248247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KITCHENS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kitchens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0692639"/>
                  </a:ext>
                </a:extLst>
              </a:tr>
              <a:tr h="241955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FIREPLACES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fireplaces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3910689"/>
                  </a:ext>
                </a:extLst>
              </a:tr>
              <a:tr h="248247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LANDAREA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3638794"/>
                  </a:ext>
                </a:extLst>
              </a:tr>
              <a:tr h="248247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Raw Data Source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27535181"/>
                  </a:ext>
                </a:extLst>
              </a:tr>
              <a:tr h="248247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LIVING_GBA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Gross building area in square feet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3240497"/>
                  </a:ext>
                </a:extLst>
              </a:tr>
              <a:tr h="248247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FULLADDRESS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 Street Address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5417726"/>
                  </a:ext>
                </a:extLst>
              </a:tr>
              <a:tr h="248247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ZIPCODE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 Code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691939"/>
                  </a:ext>
                </a:extLst>
              </a:tr>
              <a:tr h="248247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LATITUDE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Latitude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0590634"/>
                  </a:ext>
                </a:extLst>
              </a:tr>
              <a:tr h="248247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LONGITUDE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Longitude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5625483"/>
                  </a:ext>
                </a:extLst>
              </a:tr>
              <a:tr h="248247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ASSESSMENT_NBHD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 ID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0064615"/>
                  </a:ext>
                </a:extLst>
              </a:tr>
              <a:tr h="248247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Ward (District is divided into eight wards, each with approximately 75,000 residents)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2323243"/>
                  </a:ext>
                </a:extLst>
              </a:tr>
              <a:tr h="248247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 (from SSL)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1142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QUADRANT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 quadrant (NE,SE,SW,NW)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0023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57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275F-30F7-444B-A6D3-622AD64A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3" y="133632"/>
            <a:ext cx="10515600" cy="850216"/>
          </a:xfrm>
        </p:spPr>
        <p:txBody>
          <a:bodyPr/>
          <a:lstStyle/>
          <a:p>
            <a:r>
              <a:rPr lang="en-US" b="1" dirty="0"/>
              <a:t>Data Glossary </a:t>
            </a:r>
            <a:r>
              <a:rPr lang="en-US" b="1" dirty="0">
                <a:sym typeface="Century Schoolbook"/>
              </a:rPr>
              <a:t>(Continued)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DB6D93-1EDD-48BB-A358-1E7581248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04" y="877024"/>
            <a:ext cx="9813208" cy="584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8FE59-3CB8-4C38-9C45-76A2038D3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37D7E-2DB0-489E-AA78-33A0379F0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598" y="2035239"/>
            <a:ext cx="7658723" cy="43700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15B4D60-E50E-40AE-B936-27A7328BD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n-US" dirty="0"/>
              <a:t>Data Prep</a:t>
            </a:r>
            <a:br>
              <a:rPr lang="en-US" dirty="0"/>
            </a:br>
            <a:r>
              <a:rPr lang="en-US" dirty="0"/>
              <a:t>Raw Data – Outlier </a:t>
            </a:r>
          </a:p>
        </p:txBody>
      </p:sp>
    </p:spTree>
    <p:extLst>
      <p:ext uri="{BB962C8B-B14F-4D97-AF65-F5344CB8AC3E}">
        <p14:creationId xmlns:p14="http://schemas.microsoft.com/office/powerpoint/2010/main" val="693479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2E16-C310-4FC6-BADC-F6014E16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</a:t>
            </a:r>
            <a:br>
              <a:rPr lang="en-US" dirty="0"/>
            </a:br>
            <a:r>
              <a:rPr lang="en-US" dirty="0"/>
              <a:t>Clean Data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894B45-25CA-4DDB-BF1B-498182251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848" y="1994847"/>
            <a:ext cx="8074488" cy="441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76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331</TotalTime>
  <Words>354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Calibri</vt:lpstr>
      <vt:lpstr>Century Gothic</vt:lpstr>
      <vt:lpstr>Century Schoolbook</vt:lpstr>
      <vt:lpstr>Wingdings 3</vt:lpstr>
      <vt:lpstr>Ion</vt:lpstr>
      <vt:lpstr>Dwellings prices in the DC metropolitan area</vt:lpstr>
      <vt:lpstr>Are dwellings in the DC metropolitan area priced significantly differently from one another based on quadrant?  </vt:lpstr>
      <vt:lpstr>PowerPoint Presentation</vt:lpstr>
      <vt:lpstr>PowerPoint Presentation</vt:lpstr>
      <vt:lpstr>Data Glossary</vt:lpstr>
      <vt:lpstr>Data Glossary (Continued)</vt:lpstr>
      <vt:lpstr>Data Glossary (Continued)</vt:lpstr>
      <vt:lpstr>Data Prep Raw Data – Outlier </vt:lpstr>
      <vt:lpstr>Data Prep Clean Data </vt:lpstr>
      <vt:lpstr>Analysis  #Count of houses by Quadrant.</vt:lpstr>
      <vt:lpstr>#Some analysis based on landarea  #Create new variables for area category (Small, Medium , Big)</vt:lpstr>
      <vt:lpstr>#Some analysis based on Price  #Create new variables for Price Group  (Low, Medium , High)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Dwellings prices in the DC metropolitan area</dc:title>
  <dc:creator>Osman, Mojahid Ahmed</dc:creator>
  <cp:lastModifiedBy>Osman, Mojahid Ahmed</cp:lastModifiedBy>
  <cp:revision>14</cp:revision>
  <dcterms:created xsi:type="dcterms:W3CDTF">2019-03-03T05:29:04Z</dcterms:created>
  <dcterms:modified xsi:type="dcterms:W3CDTF">2019-03-06T02:24:50Z</dcterms:modified>
</cp:coreProperties>
</file>