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62395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8275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6C805C-0C9A-4327-9680-E14D114CA3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711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3948025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6C805C-0C9A-4327-9680-E14D114CA3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234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1960797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3334284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20394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230057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8392F-15B5-47C5-8EE4-C2E5242D7B5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8383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369317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8392F-15B5-47C5-8EE4-C2E5242D7B5C}"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418448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8392F-15B5-47C5-8EE4-C2E5242D7B5C}"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64962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8392F-15B5-47C5-8EE4-C2E5242D7B5C}"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58664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203209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8392F-15B5-47C5-8EE4-C2E5242D7B5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6C805C-0C9A-4327-9680-E14D114CA36A}" type="slidenum">
              <a:rPr lang="en-US" smtClean="0"/>
              <a:t>‹#›</a:t>
            </a:fld>
            <a:endParaRPr lang="en-US"/>
          </a:p>
        </p:txBody>
      </p:sp>
    </p:spTree>
    <p:extLst>
      <p:ext uri="{BB962C8B-B14F-4D97-AF65-F5344CB8AC3E}">
        <p14:creationId xmlns:p14="http://schemas.microsoft.com/office/powerpoint/2010/main" val="27505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28392F-15B5-47C5-8EE4-C2E5242D7B5C}" type="datetimeFigureOut">
              <a:rPr lang="en-US" smtClean="0"/>
              <a:t>4/28/2020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6C805C-0C9A-4327-9680-E14D114CA36A}" type="slidenum">
              <a:rPr lang="en-US" smtClean="0"/>
              <a:t>‹#›</a:t>
            </a:fld>
            <a:endParaRPr lang="en-US"/>
          </a:p>
        </p:txBody>
      </p:sp>
    </p:spTree>
    <p:extLst>
      <p:ext uri="{BB962C8B-B14F-4D97-AF65-F5344CB8AC3E}">
        <p14:creationId xmlns:p14="http://schemas.microsoft.com/office/powerpoint/2010/main" val="12808924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City-Government/New-York-City-Population-by-Borough-1950-2040/xywu-7bv9/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B98-8DAA-4614-8A7B-F416A453FD0B}"/>
              </a:ext>
            </a:extLst>
          </p:cNvPr>
          <p:cNvSpPr>
            <a:spLocks noGrp="1"/>
          </p:cNvSpPr>
          <p:nvPr>
            <p:ph type="ctrTitle"/>
          </p:nvPr>
        </p:nvSpPr>
        <p:spPr/>
        <p:txBody>
          <a:bodyPr>
            <a:normAutofit fontScale="90000"/>
          </a:bodyPr>
          <a:lstStyle/>
          <a:p>
            <a:r>
              <a:rPr lang="en-US" dirty="0"/>
              <a:t>Finding a Successful In-N-Out Burger Location in New York City</a:t>
            </a:r>
          </a:p>
        </p:txBody>
      </p:sp>
      <p:sp>
        <p:nvSpPr>
          <p:cNvPr id="3" name="Subtitle 2">
            <a:extLst>
              <a:ext uri="{FF2B5EF4-FFF2-40B4-BE49-F238E27FC236}">
                <a16:creationId xmlns:a16="http://schemas.microsoft.com/office/drawing/2014/main" id="{713F8554-78F2-496A-BD4B-E7643A2E1E71}"/>
              </a:ext>
            </a:extLst>
          </p:cNvPr>
          <p:cNvSpPr>
            <a:spLocks noGrp="1"/>
          </p:cNvSpPr>
          <p:nvPr>
            <p:ph type="subTitle" idx="1"/>
          </p:nvPr>
        </p:nvSpPr>
        <p:spPr/>
        <p:txBody>
          <a:bodyPr/>
          <a:lstStyle/>
          <a:p>
            <a:r>
              <a:rPr lang="en-US" dirty="0"/>
              <a:t>Presentation by: Chris Melchione</a:t>
            </a:r>
          </a:p>
        </p:txBody>
      </p:sp>
      <p:sp>
        <p:nvSpPr>
          <p:cNvPr id="4" name="Slide Number Placeholder 3">
            <a:extLst>
              <a:ext uri="{FF2B5EF4-FFF2-40B4-BE49-F238E27FC236}">
                <a16:creationId xmlns:a16="http://schemas.microsoft.com/office/drawing/2014/main" id="{F7C698C9-D474-4B80-BAE5-A1FF9B19ECE3}"/>
              </a:ext>
            </a:extLst>
          </p:cNvPr>
          <p:cNvSpPr>
            <a:spLocks noGrp="1"/>
          </p:cNvSpPr>
          <p:nvPr>
            <p:ph type="sldNum" sz="quarter" idx="12"/>
          </p:nvPr>
        </p:nvSpPr>
        <p:spPr/>
        <p:txBody>
          <a:bodyPr/>
          <a:lstStyle/>
          <a:p>
            <a:fld id="{1D6C805C-0C9A-4327-9680-E14D114CA36A}" type="slidenum">
              <a:rPr lang="en-US" smtClean="0"/>
              <a:t>1</a:t>
            </a:fld>
            <a:endParaRPr lang="en-US"/>
          </a:p>
        </p:txBody>
      </p:sp>
    </p:spTree>
    <p:extLst>
      <p:ext uri="{BB962C8B-B14F-4D97-AF65-F5344CB8AC3E}">
        <p14:creationId xmlns:p14="http://schemas.microsoft.com/office/powerpoint/2010/main" val="107225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30EB-8768-4376-992D-F0351BCB80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626B93-1072-4144-8F93-385D2C063B09}"/>
              </a:ext>
            </a:extLst>
          </p:cNvPr>
          <p:cNvSpPr>
            <a:spLocks noGrp="1"/>
          </p:cNvSpPr>
          <p:nvPr>
            <p:ph idx="1"/>
          </p:nvPr>
        </p:nvSpPr>
        <p:spPr>
          <a:xfrm>
            <a:off x="2589212" y="1985818"/>
            <a:ext cx="8915400" cy="3925404"/>
          </a:xfrm>
        </p:spPr>
        <p:txBody>
          <a:bodyPr>
            <a:normAutofit/>
          </a:bodyPr>
          <a:lstStyle/>
          <a:p>
            <a:r>
              <a:rPr lang="en-US" dirty="0"/>
              <a:t>In-N-Out Burger has a 26% market share in the industry, which is the second highest behind Five Guys.</a:t>
            </a:r>
          </a:p>
          <a:p>
            <a:r>
              <a:rPr lang="en-US" dirty="0"/>
              <a:t>Problem:</a:t>
            </a:r>
          </a:p>
          <a:p>
            <a:pPr lvl="1"/>
            <a:r>
              <a:rPr lang="en-US" dirty="0"/>
              <a:t>There are no locations in New York.</a:t>
            </a:r>
          </a:p>
          <a:p>
            <a:pPr lvl="1"/>
            <a:r>
              <a:rPr lang="en-US" dirty="0"/>
              <a:t>It may be hard to find the best location without the use of Data Science.</a:t>
            </a:r>
          </a:p>
          <a:p>
            <a:pPr marL="457200" lvl="1" indent="0">
              <a:buNone/>
            </a:pPr>
            <a:endParaRPr lang="en-US" dirty="0"/>
          </a:p>
          <a:p>
            <a:r>
              <a:rPr lang="en-US" dirty="0"/>
              <a:t>The goal of this presentation will be to find the most successful location in New York City to place an In-N-Out Burger.</a:t>
            </a:r>
          </a:p>
          <a:p>
            <a:endParaRPr lang="en-US" dirty="0"/>
          </a:p>
          <a:p>
            <a:r>
              <a:rPr lang="en-US" dirty="0"/>
              <a:t>This will prove to be incredibly valuable to company management as they will be able to save countless hours on planning and meetings.</a:t>
            </a:r>
          </a:p>
          <a:p>
            <a:pPr marL="457200" lvl="1" indent="0">
              <a:buNone/>
            </a:pPr>
            <a:endParaRPr lang="en-US" dirty="0"/>
          </a:p>
        </p:txBody>
      </p:sp>
      <p:sp>
        <p:nvSpPr>
          <p:cNvPr id="4" name="Slide Number Placeholder 3">
            <a:extLst>
              <a:ext uri="{FF2B5EF4-FFF2-40B4-BE49-F238E27FC236}">
                <a16:creationId xmlns:a16="http://schemas.microsoft.com/office/drawing/2014/main" id="{2024A231-7309-4E8F-8B62-B8E85DDD5DC5}"/>
              </a:ext>
            </a:extLst>
          </p:cNvPr>
          <p:cNvSpPr>
            <a:spLocks noGrp="1"/>
          </p:cNvSpPr>
          <p:nvPr>
            <p:ph type="sldNum" sz="quarter" idx="12"/>
          </p:nvPr>
        </p:nvSpPr>
        <p:spPr/>
        <p:txBody>
          <a:bodyPr/>
          <a:lstStyle/>
          <a:p>
            <a:fld id="{1D6C805C-0C9A-4327-9680-E14D114CA36A}" type="slidenum">
              <a:rPr lang="en-US" smtClean="0"/>
              <a:t>2</a:t>
            </a:fld>
            <a:endParaRPr lang="en-US"/>
          </a:p>
        </p:txBody>
      </p:sp>
    </p:spTree>
    <p:extLst>
      <p:ext uri="{BB962C8B-B14F-4D97-AF65-F5344CB8AC3E}">
        <p14:creationId xmlns:p14="http://schemas.microsoft.com/office/powerpoint/2010/main" val="213149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6FD3-C73C-44FA-B9E0-F0239CB706ED}"/>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463B39E0-CB7B-4EC6-A3D8-91C5DC6ED682}"/>
              </a:ext>
            </a:extLst>
          </p:cNvPr>
          <p:cNvSpPr>
            <a:spLocks noGrp="1"/>
          </p:cNvSpPr>
          <p:nvPr>
            <p:ph idx="1"/>
          </p:nvPr>
        </p:nvSpPr>
        <p:spPr/>
        <p:txBody>
          <a:bodyPr/>
          <a:lstStyle/>
          <a:p>
            <a:r>
              <a:rPr lang="en-US" dirty="0"/>
              <a:t>Data for New York City borough detail was sourced from this link:</a:t>
            </a:r>
          </a:p>
          <a:p>
            <a:pPr lvl="1"/>
            <a:r>
              <a:rPr lang="en-US" dirty="0">
                <a:hlinkClick r:id="rId2"/>
              </a:rPr>
              <a:t>https://data.cityofnewyork.us/City-Government/New-York-City-Population-by-Borough-1950-2040/xywu-7bv9/data</a:t>
            </a:r>
            <a:endParaRPr lang="en-US" dirty="0"/>
          </a:p>
          <a:p>
            <a:pPr lvl="1"/>
            <a:r>
              <a:rPr lang="en-US" dirty="0"/>
              <a:t>Foursquare location data was also used simultaneously with this dataset</a:t>
            </a:r>
          </a:p>
          <a:p>
            <a:pPr marL="457200" lvl="1" indent="0">
              <a:buNone/>
            </a:pPr>
            <a:endParaRPr lang="en-US" dirty="0"/>
          </a:p>
          <a:p>
            <a:r>
              <a:rPr lang="en-US" dirty="0"/>
              <a:t>Data was then cleaned to remove unnecessary tables, and add latitude &amp; longitude columns for further location analysis</a:t>
            </a:r>
          </a:p>
        </p:txBody>
      </p:sp>
      <p:sp>
        <p:nvSpPr>
          <p:cNvPr id="4" name="Slide Number Placeholder 3">
            <a:extLst>
              <a:ext uri="{FF2B5EF4-FFF2-40B4-BE49-F238E27FC236}">
                <a16:creationId xmlns:a16="http://schemas.microsoft.com/office/drawing/2014/main" id="{45EC638E-B558-4DA7-AC88-E4EB52469820}"/>
              </a:ext>
            </a:extLst>
          </p:cNvPr>
          <p:cNvSpPr>
            <a:spLocks noGrp="1"/>
          </p:cNvSpPr>
          <p:nvPr>
            <p:ph type="sldNum" sz="quarter" idx="12"/>
          </p:nvPr>
        </p:nvSpPr>
        <p:spPr/>
        <p:txBody>
          <a:bodyPr/>
          <a:lstStyle/>
          <a:p>
            <a:fld id="{1D6C805C-0C9A-4327-9680-E14D114CA36A}" type="slidenum">
              <a:rPr lang="en-US" smtClean="0"/>
              <a:t>3</a:t>
            </a:fld>
            <a:endParaRPr lang="en-US"/>
          </a:p>
        </p:txBody>
      </p:sp>
    </p:spTree>
    <p:extLst>
      <p:ext uri="{BB962C8B-B14F-4D97-AF65-F5344CB8AC3E}">
        <p14:creationId xmlns:p14="http://schemas.microsoft.com/office/powerpoint/2010/main" val="150980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AF0F-B4F0-4C08-8738-13B674257D91}"/>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74F06250-82D3-40C1-B9A7-6F68A3112BDF}"/>
              </a:ext>
            </a:extLst>
          </p:cNvPr>
          <p:cNvSpPr>
            <a:spLocks noGrp="1"/>
          </p:cNvSpPr>
          <p:nvPr>
            <p:ph idx="1"/>
          </p:nvPr>
        </p:nvSpPr>
        <p:spPr/>
        <p:txBody>
          <a:bodyPr/>
          <a:lstStyle/>
          <a:p>
            <a:r>
              <a:rPr lang="en-US" dirty="0"/>
              <a:t>Since we found the latitude and longitude of each of the five NYC boroughs, I was able to find the top 100 venues within 500 meters of each boroughs.</a:t>
            </a:r>
          </a:p>
          <a:p>
            <a:r>
              <a:rPr lang="en-US" dirty="0"/>
              <a:t>I was then able to manipulate the data to breakout the most popular venues in each borough</a:t>
            </a:r>
          </a:p>
        </p:txBody>
      </p:sp>
      <p:sp>
        <p:nvSpPr>
          <p:cNvPr id="4" name="Slide Number Placeholder 3">
            <a:extLst>
              <a:ext uri="{FF2B5EF4-FFF2-40B4-BE49-F238E27FC236}">
                <a16:creationId xmlns:a16="http://schemas.microsoft.com/office/drawing/2014/main" id="{0D034A41-1EAA-476F-A57A-C40A1B8ECAA5}"/>
              </a:ext>
            </a:extLst>
          </p:cNvPr>
          <p:cNvSpPr>
            <a:spLocks noGrp="1"/>
          </p:cNvSpPr>
          <p:nvPr>
            <p:ph type="sldNum" sz="quarter" idx="12"/>
          </p:nvPr>
        </p:nvSpPr>
        <p:spPr/>
        <p:txBody>
          <a:bodyPr/>
          <a:lstStyle/>
          <a:p>
            <a:fld id="{1D6C805C-0C9A-4327-9680-E14D114CA36A}" type="slidenum">
              <a:rPr lang="en-US" smtClean="0"/>
              <a:t>4</a:t>
            </a:fld>
            <a:endParaRPr lang="en-US"/>
          </a:p>
        </p:txBody>
      </p:sp>
      <p:pic>
        <p:nvPicPr>
          <p:cNvPr id="5" name="Picture 4">
            <a:extLst>
              <a:ext uri="{FF2B5EF4-FFF2-40B4-BE49-F238E27FC236}">
                <a16:creationId xmlns:a16="http://schemas.microsoft.com/office/drawing/2014/main" id="{406A0107-578F-437F-B962-41B7FA46B754}"/>
              </a:ext>
            </a:extLst>
          </p:cNvPr>
          <p:cNvPicPr/>
          <p:nvPr/>
        </p:nvPicPr>
        <p:blipFill>
          <a:blip r:embed="rId2"/>
          <a:stretch>
            <a:fillRect/>
          </a:stretch>
        </p:blipFill>
        <p:spPr>
          <a:xfrm>
            <a:off x="3959599" y="3771669"/>
            <a:ext cx="5732145" cy="2824480"/>
          </a:xfrm>
          <a:prstGeom prst="rect">
            <a:avLst/>
          </a:prstGeom>
        </p:spPr>
      </p:pic>
    </p:spTree>
    <p:extLst>
      <p:ext uri="{BB962C8B-B14F-4D97-AF65-F5344CB8AC3E}">
        <p14:creationId xmlns:p14="http://schemas.microsoft.com/office/powerpoint/2010/main" val="312334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E285-5B39-4790-AB7F-4D34D20811B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5B20EC-DE9D-4B56-AC3F-7C5A4D42C0FB}"/>
              </a:ext>
            </a:extLst>
          </p:cNvPr>
          <p:cNvSpPr>
            <a:spLocks noGrp="1"/>
          </p:cNvSpPr>
          <p:nvPr>
            <p:ph idx="1"/>
          </p:nvPr>
        </p:nvSpPr>
        <p:spPr/>
        <p:txBody>
          <a:bodyPr/>
          <a:lstStyle/>
          <a:p>
            <a:r>
              <a:rPr lang="en-US" dirty="0"/>
              <a:t>The violin plot on the previous slide showed that the Bronx had the highest traffic for venues such as pizza places, fast food restaurants, and parks. However, none of the boroughs had a relatively high volume of burger shops.</a:t>
            </a:r>
          </a:p>
          <a:p>
            <a:pPr marL="0" indent="0">
              <a:buNone/>
            </a:pPr>
            <a:endParaRPr lang="en-US" dirty="0"/>
          </a:p>
          <a:p>
            <a:r>
              <a:rPr lang="en-US" dirty="0"/>
              <a:t>With this information in mind, it can be inferred that the Bronx would be the best location. This is because there is the highest amount of traffic for fast food and pizza venues, and not a lot of burger joints, thus implying that if there were burger joints, they would be successful.</a:t>
            </a:r>
          </a:p>
        </p:txBody>
      </p:sp>
      <p:sp>
        <p:nvSpPr>
          <p:cNvPr id="4" name="Slide Number Placeholder 3">
            <a:extLst>
              <a:ext uri="{FF2B5EF4-FFF2-40B4-BE49-F238E27FC236}">
                <a16:creationId xmlns:a16="http://schemas.microsoft.com/office/drawing/2014/main" id="{E2AE7E14-01E1-422B-9AE5-80157FA455E8}"/>
              </a:ext>
            </a:extLst>
          </p:cNvPr>
          <p:cNvSpPr>
            <a:spLocks noGrp="1"/>
          </p:cNvSpPr>
          <p:nvPr>
            <p:ph type="sldNum" sz="quarter" idx="12"/>
          </p:nvPr>
        </p:nvSpPr>
        <p:spPr/>
        <p:txBody>
          <a:bodyPr/>
          <a:lstStyle/>
          <a:p>
            <a:fld id="{1D6C805C-0C9A-4327-9680-E14D114CA36A}" type="slidenum">
              <a:rPr lang="en-US" smtClean="0"/>
              <a:t>5</a:t>
            </a:fld>
            <a:endParaRPr lang="en-US"/>
          </a:p>
        </p:txBody>
      </p:sp>
    </p:spTree>
    <p:extLst>
      <p:ext uri="{BB962C8B-B14F-4D97-AF65-F5344CB8AC3E}">
        <p14:creationId xmlns:p14="http://schemas.microsoft.com/office/powerpoint/2010/main" val="164981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C58B-3B8E-42F5-8303-DABBEF51751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D259633-E886-4C0E-BB74-A2C59FBA0537}"/>
              </a:ext>
            </a:extLst>
          </p:cNvPr>
          <p:cNvSpPr>
            <a:spLocks noGrp="1"/>
          </p:cNvSpPr>
          <p:nvPr>
            <p:ph idx="1"/>
          </p:nvPr>
        </p:nvSpPr>
        <p:spPr/>
        <p:txBody>
          <a:bodyPr/>
          <a:lstStyle/>
          <a:p>
            <a:r>
              <a:rPr lang="en-US" dirty="0"/>
              <a:t>It makes sense that any delicious food store would thrive in a bustling place like New York City. However, the data provides valuable insights on how to potentially maximize the profits. </a:t>
            </a:r>
          </a:p>
          <a:p>
            <a:pPr marL="0" indent="0">
              <a:buNone/>
            </a:pPr>
            <a:endParaRPr lang="en-US" dirty="0"/>
          </a:p>
          <a:p>
            <a:r>
              <a:rPr lang="en-US" dirty="0"/>
              <a:t>It is important to note that there is no definitive correct answer based on this data alone. It is still dependent on the industry itself and the way management handles business.</a:t>
            </a:r>
          </a:p>
        </p:txBody>
      </p:sp>
      <p:sp>
        <p:nvSpPr>
          <p:cNvPr id="4" name="Slide Number Placeholder 3">
            <a:extLst>
              <a:ext uri="{FF2B5EF4-FFF2-40B4-BE49-F238E27FC236}">
                <a16:creationId xmlns:a16="http://schemas.microsoft.com/office/drawing/2014/main" id="{49EBF2AA-EFF7-4DBE-BDF4-9AEAFA2BC137}"/>
              </a:ext>
            </a:extLst>
          </p:cNvPr>
          <p:cNvSpPr>
            <a:spLocks noGrp="1"/>
          </p:cNvSpPr>
          <p:nvPr>
            <p:ph type="sldNum" sz="quarter" idx="12"/>
          </p:nvPr>
        </p:nvSpPr>
        <p:spPr/>
        <p:txBody>
          <a:bodyPr/>
          <a:lstStyle/>
          <a:p>
            <a:fld id="{1D6C805C-0C9A-4327-9680-E14D114CA36A}" type="slidenum">
              <a:rPr lang="en-US" smtClean="0"/>
              <a:t>6</a:t>
            </a:fld>
            <a:endParaRPr lang="en-US"/>
          </a:p>
        </p:txBody>
      </p:sp>
    </p:spTree>
    <p:extLst>
      <p:ext uri="{BB962C8B-B14F-4D97-AF65-F5344CB8AC3E}">
        <p14:creationId xmlns:p14="http://schemas.microsoft.com/office/powerpoint/2010/main" val="204116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CD96-0D40-4307-9838-3A6FD14404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2B1EF9-6384-4673-85D2-491029539D07}"/>
              </a:ext>
            </a:extLst>
          </p:cNvPr>
          <p:cNvSpPr>
            <a:spLocks noGrp="1"/>
          </p:cNvSpPr>
          <p:nvPr>
            <p:ph idx="1"/>
          </p:nvPr>
        </p:nvSpPr>
        <p:spPr/>
        <p:txBody>
          <a:bodyPr/>
          <a:lstStyle/>
          <a:p>
            <a:r>
              <a:rPr lang="en-US" dirty="0"/>
              <a:t>There are countless numbers of ways this analysis could have been performed, which is the beauty of data science.</a:t>
            </a:r>
          </a:p>
          <a:p>
            <a:endParaRPr lang="en-US" dirty="0"/>
          </a:p>
          <a:p>
            <a:r>
              <a:rPr lang="en-US" dirty="0"/>
              <a:t>The Bronx would be a successful borough to place an In-N-Out Burger.</a:t>
            </a:r>
          </a:p>
          <a:p>
            <a:endParaRPr lang="en-US" dirty="0"/>
          </a:p>
          <a:p>
            <a:r>
              <a:rPr lang="en-US" dirty="0"/>
              <a:t>This analysis is a starting point rather than an end point. This gives management an accelerated head start rather than having to spend hours on research, borough visits, and strategizing.</a:t>
            </a:r>
          </a:p>
        </p:txBody>
      </p:sp>
      <p:sp>
        <p:nvSpPr>
          <p:cNvPr id="4" name="Slide Number Placeholder 3">
            <a:extLst>
              <a:ext uri="{FF2B5EF4-FFF2-40B4-BE49-F238E27FC236}">
                <a16:creationId xmlns:a16="http://schemas.microsoft.com/office/drawing/2014/main" id="{488D5D94-BE7D-435B-A3C1-903476C0B50C}"/>
              </a:ext>
            </a:extLst>
          </p:cNvPr>
          <p:cNvSpPr>
            <a:spLocks noGrp="1"/>
          </p:cNvSpPr>
          <p:nvPr>
            <p:ph type="sldNum" sz="quarter" idx="12"/>
          </p:nvPr>
        </p:nvSpPr>
        <p:spPr/>
        <p:txBody>
          <a:bodyPr/>
          <a:lstStyle/>
          <a:p>
            <a:fld id="{1D6C805C-0C9A-4327-9680-E14D114CA36A}" type="slidenum">
              <a:rPr lang="en-US" smtClean="0"/>
              <a:t>7</a:t>
            </a:fld>
            <a:endParaRPr lang="en-US"/>
          </a:p>
        </p:txBody>
      </p:sp>
    </p:spTree>
    <p:extLst>
      <p:ext uri="{BB962C8B-B14F-4D97-AF65-F5344CB8AC3E}">
        <p14:creationId xmlns:p14="http://schemas.microsoft.com/office/powerpoint/2010/main" val="8736056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467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Finding a Successful In-N-Out Burger Location in New York City</vt:lpstr>
      <vt:lpstr>Introduction</vt:lpstr>
      <vt:lpstr>Data Acquisition and Cleaning</vt:lpstr>
      <vt:lpstr>Methodology </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Successful In-N-Out Burger Location in New York City</dc:title>
  <dc:creator>Melchione, Chris</dc:creator>
  <cp:lastModifiedBy>Melchione, Chris</cp:lastModifiedBy>
  <cp:revision>4</cp:revision>
  <dcterms:created xsi:type="dcterms:W3CDTF">2020-04-28T18:41:35Z</dcterms:created>
  <dcterms:modified xsi:type="dcterms:W3CDTF">2020-04-28T19:19:57Z</dcterms:modified>
</cp:coreProperties>
</file>