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ntro.jpg" id="68" name="Shape 68"/>
          <p:cNvPicPr preferRelativeResize="0"/>
          <p:nvPr/>
        </p:nvPicPr>
        <p:blipFill rotWithShape="1">
          <a:blip r:embed="rId3">
            <a:alphaModFix/>
          </a:blip>
          <a:srcRect b="0" l="-290" r="290" t="0"/>
          <a:stretch/>
        </p:blipFill>
        <p:spPr>
          <a:xfrm>
            <a:off x="-48975" y="0"/>
            <a:ext cx="91913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Qué es Trello?</a:t>
            </a:r>
          </a:p>
        </p:txBody>
      </p:sp>
      <p:pic>
        <p:nvPicPr>
          <p:cNvPr descr="Captura de pantalla 2016-09-27 a las 12.59.52.png" id="74" name="Shape 74"/>
          <p:cNvPicPr preferRelativeResize="0"/>
          <p:nvPr/>
        </p:nvPicPr>
        <p:blipFill rotWithShape="1">
          <a:blip r:embed="rId3">
            <a:alphaModFix/>
          </a:blip>
          <a:srcRect b="54922" l="0" r="46164" t="0"/>
          <a:stretch/>
        </p:blipFill>
        <p:spPr>
          <a:xfrm>
            <a:off x="3976150" y="595975"/>
            <a:ext cx="4914273" cy="257187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269400" y="2057375"/>
            <a:ext cx="3257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s" sz="1200">
                <a:solidFill>
                  <a:srgbClr val="333333"/>
                </a:solidFill>
              </a:rPr>
              <a:t>Es una aplicación multiplataforma y multidispositivos de gestión de proyectos y tareas.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s" sz="1200">
                <a:solidFill>
                  <a:srgbClr val="333333"/>
                </a:solidFill>
              </a:rPr>
              <a:t>Se caracteriza por su usabilidad (soporta atajos de teclado) y sencillez.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s" sz="1200">
                <a:solidFill>
                  <a:srgbClr val="333333"/>
                </a:solidFill>
              </a:rPr>
              <a:t>Sistemiza procesos y ayuda a mejorar la colaboración en tareas de varios trabajadores.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s" sz="1200">
                <a:solidFill>
                  <a:srgbClr val="333333"/>
                </a:solidFill>
              </a:rPr>
              <a:t>Podría decirse que es una lista de listas, una matriz de tareas asignables y programables.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Ámbitos de uso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71425" y="2090525"/>
            <a:ext cx="3363600" cy="253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ct val="100000"/>
              <a:buFont typeface="Arial"/>
            </a:pPr>
            <a:r>
              <a:rPr lang="es" sz="120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Cualquier tipo de proyecto, que necesite gestión de actividades y asignación de recursos a las mismas.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ct val="100000"/>
              <a:buFont typeface="Arial"/>
            </a:pPr>
            <a:r>
              <a:rPr lang="es" sz="120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Más en lo referente a informática, está muy relacionado con la metodología SCRUM o Kanban.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ct val="100000"/>
              <a:buFont typeface="Arial"/>
            </a:pPr>
            <a:r>
              <a:rPr lang="es" sz="1200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A los freelancer les encanta usarla como CRM ( gestión de contacto de clientes ).</a:t>
            </a:r>
          </a:p>
        </p:txBody>
      </p:sp>
      <p:pic>
        <p:nvPicPr>
          <p:cNvPr descr="ambitos.jpg" id="82" name="Shape 82"/>
          <p:cNvPicPr preferRelativeResize="0"/>
          <p:nvPr/>
        </p:nvPicPr>
        <p:blipFill rotWithShape="1">
          <a:blip r:embed="rId3">
            <a:alphaModFix/>
          </a:blip>
          <a:srcRect b="0" l="15684" r="19317" t="0"/>
          <a:stretch/>
        </p:blipFill>
        <p:spPr>
          <a:xfrm>
            <a:off x="3811450" y="604149"/>
            <a:ext cx="5181225" cy="43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Uso básico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253100" y="1919075"/>
            <a:ext cx="3461700" cy="113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200">
                <a:solidFill>
                  <a:srgbClr val="454545"/>
                </a:solidFill>
              </a:rPr>
              <a:t>3 tipos de visibilidad:</a:t>
            </a:r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ct val="100000"/>
            </a:pPr>
            <a:r>
              <a:rPr b="1" lang="es" sz="1200">
                <a:solidFill>
                  <a:srgbClr val="454545"/>
                </a:solidFill>
              </a:rPr>
              <a:t>Público:</a:t>
            </a:r>
            <a:r>
              <a:rPr lang="es" sz="1200">
                <a:solidFill>
                  <a:srgbClr val="454545"/>
                </a:solidFill>
              </a:rPr>
              <a:t> Mediante enlace.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ct val="100000"/>
            </a:pPr>
            <a:r>
              <a:rPr b="1" lang="es" sz="1200">
                <a:solidFill>
                  <a:srgbClr val="454545"/>
                </a:solidFill>
              </a:rPr>
              <a:t>Miembros:</a:t>
            </a:r>
            <a:r>
              <a:rPr lang="es" sz="1200">
                <a:solidFill>
                  <a:srgbClr val="454545"/>
                </a:solidFill>
              </a:rPr>
              <a:t> Invitados al tablero.</a:t>
            </a:r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ct val="100000"/>
            </a:pPr>
            <a:r>
              <a:rPr b="1" lang="es" sz="1200">
                <a:solidFill>
                  <a:srgbClr val="454545"/>
                </a:solidFill>
              </a:rPr>
              <a:t>Organización:</a:t>
            </a:r>
            <a:r>
              <a:rPr lang="es" sz="1200">
                <a:solidFill>
                  <a:srgbClr val="454545"/>
                </a:solidFill>
              </a:rPr>
              <a:t> Integrantes de un grupo.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54545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tbasico.jpg" id="89" name="Shape 89"/>
          <p:cNvPicPr preferRelativeResize="0"/>
          <p:nvPr/>
        </p:nvPicPr>
        <p:blipFill rotWithShape="1">
          <a:blip r:embed="rId3">
            <a:alphaModFix/>
          </a:blip>
          <a:srcRect b="7434" l="1280" r="27947" t="5099"/>
          <a:stretch/>
        </p:blipFill>
        <p:spPr>
          <a:xfrm>
            <a:off x="4149225" y="1028250"/>
            <a:ext cx="4138975" cy="24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4081075" y="3878025"/>
            <a:ext cx="4523100" cy="81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454545"/>
              </a:buClr>
              <a:buSzPct val="100000"/>
              <a:buFont typeface="Roboto"/>
              <a:buChar char="●"/>
            </a:pPr>
            <a:r>
              <a:rPr b="1" lang="es" sz="1200">
                <a:solidFill>
                  <a:srgbClr val="454545"/>
                </a:solidFill>
                <a:latin typeface="Roboto"/>
                <a:ea typeface="Roboto"/>
                <a:cs typeface="Roboto"/>
                <a:sym typeface="Roboto"/>
              </a:rPr>
              <a:t>Cada Tablero (A) representa un proyecto o área a seguir,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454545"/>
              </a:buClr>
              <a:buSzPct val="100000"/>
              <a:buFont typeface="Roboto"/>
              <a:buChar char="●"/>
            </a:pPr>
            <a:r>
              <a:rPr b="1" lang="es" sz="1200">
                <a:solidFill>
                  <a:srgbClr val="454545"/>
                </a:solidFill>
                <a:latin typeface="Roboto"/>
                <a:ea typeface="Roboto"/>
                <a:cs typeface="Roboto"/>
                <a:sym typeface="Roboto"/>
              </a:rPr>
              <a:t>Cada Lista (B) un momento o fase del mismo y 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454545"/>
              </a:buClr>
              <a:buSzPct val="100000"/>
              <a:buFont typeface="Roboto"/>
              <a:buChar char="●"/>
            </a:pPr>
            <a:r>
              <a:rPr b="1" lang="es" sz="1200">
                <a:solidFill>
                  <a:srgbClr val="454545"/>
                </a:solidFill>
                <a:latin typeface="Roboto"/>
                <a:ea typeface="Roboto"/>
                <a:cs typeface="Roboto"/>
                <a:sym typeface="Roboto"/>
              </a:rPr>
              <a:t>Cada Tarjeta (C) una tarea concreta.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253100" y="3097450"/>
            <a:ext cx="33195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i="1" lang="es"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A parte del nombre identificativo de la tarjeta puedes añadir: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444444"/>
              </a:buClr>
              <a:buSzPct val="100000"/>
              <a:buFont typeface="Roboto"/>
              <a:buChar char="●"/>
            </a:pPr>
            <a:r>
              <a:rPr b="1" lang="es"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Miembros:</a:t>
            </a:r>
            <a:r>
              <a:rPr lang="es"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 Para asignación de tareas.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444444"/>
              </a:buClr>
              <a:buSzPct val="100000"/>
              <a:buFont typeface="Roboto"/>
              <a:buChar char="●"/>
            </a:pPr>
            <a:r>
              <a:rPr b="1" lang="es"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Etiquetas:</a:t>
            </a:r>
            <a:r>
              <a:rPr lang="es"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 Categorización por colores.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444444"/>
              </a:buClr>
              <a:buSzPct val="100000"/>
              <a:buFont typeface="Roboto"/>
              <a:buChar char="●"/>
            </a:pPr>
            <a:r>
              <a:rPr b="1" lang="es"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Archivos adjuntos:</a:t>
            </a:r>
            <a:r>
              <a:rPr lang="es"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 Del pc o una nube.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444444"/>
              </a:buClr>
              <a:buSzPct val="100000"/>
              <a:buFont typeface="Roboto"/>
              <a:buChar char="●"/>
            </a:pPr>
            <a:r>
              <a:rPr lang="es"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Fecha de vencimiento.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444444"/>
              </a:buClr>
              <a:buSzPct val="100000"/>
              <a:buFont typeface="Roboto"/>
              <a:buChar char="●"/>
            </a:pPr>
            <a:r>
              <a:rPr lang="es"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Checklists.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45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Por qué Trello?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795725" y="1818850"/>
            <a:ext cx="7199400" cy="325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54545"/>
                </a:solidFill>
              </a:rPr>
              <a:t>sencillez</a:t>
            </a:r>
          </a:p>
          <a:p>
            <a:pPr indent="457200" lvl="0" marL="457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54545"/>
                </a:solidFill>
              </a:rPr>
              <a:t>flexibilidad</a:t>
            </a:r>
          </a:p>
          <a:p>
            <a:pPr indent="4572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54545"/>
                </a:solidFill>
              </a:rPr>
              <a:t>escalabilidad</a:t>
            </a:r>
          </a:p>
          <a:p>
            <a:pPr indent="0" lvl="0" marL="457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54545"/>
                </a:solidFill>
              </a:rPr>
              <a:t>multifinalidad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54545"/>
                </a:solidFill>
              </a:rPr>
              <a:t>multiplataforma </a:t>
            </a:r>
          </a:p>
          <a:p>
            <a:pPr indent="457200" lvl="0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54545"/>
                </a:solidFill>
              </a:rPr>
              <a:t>multidispostivo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vs3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29"/>
            <a:ext cx="9143998" cy="512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vs1.gif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5250" y="33175"/>
            <a:ext cx="9255499" cy="5077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5173400" y="3515750"/>
            <a:ext cx="3130200" cy="1256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Gestor de proyectos, recientemente incluido por GitHub.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vs4.jp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4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