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49" r:id="rId6"/>
    <p:sldId id="333" r:id="rId7"/>
    <p:sldId id="350" r:id="rId8"/>
    <p:sldId id="351" r:id="rId9"/>
    <p:sldId id="352" r:id="rId10"/>
    <p:sldId id="353" r:id="rId11"/>
    <p:sldId id="269" r:id="rId12"/>
    <p:sldId id="355" r:id="rId13"/>
    <p:sldId id="356" r:id="rId14"/>
    <p:sldId id="354" r:id="rId15"/>
    <p:sldId id="266"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34" autoAdjust="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pPr algn="ctr"/>
            <a:r>
              <a:rPr lang="en-US" dirty="0">
                <a:latin typeface="Cooper Black" panose="0208090404030B020404" pitchFamily="18" charset="0"/>
              </a:rPr>
              <a:t>COVID-19 </a:t>
            </a:r>
            <a:br>
              <a:rPr lang="en-US" dirty="0">
                <a:latin typeface="Cooper Black" panose="0208090404030B020404" pitchFamily="18" charset="0"/>
              </a:rPr>
            </a:br>
            <a:r>
              <a:rPr lang="en-US" dirty="0">
                <a:latin typeface="Cooper Black" panose="0208090404030B020404" pitchFamily="18" charset="0"/>
              </a:rPr>
              <a:t>RISK PREDICTOR</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pPr algn="ctr"/>
            <a:r>
              <a:rPr lang="en-US" sz="3200" dirty="0">
                <a:latin typeface="Cooper Black" panose="0208090404030B020404" pitchFamily="18" charset="0"/>
              </a:rPr>
              <a:t>Team Evermore</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a:bodyPr>
          <a:lstStyle/>
          <a:p>
            <a:pPr algn="just"/>
            <a:r>
              <a:rPr lang="en-US" sz="1800" dirty="0"/>
              <a:t>Finding a dataset that fit with our problem and </a:t>
            </a:r>
            <a:r>
              <a:rPr lang="en-IN" sz="1800" dirty="0"/>
              <a:t>pre-processing it for use was very time-consuming and a hassle.</a:t>
            </a:r>
          </a:p>
          <a:p>
            <a:pPr algn="just"/>
            <a:r>
              <a:rPr lang="en-US" sz="1800" dirty="0"/>
              <a:t>Setting up the backend using fastAPI to interact with the website took us some time to learn and implement.</a:t>
            </a:r>
          </a:p>
          <a:p>
            <a:pPr algn="just"/>
            <a:r>
              <a:rPr lang="en-US" sz="1800" dirty="0"/>
              <a:t>Collaborating with teammates over call was a challenge. But we are proud to have completed the project successfully. </a:t>
            </a:r>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Challenges Faced</a:t>
            </a:r>
            <a:endParaRPr lang="en-IN" dirty="0">
              <a:latin typeface="Cooper Black" panose="0208090404030B020404" pitchFamily="18" charset="0"/>
            </a:endParaRPr>
          </a:p>
        </p:txBody>
      </p:sp>
      <p:pic>
        <p:nvPicPr>
          <p:cNvPr id="10" name="Picture Placeholder 9">
            <a:extLst>
              <a:ext uri="{FF2B5EF4-FFF2-40B4-BE49-F238E27FC236}">
                <a16:creationId xmlns:a16="http://schemas.microsoft.com/office/drawing/2014/main" id="{AFD2C80D-8E2C-483E-B327-E720198FF781}"/>
              </a:ext>
            </a:extLst>
          </p:cNvPr>
          <p:cNvPicPr>
            <a:picLocks noGrp="1" noChangeAspect="1"/>
          </p:cNvPicPr>
          <p:nvPr>
            <p:ph type="pic" sz="quarter" idx="13"/>
          </p:nvPr>
        </p:nvPicPr>
        <p:blipFill>
          <a:blip r:embed="rId2"/>
          <a:srcRect l="3761" r="3761"/>
          <a:stretch>
            <a:fillRect/>
          </a:stretch>
        </p:blipFill>
        <p:spPr/>
      </p:pic>
    </p:spTree>
    <p:extLst>
      <p:ext uri="{BB962C8B-B14F-4D97-AF65-F5344CB8AC3E}">
        <p14:creationId xmlns:p14="http://schemas.microsoft.com/office/powerpoint/2010/main" val="33501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Future Vision</a:t>
            </a:r>
          </a:p>
        </p:txBody>
      </p:sp>
    </p:spTree>
    <p:extLst>
      <p:ext uri="{BB962C8B-B14F-4D97-AF65-F5344CB8AC3E}">
        <p14:creationId xmlns:p14="http://schemas.microsoft.com/office/powerpoint/2010/main" val="313354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p:txBody>
          <a:bodyPr>
            <a:normAutofit/>
          </a:bodyPr>
          <a:lstStyle/>
          <a:p>
            <a:pPr algn="just"/>
            <a:r>
              <a:rPr lang="en-US" sz="1800" dirty="0"/>
              <a:t>One of the first improvements would be to make this a mobile app for easy access.</a:t>
            </a:r>
          </a:p>
          <a:p>
            <a:pPr algn="just"/>
            <a:r>
              <a:rPr lang="en-US" sz="1800" dirty="0"/>
              <a:t>The model can be improved with more individual level data from local health sources. The model can be made more relevant to India by collecting data from Indian health clinics.</a:t>
            </a:r>
          </a:p>
          <a:p>
            <a:pPr algn="just"/>
            <a:r>
              <a:rPr lang="en-US" sz="1800" dirty="0"/>
              <a:t>The app could also be linked with government documents such as Aadhar to validate user’s details.</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pPr algn="ctr"/>
            <a:r>
              <a:rPr lang="en-US" dirty="0">
                <a:latin typeface="Cooper Black" panose="0208090404030B020404" pitchFamily="18" charset="0"/>
              </a:rPr>
              <a:t>FUTURE VISION</a:t>
            </a:r>
          </a:p>
        </p:txBody>
      </p:sp>
      <p:pic>
        <p:nvPicPr>
          <p:cNvPr id="8" name="Picture Placeholder 7">
            <a:extLst>
              <a:ext uri="{FF2B5EF4-FFF2-40B4-BE49-F238E27FC236}">
                <a16:creationId xmlns:a16="http://schemas.microsoft.com/office/drawing/2014/main" id="{7A7E551E-EF00-4FF8-9329-1E492F93CDCC}"/>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136780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solidFill>
                  <a:schemeClr val="tx1">
                    <a:lumMod val="75000"/>
                    <a:lumOff val="25000"/>
                  </a:schemeClr>
                </a:solidFill>
              </a:rPr>
              <a:t>Agastya</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solidFill>
                  <a:schemeClr val="tx1">
                    <a:lumMod val="75000"/>
                    <a:lumOff val="25000"/>
                  </a:schemeClr>
                </a:solidFill>
              </a:rPr>
              <a:t>Arnav</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solidFill>
                  <a:schemeClr val="tx1">
                    <a:lumMod val="75000"/>
                    <a:lumOff val="25000"/>
                  </a:schemeClr>
                </a:solidFill>
              </a:rPr>
              <a:t>Simran</a:t>
            </a:r>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p:txBody>
          <a:bodyPr/>
          <a:lstStyle/>
          <a:p>
            <a:pPr algn="ctr"/>
            <a:r>
              <a:rPr lang="en-US" dirty="0">
                <a:latin typeface="Cooper Black" panose="0208090404030B020404" pitchFamily="18" charset="0"/>
              </a:rPr>
              <a:t>OUR TEAM</a:t>
            </a:r>
          </a:p>
        </p:txBody>
      </p:sp>
      <p:pic>
        <p:nvPicPr>
          <p:cNvPr id="14" name="Picture Placeholder 13">
            <a:extLst>
              <a:ext uri="{FF2B5EF4-FFF2-40B4-BE49-F238E27FC236}">
                <a16:creationId xmlns:a16="http://schemas.microsoft.com/office/drawing/2014/main" id="{EA00D91B-CF95-46AB-8C3A-FDF81FC05F92}"/>
              </a:ext>
            </a:extLst>
          </p:cNvPr>
          <p:cNvPicPr>
            <a:picLocks noGrp="1" noChangeAspect="1"/>
          </p:cNvPicPr>
          <p:nvPr>
            <p:ph type="pic" sz="quarter" idx="15"/>
          </p:nvPr>
        </p:nvPicPr>
        <p:blipFill>
          <a:blip r:embed="rId2"/>
          <a:srcRect l="23086" r="23086"/>
          <a:stretch>
            <a:fillRect/>
          </a:stretch>
        </p:blipFill>
        <p:spPr/>
      </p:pic>
      <p:pic>
        <p:nvPicPr>
          <p:cNvPr id="25" name="Picture Placeholder 24">
            <a:extLst>
              <a:ext uri="{FF2B5EF4-FFF2-40B4-BE49-F238E27FC236}">
                <a16:creationId xmlns:a16="http://schemas.microsoft.com/office/drawing/2014/main" id="{5FBE9D51-7B70-40AD-87C3-C8E3C6FCF4BD}"/>
              </a:ext>
            </a:extLst>
          </p:cNvPr>
          <p:cNvPicPr>
            <a:picLocks noGrp="1" noChangeAspect="1"/>
          </p:cNvPicPr>
          <p:nvPr>
            <p:ph type="pic" sz="quarter" idx="13"/>
          </p:nvPr>
        </p:nvPicPr>
        <p:blipFill>
          <a:blip r:embed="rId3"/>
          <a:srcRect t="20918" b="20918"/>
          <a:stretch>
            <a:fillRect/>
          </a:stretch>
        </p:blipFill>
        <p:spPr/>
      </p:pic>
      <p:pic>
        <p:nvPicPr>
          <p:cNvPr id="33" name="Picture Placeholder 32">
            <a:extLst>
              <a:ext uri="{FF2B5EF4-FFF2-40B4-BE49-F238E27FC236}">
                <a16:creationId xmlns:a16="http://schemas.microsoft.com/office/drawing/2014/main" id="{2D39F6C0-C775-44D9-8567-3AEF6F7ED64E}"/>
              </a:ext>
            </a:extLst>
          </p:cNvPr>
          <p:cNvPicPr>
            <a:picLocks noGrp="1" noChangeAspect="1"/>
          </p:cNvPicPr>
          <p:nvPr>
            <p:ph type="pic" sz="quarter" idx="14"/>
          </p:nvPr>
        </p:nvPicPr>
        <p:blipFill>
          <a:blip r:embed="rId4"/>
          <a:srcRect t="5629" b="5629"/>
          <a:stretch>
            <a:fillRect/>
          </a:stretch>
        </p:blipFill>
        <p:spPr/>
      </p:pic>
    </p:spTree>
    <p:extLst>
      <p:ext uri="{BB962C8B-B14F-4D97-AF65-F5344CB8AC3E}">
        <p14:creationId xmlns:p14="http://schemas.microsoft.com/office/powerpoint/2010/main" val="319396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Problem Statement</a:t>
            </a:r>
          </a:p>
        </p:txBody>
      </p:sp>
    </p:spTree>
    <p:extLst>
      <p:ext uri="{BB962C8B-B14F-4D97-AF65-F5344CB8AC3E}">
        <p14:creationId xmlns:p14="http://schemas.microsoft.com/office/powerpoint/2010/main" val="163908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322538"/>
            <a:ext cx="4144095" cy="4032225"/>
          </a:xfrm>
        </p:spPr>
        <p:txBody>
          <a:bodyPr>
            <a:normAutofit/>
          </a:bodyPr>
          <a:lstStyle/>
          <a:p>
            <a:pPr algn="just"/>
            <a:r>
              <a:rPr lang="en-US" sz="1800" dirty="0"/>
              <a:t>Scientists have been trying to develop a vaccine ever since covid-19 became a pandemic. But, now that it is here one of the biggest challenges is the logistics.</a:t>
            </a:r>
          </a:p>
          <a:p>
            <a:pPr algn="just"/>
            <a:r>
              <a:rPr lang="en-US" sz="1800" dirty="0"/>
              <a:t>In the initial stage vaccines produced will not be enough to meet the requirements of the entire population. Vaccines will be in short supply and so some people have to be prioritized over others. But what are the factors that we should consider?</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pPr algn="ctr"/>
            <a:r>
              <a:rPr lang="en-US" dirty="0">
                <a:latin typeface="Cooper Black" panose="0208090404030B020404" pitchFamily="18" charset="0"/>
                <a:sym typeface="Bodoni SvtyTwo ITC TT-Book"/>
              </a:rPr>
              <a:t>Problem Statement</a:t>
            </a:r>
          </a:p>
        </p:txBody>
      </p:sp>
      <p:pic>
        <p:nvPicPr>
          <p:cNvPr id="9" name="Picture Placeholder 8">
            <a:extLst>
              <a:ext uri="{FF2B5EF4-FFF2-40B4-BE49-F238E27FC236}">
                <a16:creationId xmlns:a16="http://schemas.microsoft.com/office/drawing/2014/main" id="{468449BB-B149-443D-9434-81A95A813B11}"/>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Solution</a:t>
            </a:r>
          </a:p>
        </p:txBody>
      </p:sp>
    </p:spTree>
    <p:extLst>
      <p:ext uri="{BB962C8B-B14F-4D97-AF65-F5344CB8AC3E}">
        <p14:creationId xmlns:p14="http://schemas.microsoft.com/office/powerpoint/2010/main" val="10538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lnSpcReduction="10000"/>
          </a:bodyPr>
          <a:lstStyle/>
          <a:p>
            <a:pPr algn="just"/>
            <a:r>
              <a:rPr lang="en-US" sz="1800" dirty="0"/>
              <a:t>The solution we have come up with employs machine learning to make the best decision and also to eliminate natural human bias. We have also made a website which uses the trained model to act as the frontend for our project.</a:t>
            </a:r>
          </a:p>
          <a:p>
            <a:pPr algn="just"/>
            <a:r>
              <a:rPr lang="en-US" sz="1800" dirty="0"/>
              <a:t>We use publicly available individual level data of people of various age groups and people with various pre-existing diseases to train our model to get the best possible performance and to generalize to a bigger population the best we can.</a:t>
            </a:r>
            <a:endParaRPr lang="en-IN" sz="1800" dirty="0"/>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Solution</a:t>
            </a:r>
            <a:endParaRPr lang="en-IN" dirty="0">
              <a:latin typeface="Cooper Black" panose="0208090404030B020404" pitchFamily="18" charset="0"/>
            </a:endParaRPr>
          </a:p>
        </p:txBody>
      </p:sp>
      <p:pic>
        <p:nvPicPr>
          <p:cNvPr id="10" name="Picture Placeholder 9">
            <a:extLst>
              <a:ext uri="{FF2B5EF4-FFF2-40B4-BE49-F238E27FC236}">
                <a16:creationId xmlns:a16="http://schemas.microsoft.com/office/drawing/2014/main" id="{D3D46793-0A14-48E0-89CA-2140EA34D0FD}"/>
              </a:ext>
            </a:extLst>
          </p:cNvPr>
          <p:cNvPicPr>
            <a:picLocks noGrp="1" noChangeAspect="1"/>
          </p:cNvPicPr>
          <p:nvPr>
            <p:ph type="pic" sz="quarter" idx="13"/>
          </p:nvPr>
        </p:nvPicPr>
        <p:blipFill>
          <a:blip r:embed="rId2"/>
          <a:srcRect t="3704" b="3704"/>
          <a:stretch>
            <a:fillRect/>
          </a:stretch>
        </p:blipFill>
        <p:spPr/>
      </p:pic>
    </p:spTree>
    <p:extLst>
      <p:ext uri="{BB962C8B-B14F-4D97-AF65-F5344CB8AC3E}">
        <p14:creationId xmlns:p14="http://schemas.microsoft.com/office/powerpoint/2010/main" val="398813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Prototype</a:t>
            </a:r>
          </a:p>
        </p:txBody>
      </p:sp>
    </p:spTree>
    <p:extLst>
      <p:ext uri="{BB962C8B-B14F-4D97-AF65-F5344CB8AC3E}">
        <p14:creationId xmlns:p14="http://schemas.microsoft.com/office/powerpoint/2010/main" val="13824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lnSpcReduction="10000"/>
          </a:bodyPr>
          <a:lstStyle/>
          <a:p>
            <a:pPr algn="just"/>
            <a:r>
              <a:rPr lang="en-US" sz="1800" dirty="0"/>
              <a:t>In our website users can enter their details such as sex, age, weight, height, smoking history, disease history, COVID history. We then send a request to the backend i.e., fastAPI with these details. The trained model then predicts a risk factor using the given data. The model was trained using a Random Forest Regressor. The predicted risk factor is sent back to the website and displayed as one of 4 categories(Low risk, Medium Risk, High Risk, Very High Risk) to the user.</a:t>
            </a:r>
            <a:endParaRPr lang="en-IN" sz="1800" dirty="0"/>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PROTOTYPE</a:t>
            </a:r>
            <a:endParaRPr lang="en-IN" dirty="0">
              <a:latin typeface="Cooper Black" panose="0208090404030B020404" pitchFamily="18" charset="0"/>
            </a:endParaRPr>
          </a:p>
        </p:txBody>
      </p:sp>
      <p:sp>
        <p:nvSpPr>
          <p:cNvPr id="5" name="Picture Placeholder 4">
            <a:extLst>
              <a:ext uri="{FF2B5EF4-FFF2-40B4-BE49-F238E27FC236}">
                <a16:creationId xmlns:a16="http://schemas.microsoft.com/office/drawing/2014/main" id="{EBFB2EE4-8BD5-45FF-BE39-39ED41B0D3EA}"/>
              </a:ext>
            </a:extLst>
          </p:cNvPr>
          <p:cNvSpPr>
            <a:spLocks noGrp="1"/>
          </p:cNvSpPr>
          <p:nvPr>
            <p:ph type="pic" sz="quarter" idx="13"/>
          </p:nvPr>
        </p:nvSpPr>
        <p:spPr/>
      </p:sp>
    </p:spTree>
    <p:extLst>
      <p:ext uri="{BB962C8B-B14F-4D97-AF65-F5344CB8AC3E}">
        <p14:creationId xmlns:p14="http://schemas.microsoft.com/office/powerpoint/2010/main" val="46780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latin typeface="Cooper Black" panose="0208090404030B020404" pitchFamily="18" charset="0"/>
              </a:rPr>
              <a:t>Video DEMO</a:t>
            </a:r>
          </a:p>
        </p:txBody>
      </p:sp>
      <p:sp>
        <p:nvSpPr>
          <p:cNvPr id="4" name="Content Placeholder 3">
            <a:extLst>
              <a:ext uri="{FF2B5EF4-FFF2-40B4-BE49-F238E27FC236}">
                <a16:creationId xmlns:a16="http://schemas.microsoft.com/office/drawing/2014/main" id="{DC09A000-C6E8-4980-9A0C-EC05FE7A5F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634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Challenges Faced</a:t>
            </a:r>
          </a:p>
        </p:txBody>
      </p:sp>
    </p:spTree>
    <p:extLst>
      <p:ext uri="{BB962C8B-B14F-4D97-AF65-F5344CB8AC3E}">
        <p14:creationId xmlns:p14="http://schemas.microsoft.com/office/powerpoint/2010/main" val="4173797245"/>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209</TotalTime>
  <Words>418</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Consolas</vt:lpstr>
      <vt:lpstr>Cooper Black</vt:lpstr>
      <vt:lpstr>Verdana</vt:lpstr>
      <vt:lpstr>RetrospectVTI</vt:lpstr>
      <vt:lpstr>COVID-19  RISK PREDICTOR</vt:lpstr>
      <vt:lpstr>Problem Statement</vt:lpstr>
      <vt:lpstr>Problem Statement</vt:lpstr>
      <vt:lpstr>Solution</vt:lpstr>
      <vt:lpstr>Solution</vt:lpstr>
      <vt:lpstr>Prototype</vt:lpstr>
      <vt:lpstr>PROTOTYPE</vt:lpstr>
      <vt:lpstr>Video DEMO</vt:lpstr>
      <vt:lpstr>Challenges Faced</vt:lpstr>
      <vt:lpstr>Challenges Faced</vt:lpstr>
      <vt:lpstr>Future Vision</vt:lpstr>
      <vt:lpstr>FUTURE VISION</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Risk Predictor</dc:title>
  <dc:creator>agastya varma</dc:creator>
  <cp:lastModifiedBy>agastya varma</cp:lastModifiedBy>
  <cp:revision>12</cp:revision>
  <dcterms:created xsi:type="dcterms:W3CDTF">2020-12-19T12:01:14Z</dcterms:created>
  <dcterms:modified xsi:type="dcterms:W3CDTF">2020-12-19T15:30:43Z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