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8" r:id="rId7"/>
    <p:sldId id="264" r:id="rId8"/>
    <p:sldId id="270" r:id="rId9"/>
    <p:sldId id="271" r:id="rId10"/>
    <p:sldId id="269" r:id="rId11"/>
    <p:sldId id="265" r:id="rId12"/>
    <p:sldId id="263" r:id="rId13"/>
    <p:sldId id="266" r:id="rId14"/>
    <p:sldId id="267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624" userDrawn="1">
          <p15:clr>
            <a:srgbClr val="A4A3A4"/>
          </p15:clr>
        </p15:guide>
        <p15:guide id="3" orient="horz" pos="4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r Newey" initials="CN" lastIdx="1" clrIdx="0">
    <p:extLst>
      <p:ext uri="{19B8F6BF-5375-455C-9EA6-DF929625EA0E}">
        <p15:presenceInfo xmlns:p15="http://schemas.microsoft.com/office/powerpoint/2012/main" userId="b94bf21bd239da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>
        <p:guide orient="horz" pos="3168"/>
        <p:guide pos="624"/>
        <p:guide orient="horz"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3DCAE-6B1A-4BFB-B061-3DDC060DCCB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54918-2985-47B7-B17D-AB2CF0BD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3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3675-24C3-4B77-B779-47C02165B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0A2F0-9848-4BBB-AA2D-972864868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5FA7E-D826-4A5B-B7CE-3A8DAF19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E735-8B98-4CA8-8386-205F6A55DE8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65368-B7EB-4B6C-8B45-4917F901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1EE5C-5ADA-4A1F-B4D5-8AB4FF4F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5E5-9580-47E6-B20D-305203E1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9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FD39-BF37-46F6-B895-CD15D122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C86C9-8280-49A9-B3AA-BE5AD612E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7D619-85C8-40C4-9D24-A5693CE5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E735-8B98-4CA8-8386-205F6A55DE8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B6ED9-C27A-45CD-891D-9AD3112A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9B709-F05F-471A-BA55-1D2E5EBC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5E5-9580-47E6-B20D-305203E1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B7C23-CD72-4410-BE31-F16FBB0E3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31BD3-498A-44E5-BCC4-F2744B41B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EA12A-617C-4E13-BA4C-35EA7A64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E735-8B98-4CA8-8386-205F6A55DE8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4C7E4-9D14-4A52-BB67-467E0368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3585D-199C-4ECF-B168-AE2244B7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5E5-9580-47E6-B20D-305203E1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7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3A9F-A3C9-48EF-A605-0A865223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765-9DB2-4561-9B45-12AF1C3F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EC030-9E71-49E0-9C93-539186F1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E735-8B98-4CA8-8386-205F6A55DE8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C9D4D-1EF1-460A-B154-0CF57D0A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D22F9-82FA-44FA-BE33-AC965F4D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5E5-9580-47E6-B20D-305203E1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5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12-1E56-401D-BE2B-A6AC74C5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241CD-0979-40BC-B41A-E0173E1A0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5DA84-2DF2-4703-9357-C0888E50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E735-8B98-4CA8-8386-205F6A55DE8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668E5-F644-4456-9AB7-72B5A627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35C17-5C7F-4709-904D-3B782FD4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5E5-9580-47E6-B20D-305203E1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0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E078-B1FE-4E37-A2BA-123AEAC9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9A54F-67FD-4A69-B420-A5F56879A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05251-9E7F-47F9-8227-1ADF08B2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68FCD-54EC-4F4A-BC24-ABDD1B1A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E735-8B98-4CA8-8386-205F6A55DE8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32E73-1BFB-43E7-B1B0-4C800998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5D147-686B-4660-B721-A2C6C5CD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5E5-9580-47E6-B20D-305203E1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2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EC1B-BA2B-4295-868B-363E29BF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60A92-B72B-4FF7-B923-DEF4DE63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B3044-7A45-457F-974A-60BCBECE1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29EA5-476D-4BAB-B1AA-13E34DB5D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181CA-41E3-4F91-8E3D-DEC870F33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274A8-C1BF-4930-AB6D-1C7CB291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E735-8B98-4CA8-8386-205F6A55DE8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820AF-4F90-4C44-A252-DDCB5401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8847E-8D23-44D7-93B8-9CF63996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5E5-9580-47E6-B20D-305203E1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E321-2508-412F-957E-4A806271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C750E-5A4C-48FB-A9A4-BC1266E8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E735-8B98-4CA8-8386-205F6A55DE8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76FC1-5679-41C0-90E7-FEC44751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84FC9-0ED0-4432-8F4B-79297B4C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5E5-9580-47E6-B20D-305203E1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9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2B6AF-9933-4FAC-969D-3C9FE7B0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E735-8B98-4CA8-8386-205F6A55DE8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EECE6-CA73-4948-A40D-054564C8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A4405-C1B5-47CA-81E6-413A9792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5E5-9580-47E6-B20D-305203E1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1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F78F-82A7-4448-9F65-A5D4EEA8E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72F81-8C8B-49AD-A710-8B28C74C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35C0C-6F27-47DC-97AE-1B3EE528A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33056-C81A-49FA-B9AF-4261F2D1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E735-8B98-4CA8-8386-205F6A55DE8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D565A-DF02-4450-BC56-19FB6520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EE2C0-C48D-4322-AD95-157776FD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5E5-9580-47E6-B20D-305203E1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5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CBF8-7154-4B17-BF26-B4ECAFB6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831A7-9E73-4C09-890C-5D47D0C4B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A6826-36D0-454B-8911-F1B9A2853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8D759-5E35-4193-85F6-D8F0E35B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E735-8B98-4CA8-8386-205F6A55DE8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E2C5E-2D48-4179-B5B6-E851264E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65DC5-F045-4B5C-9D85-A4C1A574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5E5-9580-47E6-B20D-305203E1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3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068BF8-9EE3-4D3F-9F96-2A53C5C9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36DB2-DCC5-41D5-9B14-8FB30F0DB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6852E-FC29-4BB0-B205-525C2BF8F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1E735-8B98-4CA8-8386-205F6A55DE8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CABE5-1514-47FB-A317-D2465B615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6496C-FBD0-40B6-A51F-78710CDF0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F85E5-9580-47E6-B20D-305203E1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1E02-F98B-4B31-BC7C-79624DF1E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Spotify Deep Dive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75705-9FE4-4048-9F77-A72D34CB1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240" y="3602038"/>
            <a:ext cx="11769212" cy="1655762"/>
          </a:xfrm>
        </p:spPr>
        <p:txBody>
          <a:bodyPr>
            <a:noAutofit/>
          </a:bodyPr>
          <a:lstStyle/>
          <a:p>
            <a:endParaRPr lang="en-US" sz="3000" dirty="0"/>
          </a:p>
          <a:p>
            <a:r>
              <a:rPr lang="en-US" sz="2500" dirty="0"/>
              <a:t>An analysis of Billboard’s Top 10 Tracks Across Various Dependency Regimes</a:t>
            </a:r>
          </a:p>
          <a:p>
            <a:endParaRPr lang="en-US" sz="3000" dirty="0"/>
          </a:p>
          <a:p>
            <a:endParaRPr lang="en-US" sz="3000" dirty="0"/>
          </a:p>
          <a:p>
            <a:r>
              <a:rPr lang="en-US" sz="2000" dirty="0"/>
              <a:t>Brandon Ferro – Chris Newey – Keith Albrecht</a:t>
            </a:r>
          </a:p>
        </p:txBody>
      </p:sp>
    </p:spTree>
    <p:extLst>
      <p:ext uri="{BB962C8B-B14F-4D97-AF65-F5344CB8AC3E}">
        <p14:creationId xmlns:p14="http://schemas.microsoft.com/office/powerpoint/2010/main" val="1060315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9958-D744-4D73-9C0B-535EB2AD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80" y="-23333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dirty="0"/>
              <a:t>DATA ANALYSIS – Audio Features and Political Party </a:t>
            </a:r>
            <a:endParaRPr lang="en-US" sz="3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28E234-E653-453B-90BA-7294CC287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352" y="1799631"/>
            <a:ext cx="7064188" cy="46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8E7B394-11E8-4F09-8BBE-75A8B1E05D47}"/>
              </a:ext>
            </a:extLst>
          </p:cNvPr>
          <p:cNvGrpSpPr/>
          <p:nvPr/>
        </p:nvGrpSpPr>
        <p:grpSpPr>
          <a:xfrm>
            <a:off x="3006165" y="1793655"/>
            <a:ext cx="259972" cy="343530"/>
            <a:chOff x="3006165" y="1793655"/>
            <a:chExt cx="259972" cy="34353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75BD04A-680B-469B-930D-086FCF1CA0F3}"/>
                </a:ext>
              </a:extLst>
            </p:cNvPr>
            <p:cNvCxnSpPr/>
            <p:nvPr/>
          </p:nvCxnSpPr>
          <p:spPr>
            <a:xfrm flipV="1">
              <a:off x="3006165" y="1954305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587A22E-2C70-4EC8-8161-FCD2A8537BFF}"/>
                </a:ext>
              </a:extLst>
            </p:cNvPr>
            <p:cNvCxnSpPr/>
            <p:nvPr/>
          </p:nvCxnSpPr>
          <p:spPr>
            <a:xfrm flipV="1">
              <a:off x="3266137" y="1945353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89F1564-4A4A-4F53-ACC3-A57687A63D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6165" y="1954305"/>
              <a:ext cx="25997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6CFF4E7-5B32-4FF0-A6D6-1C64F4F56699}"/>
                </a:ext>
              </a:extLst>
            </p:cNvPr>
            <p:cNvCxnSpPr/>
            <p:nvPr/>
          </p:nvCxnSpPr>
          <p:spPr>
            <a:xfrm flipV="1">
              <a:off x="3142127" y="1793655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410A07-5BA6-48BA-B0A6-0B80F215825B}"/>
              </a:ext>
            </a:extLst>
          </p:cNvPr>
          <p:cNvGrpSpPr/>
          <p:nvPr/>
        </p:nvGrpSpPr>
        <p:grpSpPr>
          <a:xfrm>
            <a:off x="3929530" y="4701208"/>
            <a:ext cx="259972" cy="343530"/>
            <a:chOff x="3006165" y="1793655"/>
            <a:chExt cx="259972" cy="34353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97C0FF9-F7B6-4A30-97B6-ECCBF21304E4}"/>
                </a:ext>
              </a:extLst>
            </p:cNvPr>
            <p:cNvCxnSpPr/>
            <p:nvPr/>
          </p:nvCxnSpPr>
          <p:spPr>
            <a:xfrm flipV="1">
              <a:off x="3006165" y="1954305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70550CF-BE51-4079-9A15-42113217612D}"/>
                </a:ext>
              </a:extLst>
            </p:cNvPr>
            <p:cNvCxnSpPr/>
            <p:nvPr/>
          </p:nvCxnSpPr>
          <p:spPr>
            <a:xfrm flipV="1">
              <a:off x="3266137" y="1945353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97A4A28-E9C5-40AB-B2D8-EA1B9C7B93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6165" y="1954305"/>
              <a:ext cx="25997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0EECA4-9CDE-4CE8-9922-7C8D854566CB}"/>
                </a:ext>
              </a:extLst>
            </p:cNvPr>
            <p:cNvCxnSpPr/>
            <p:nvPr/>
          </p:nvCxnSpPr>
          <p:spPr>
            <a:xfrm flipV="1">
              <a:off x="3142127" y="1793655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42C001-22CB-4C19-9793-B421584A1DB1}"/>
              </a:ext>
            </a:extLst>
          </p:cNvPr>
          <p:cNvGrpSpPr/>
          <p:nvPr/>
        </p:nvGrpSpPr>
        <p:grpSpPr>
          <a:xfrm>
            <a:off x="4769225" y="4712323"/>
            <a:ext cx="259972" cy="343530"/>
            <a:chOff x="3006165" y="1793655"/>
            <a:chExt cx="259972" cy="34353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3A4D0D-554F-46D9-B06B-4E456B587023}"/>
                </a:ext>
              </a:extLst>
            </p:cNvPr>
            <p:cNvCxnSpPr/>
            <p:nvPr/>
          </p:nvCxnSpPr>
          <p:spPr>
            <a:xfrm flipV="1">
              <a:off x="3006165" y="1954305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488A63-DCDD-4C79-AF50-AC296A8121E9}"/>
                </a:ext>
              </a:extLst>
            </p:cNvPr>
            <p:cNvCxnSpPr/>
            <p:nvPr/>
          </p:nvCxnSpPr>
          <p:spPr>
            <a:xfrm flipV="1">
              <a:off x="3266137" y="1945353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263747-001C-4AEE-BF1A-A94F3FD837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6165" y="1954305"/>
              <a:ext cx="25997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1DF195-EB09-4A3F-A539-BE4FE3BE53AB}"/>
                </a:ext>
              </a:extLst>
            </p:cNvPr>
            <p:cNvCxnSpPr/>
            <p:nvPr/>
          </p:nvCxnSpPr>
          <p:spPr>
            <a:xfrm flipV="1">
              <a:off x="3142127" y="1793655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BF50CF-EE68-47FE-8431-2E684808CD44}"/>
              </a:ext>
            </a:extLst>
          </p:cNvPr>
          <p:cNvGrpSpPr/>
          <p:nvPr/>
        </p:nvGrpSpPr>
        <p:grpSpPr>
          <a:xfrm>
            <a:off x="5620872" y="4723438"/>
            <a:ext cx="259972" cy="343530"/>
            <a:chOff x="3006165" y="1793655"/>
            <a:chExt cx="259972" cy="34353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A1F4F3-00A9-409D-916D-D21C37E17568}"/>
                </a:ext>
              </a:extLst>
            </p:cNvPr>
            <p:cNvCxnSpPr/>
            <p:nvPr/>
          </p:nvCxnSpPr>
          <p:spPr>
            <a:xfrm flipV="1">
              <a:off x="3006165" y="1954305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019638-37CA-4B4B-A055-5F2418BF8673}"/>
                </a:ext>
              </a:extLst>
            </p:cNvPr>
            <p:cNvCxnSpPr/>
            <p:nvPr/>
          </p:nvCxnSpPr>
          <p:spPr>
            <a:xfrm flipV="1">
              <a:off x="3266137" y="1945353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639BA54-75EC-447C-B33D-9CBBC34DDA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6165" y="1954305"/>
              <a:ext cx="25997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F46F7C-A89A-4C19-B401-6FCB95B1E92B}"/>
                </a:ext>
              </a:extLst>
            </p:cNvPr>
            <p:cNvCxnSpPr/>
            <p:nvPr/>
          </p:nvCxnSpPr>
          <p:spPr>
            <a:xfrm flipV="1">
              <a:off x="3142127" y="1793655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41FC57-3AA0-420D-AC2E-95FFF109C36E}"/>
              </a:ext>
            </a:extLst>
          </p:cNvPr>
          <p:cNvGrpSpPr/>
          <p:nvPr/>
        </p:nvGrpSpPr>
        <p:grpSpPr>
          <a:xfrm>
            <a:off x="6509867" y="4723438"/>
            <a:ext cx="259972" cy="343530"/>
            <a:chOff x="3006165" y="1793655"/>
            <a:chExt cx="259972" cy="34353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1C085E-30D2-467C-9620-421269A3B86B}"/>
                </a:ext>
              </a:extLst>
            </p:cNvPr>
            <p:cNvCxnSpPr/>
            <p:nvPr/>
          </p:nvCxnSpPr>
          <p:spPr>
            <a:xfrm flipV="1">
              <a:off x="3006165" y="1954305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3C0AB4-FD08-43A2-A33B-833FA6FFB1FD}"/>
                </a:ext>
              </a:extLst>
            </p:cNvPr>
            <p:cNvCxnSpPr/>
            <p:nvPr/>
          </p:nvCxnSpPr>
          <p:spPr>
            <a:xfrm flipV="1">
              <a:off x="3266137" y="1945353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B3EC4F9-2A9C-497B-9E36-27A08D9B47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6165" y="1954305"/>
              <a:ext cx="25997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0FB215B-D3DF-49FC-885D-1A0E4DA3F372}"/>
                </a:ext>
              </a:extLst>
            </p:cNvPr>
            <p:cNvCxnSpPr/>
            <p:nvPr/>
          </p:nvCxnSpPr>
          <p:spPr>
            <a:xfrm flipV="1">
              <a:off x="3142127" y="1793655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82232B-AD38-4AEB-B3BA-E68978B365C3}"/>
              </a:ext>
            </a:extLst>
          </p:cNvPr>
          <p:cNvGrpSpPr/>
          <p:nvPr/>
        </p:nvGrpSpPr>
        <p:grpSpPr>
          <a:xfrm>
            <a:off x="7361524" y="4718797"/>
            <a:ext cx="259972" cy="343530"/>
            <a:chOff x="3006165" y="1793655"/>
            <a:chExt cx="259972" cy="34353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10D7A08-D7ED-42B2-95C2-008CC92BA145}"/>
                </a:ext>
              </a:extLst>
            </p:cNvPr>
            <p:cNvCxnSpPr/>
            <p:nvPr/>
          </p:nvCxnSpPr>
          <p:spPr>
            <a:xfrm flipV="1">
              <a:off x="3006165" y="1954305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A51BB75-5F41-4537-8F2D-C98785878BDB}"/>
                </a:ext>
              </a:extLst>
            </p:cNvPr>
            <p:cNvCxnSpPr/>
            <p:nvPr/>
          </p:nvCxnSpPr>
          <p:spPr>
            <a:xfrm flipV="1">
              <a:off x="3266137" y="1945353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CF749DA-247A-4082-88BC-416624B1AE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6165" y="1954305"/>
              <a:ext cx="25997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09BCFE5-6AAB-45A3-AB53-59A8AFD1F24C}"/>
                </a:ext>
              </a:extLst>
            </p:cNvPr>
            <p:cNvCxnSpPr/>
            <p:nvPr/>
          </p:nvCxnSpPr>
          <p:spPr>
            <a:xfrm flipV="1">
              <a:off x="3142127" y="1793655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71FA674-4C8E-4474-8497-476C9242A995}"/>
              </a:ext>
            </a:extLst>
          </p:cNvPr>
          <p:cNvGrpSpPr/>
          <p:nvPr/>
        </p:nvGrpSpPr>
        <p:grpSpPr>
          <a:xfrm>
            <a:off x="8197488" y="4713781"/>
            <a:ext cx="354099" cy="343530"/>
            <a:chOff x="3006165" y="1793655"/>
            <a:chExt cx="259972" cy="34353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360D17C-B504-4BC2-BE8B-4D9DF2606DF5}"/>
                </a:ext>
              </a:extLst>
            </p:cNvPr>
            <p:cNvCxnSpPr/>
            <p:nvPr/>
          </p:nvCxnSpPr>
          <p:spPr>
            <a:xfrm flipV="1">
              <a:off x="3006165" y="1954305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0C0EA4-C61F-4487-8698-C549A6637FBE}"/>
                </a:ext>
              </a:extLst>
            </p:cNvPr>
            <p:cNvCxnSpPr/>
            <p:nvPr/>
          </p:nvCxnSpPr>
          <p:spPr>
            <a:xfrm flipV="1">
              <a:off x="3266137" y="1945353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1A0EC0C-539B-42F3-BD14-B2EF6C5224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6165" y="1954305"/>
              <a:ext cx="25997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BEA56FD-60DE-416D-BA51-9D47C2C97A8E}"/>
                </a:ext>
              </a:extLst>
            </p:cNvPr>
            <p:cNvCxnSpPr/>
            <p:nvPr/>
          </p:nvCxnSpPr>
          <p:spPr>
            <a:xfrm flipV="1">
              <a:off x="3142127" y="1793655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905E4AF-7299-4337-82DA-A54BEAA31E4E}"/>
              </a:ext>
            </a:extLst>
          </p:cNvPr>
          <p:cNvSpPr txBox="1"/>
          <p:nvPr/>
        </p:nvSpPr>
        <p:spPr>
          <a:xfrm>
            <a:off x="2886190" y="1529915"/>
            <a:ext cx="52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***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9EEED0-F48F-4164-993A-471F41E7104A}"/>
              </a:ext>
            </a:extLst>
          </p:cNvPr>
          <p:cNvSpPr txBox="1"/>
          <p:nvPr/>
        </p:nvSpPr>
        <p:spPr>
          <a:xfrm>
            <a:off x="3816795" y="4432932"/>
            <a:ext cx="52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***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C8E22F-EFA3-44C9-B429-A35C14E2E639}"/>
              </a:ext>
            </a:extLst>
          </p:cNvPr>
          <p:cNvSpPr txBox="1"/>
          <p:nvPr/>
        </p:nvSpPr>
        <p:spPr>
          <a:xfrm>
            <a:off x="4639010" y="4422047"/>
            <a:ext cx="52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4EA148-6E59-48F0-8071-86A7201FCB15}"/>
              </a:ext>
            </a:extLst>
          </p:cNvPr>
          <p:cNvSpPr txBox="1"/>
          <p:nvPr/>
        </p:nvSpPr>
        <p:spPr>
          <a:xfrm>
            <a:off x="5538018" y="4418564"/>
            <a:ext cx="52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***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852E2D-5332-4868-99DF-F0B73DD69F6E}"/>
              </a:ext>
            </a:extLst>
          </p:cNvPr>
          <p:cNvSpPr txBox="1"/>
          <p:nvPr/>
        </p:nvSpPr>
        <p:spPr>
          <a:xfrm>
            <a:off x="6384135" y="4407679"/>
            <a:ext cx="52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***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68A086-7271-4E66-858C-D47F8AD8517B}"/>
              </a:ext>
            </a:extLst>
          </p:cNvPr>
          <p:cNvSpPr txBox="1"/>
          <p:nvPr/>
        </p:nvSpPr>
        <p:spPr>
          <a:xfrm>
            <a:off x="7257521" y="4432932"/>
            <a:ext cx="52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***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2CD2A7-28D3-49F7-92C3-CF87D21EAE21}"/>
              </a:ext>
            </a:extLst>
          </p:cNvPr>
          <p:cNvSpPr txBox="1"/>
          <p:nvPr/>
        </p:nvSpPr>
        <p:spPr>
          <a:xfrm>
            <a:off x="8127542" y="4422047"/>
            <a:ext cx="52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***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997305-1157-4ABE-8178-03E4D18D9075}"/>
              </a:ext>
            </a:extLst>
          </p:cNvPr>
          <p:cNvSpPr txBox="1"/>
          <p:nvPr/>
        </p:nvSpPr>
        <p:spPr>
          <a:xfrm>
            <a:off x="9365130" y="5655773"/>
            <a:ext cx="2402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Key:</a:t>
            </a:r>
          </a:p>
          <a:p>
            <a:r>
              <a:rPr lang="en-US" sz="1200" dirty="0"/>
              <a:t>*      = p</a:t>
            </a:r>
            <a:r>
              <a:rPr lang="en-US" sz="1200" u="sng" dirty="0"/>
              <a:t>&lt;</a:t>
            </a:r>
            <a:r>
              <a:rPr lang="en-US" sz="1200" dirty="0"/>
              <a:t>0.05</a:t>
            </a:r>
          </a:p>
          <a:p>
            <a:r>
              <a:rPr lang="en-US" sz="1200" dirty="0"/>
              <a:t>**    = p</a:t>
            </a:r>
            <a:r>
              <a:rPr lang="en-US" sz="1200" u="sng" dirty="0"/>
              <a:t>&lt;</a:t>
            </a:r>
            <a:r>
              <a:rPr lang="en-US" sz="1200" dirty="0"/>
              <a:t>0.01</a:t>
            </a:r>
          </a:p>
          <a:p>
            <a:r>
              <a:rPr lang="en-US" sz="1200" dirty="0"/>
              <a:t>***  = p</a:t>
            </a:r>
            <a:r>
              <a:rPr lang="en-US" sz="1200" u="sng" dirty="0"/>
              <a:t>&lt;</a:t>
            </a:r>
            <a:r>
              <a:rPr lang="en-US" sz="1200" dirty="0"/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320814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305C-F96E-46BE-BB74-80CEBFDF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000" b="1" dirty="0"/>
              <a:t>DATA ANALYSIS – Song Title Word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CD83E-D0C8-4E9A-8255-C98EC58AC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4951"/>
            <a:ext cx="5181600" cy="5267924"/>
          </a:xfrm>
        </p:spPr>
        <p:txBody>
          <a:bodyPr>
            <a:normAutofit fontScale="70000" lnSpcReduction="20000"/>
          </a:bodyPr>
          <a:lstStyle/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A manual review of Billboard Top 10 song titles for our entire data set highlighted pervasive usage of similar words across time</a:t>
            </a:r>
          </a:p>
          <a:p>
            <a:pPr marL="457200" lvl="1" indent="0">
              <a:buSzPct val="50000"/>
              <a:buNone/>
            </a:pPr>
            <a:endParaRPr lang="en-US" dirty="0"/>
          </a:p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To confirm, we developed a word cloud</a:t>
            </a:r>
          </a:p>
          <a:p>
            <a:pPr>
              <a:buSzPct val="50000"/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Rank:</a:t>
            </a:r>
          </a:p>
          <a:p>
            <a:pPr marL="971550" lvl="1" indent="-514350">
              <a:buSzPct val="50000"/>
              <a:buFont typeface="+mj-lt"/>
              <a:buAutoNum type="arabicPeriod"/>
            </a:pPr>
            <a:r>
              <a:rPr lang="en-US" dirty="0"/>
              <a:t>‘</a:t>
            </a:r>
            <a:r>
              <a:rPr lang="en-US" dirty="0">
                <a:solidFill>
                  <a:srgbClr val="FF0000"/>
                </a:solidFill>
              </a:rPr>
              <a:t>you</a:t>
            </a:r>
            <a:r>
              <a:rPr lang="en-US" dirty="0"/>
              <a:t>’ (n=52)</a:t>
            </a:r>
          </a:p>
          <a:p>
            <a:pPr marL="971550" lvl="1" indent="-514350">
              <a:buSzPct val="50000"/>
              <a:buFont typeface="+mj-lt"/>
              <a:buAutoNum type="arabicPeriod"/>
            </a:pPr>
            <a:r>
              <a:rPr lang="en-US" dirty="0"/>
              <a:t>‘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’ (n = 45)</a:t>
            </a:r>
          </a:p>
          <a:p>
            <a:pPr marL="971550" lvl="1" indent="-514350">
              <a:buSzPct val="50000"/>
              <a:buFont typeface="+mj-lt"/>
              <a:buAutoNum type="arabicPeriod"/>
            </a:pPr>
            <a:r>
              <a:rPr lang="en-US" dirty="0"/>
              <a:t>‘</a:t>
            </a:r>
            <a:r>
              <a:rPr lang="en-US" dirty="0">
                <a:solidFill>
                  <a:srgbClr val="FF0000"/>
                </a:solidFill>
              </a:rPr>
              <a:t>love</a:t>
            </a:r>
            <a:r>
              <a:rPr lang="en-US" dirty="0"/>
              <a:t>’ (n=40)</a:t>
            </a:r>
          </a:p>
          <a:p>
            <a:pPr marL="971550" lvl="1" indent="-514350">
              <a:buSzPct val="50000"/>
              <a:buFont typeface="+mj-lt"/>
              <a:buAutoNum type="arabicPeriod"/>
            </a:pPr>
            <a:r>
              <a:rPr lang="en-US" dirty="0"/>
              <a:t>‘</a:t>
            </a:r>
            <a:r>
              <a:rPr lang="en-US" dirty="0">
                <a:solidFill>
                  <a:srgbClr val="FF0000"/>
                </a:solidFill>
              </a:rPr>
              <a:t>me</a:t>
            </a:r>
            <a:r>
              <a:rPr lang="en-US" dirty="0"/>
              <a:t>’ (n=29)</a:t>
            </a:r>
          </a:p>
          <a:p>
            <a:pPr marL="971550" lvl="1" indent="-514350">
              <a:buSzPct val="50000"/>
              <a:buFont typeface="+mj-lt"/>
              <a:buAutoNum type="arabicPeriod"/>
            </a:pPr>
            <a:r>
              <a:rPr lang="en-US" dirty="0"/>
              <a:t>‘</a:t>
            </a:r>
            <a:r>
              <a:rPr lang="en-US" dirty="0">
                <a:solidFill>
                  <a:srgbClr val="FF0000"/>
                </a:solidFill>
              </a:rPr>
              <a:t>feat</a:t>
            </a:r>
            <a:r>
              <a:rPr lang="en-US" dirty="0"/>
              <a:t>’ (n=26)</a:t>
            </a:r>
          </a:p>
          <a:p>
            <a:pPr marL="971550" lvl="1" indent="-514350">
              <a:buSzPct val="50000"/>
              <a:buFont typeface="+mj-lt"/>
              <a:buAutoNum type="arabicPeriod"/>
            </a:pPr>
            <a:r>
              <a:rPr lang="en-US" dirty="0"/>
              <a:t>‘</a:t>
            </a:r>
            <a:r>
              <a:rPr lang="en-US" dirty="0">
                <a:solidFill>
                  <a:srgbClr val="FF0000"/>
                </a:solidFill>
              </a:rPr>
              <a:t>heart</a:t>
            </a:r>
            <a:r>
              <a:rPr lang="en-US" dirty="0"/>
              <a:t>’ (n=7)</a:t>
            </a:r>
          </a:p>
          <a:p>
            <a:pPr>
              <a:buSzPct val="50000"/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Conclusions:</a:t>
            </a:r>
          </a:p>
          <a:p>
            <a:pPr marL="0" indent="0">
              <a:buSzPct val="50000"/>
              <a:buNone/>
            </a:pPr>
            <a:endParaRPr lang="en-US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Hit songs get produced when they contain:</a:t>
            </a:r>
          </a:p>
          <a:p>
            <a:pPr lvl="2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Emotion (i.e., ‘love)*</a:t>
            </a:r>
          </a:p>
          <a:p>
            <a:pPr lvl="2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Guest cameo guest appearances (i.e., ‘feat’)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8D786C7-2DCE-44F7-BD13-725E484F6E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60" y="2145102"/>
            <a:ext cx="4639913" cy="2950234"/>
          </a:xfr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7928936-F748-4C93-9376-82D84A7F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573" y="6252833"/>
            <a:ext cx="4114800" cy="365125"/>
          </a:xfrm>
        </p:spPr>
        <p:txBody>
          <a:bodyPr/>
          <a:lstStyle/>
          <a:p>
            <a:r>
              <a:rPr lang="en-US" i="1" dirty="0"/>
              <a:t>*Caveated, see next slide</a:t>
            </a:r>
          </a:p>
        </p:txBody>
      </p:sp>
    </p:spTree>
    <p:extLst>
      <p:ext uri="{BB962C8B-B14F-4D97-AF65-F5344CB8AC3E}">
        <p14:creationId xmlns:p14="http://schemas.microsoft.com/office/powerpoint/2010/main" val="1882494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305C-F96E-46BE-BB74-80CEBFDF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000" b="1" dirty="0"/>
              <a:t>DATA ANALYSIS – REM Lied (Tinder Rules?)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CD83E-D0C8-4E9A-8255-C98EC58AC3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REM claimed in the lyrics of its 1992 hit song “Everybody Hurts”:</a:t>
            </a:r>
          </a:p>
          <a:p>
            <a:pPr>
              <a:spcBef>
                <a:spcPts val="0"/>
              </a:spcBef>
              <a:buSzPct val="50000"/>
              <a:buFont typeface="Wingdings" panose="05000000000000000000" pitchFamily="2" charset="2"/>
              <a:buChar char="§"/>
            </a:pPr>
            <a:endParaRPr lang="en-US" sz="2000" i="1" dirty="0"/>
          </a:p>
          <a:p>
            <a:pPr>
              <a:spcBef>
                <a:spcPts val="0"/>
              </a:spcBef>
              <a:buSzPct val="50000"/>
              <a:buFont typeface="Wingdings" panose="05000000000000000000" pitchFamily="2" charset="2"/>
              <a:buChar char="§"/>
            </a:pPr>
            <a:endParaRPr lang="en-US" sz="2000" i="1" dirty="0"/>
          </a:p>
          <a:p>
            <a:pPr marL="0" indent="0" algn="ctr">
              <a:spcBef>
                <a:spcPts val="0"/>
              </a:spcBef>
              <a:buSzPct val="50000"/>
              <a:buNone/>
            </a:pPr>
            <a:r>
              <a:rPr lang="en-US" sz="2000" i="1" dirty="0"/>
              <a:t>If you feel like you're alone</a:t>
            </a:r>
          </a:p>
          <a:p>
            <a:pPr marL="0" indent="0" algn="ctr">
              <a:spcBef>
                <a:spcPts val="0"/>
              </a:spcBef>
              <a:buSzPct val="50000"/>
              <a:buNone/>
            </a:pPr>
            <a:r>
              <a:rPr lang="en-US" sz="2000" i="1" dirty="0"/>
              <a:t>No, no, no, you're not alone</a:t>
            </a:r>
          </a:p>
          <a:p>
            <a:pPr>
              <a:buSzPct val="50000"/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However, our analysis suggests otherwise:</a:t>
            </a:r>
          </a:p>
          <a:p>
            <a:pPr marL="457200" lvl="1" indent="0">
              <a:buSzPct val="50000"/>
              <a:buNone/>
            </a:pPr>
            <a:endParaRPr lang="en-US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Only 2% of songs released b/t 2010-2016 contain the word ‘Love’ 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Vs. 8%-12% during the preceding 60 </a:t>
            </a:r>
            <a:r>
              <a:rPr lang="en-US" dirty="0" err="1"/>
              <a:t>yrs</a:t>
            </a:r>
            <a:endParaRPr lang="en-US" dirty="0"/>
          </a:p>
          <a:p>
            <a:pPr marL="457200" lvl="1" indent="0">
              <a:buSzPct val="50000"/>
              <a:buNone/>
            </a:pPr>
            <a:endParaRPr lang="en-US" dirty="0"/>
          </a:p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Conclusion: </a:t>
            </a:r>
          </a:p>
          <a:p>
            <a:pPr>
              <a:buSzPct val="50000"/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Love songs disappearing as Tinder rules the 2010s?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A1C415C-73AE-4357-9C88-E2C4AB8319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50723"/>
            <a:ext cx="5181600" cy="3701142"/>
          </a:xfrm>
        </p:spPr>
      </p:pic>
    </p:spTree>
    <p:extLst>
      <p:ext uri="{BB962C8B-B14F-4D97-AF65-F5344CB8AC3E}">
        <p14:creationId xmlns:p14="http://schemas.microsoft.com/office/powerpoint/2010/main" val="722551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305C-F96E-46BE-BB74-80CEBFDF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000" b="1" dirty="0"/>
              <a:t>DATA ANALYSIS – Guest Appearance Cameos on the 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CD83E-D0C8-4E9A-8255-C98EC58AC3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As noted, song titles including the word ‘</a:t>
            </a:r>
            <a:r>
              <a:rPr lang="en-US" dirty="0">
                <a:solidFill>
                  <a:srgbClr val="FF0000"/>
                </a:solidFill>
              </a:rPr>
              <a:t>feat</a:t>
            </a:r>
            <a:r>
              <a:rPr lang="en-US" dirty="0"/>
              <a:t>’ or ‘</a:t>
            </a:r>
            <a:r>
              <a:rPr lang="en-US" dirty="0">
                <a:solidFill>
                  <a:srgbClr val="FF0000"/>
                </a:solidFill>
              </a:rPr>
              <a:t>featuring</a:t>
            </a:r>
            <a:r>
              <a:rPr lang="en-US" dirty="0"/>
              <a:t>’ showed up </a:t>
            </a:r>
            <a:r>
              <a:rPr lang="en-US" dirty="0">
                <a:solidFill>
                  <a:srgbClr val="FF0000"/>
                </a:solidFill>
              </a:rPr>
              <a:t>26x</a:t>
            </a:r>
            <a:r>
              <a:rPr lang="en-US" dirty="0"/>
              <a:t> in our data set:</a:t>
            </a:r>
          </a:p>
          <a:p>
            <a:pPr marL="0" indent="0">
              <a:buSzPct val="50000"/>
              <a:buNone/>
            </a:pPr>
            <a:endParaRPr lang="en-US" dirty="0"/>
          </a:p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However, prevalence was not evenly distributed across time:</a:t>
            </a:r>
          </a:p>
          <a:p>
            <a:pPr marL="457200" lvl="1" indent="0">
              <a:buSzPct val="50000"/>
              <a:buNone/>
            </a:pPr>
            <a:endParaRPr lang="en-US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Songs “featuring” other artists were non-existent in the Billboard Top 10 until 1990 but have since exploded</a:t>
            </a:r>
          </a:p>
          <a:p>
            <a:pPr marL="457200" lvl="1" indent="0">
              <a:buSzPct val="50000"/>
              <a:buNone/>
            </a:pPr>
            <a:endParaRPr lang="en-US" dirty="0"/>
          </a:p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Conclusion: </a:t>
            </a:r>
          </a:p>
          <a:p>
            <a:pPr>
              <a:buSzPct val="50000"/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Popular music preference has increasingly shifted toward tracks featuring guest appearance cameos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B70A3C-CFFA-49E3-BB4E-0867071AE9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50723"/>
            <a:ext cx="5181600" cy="3701142"/>
          </a:xfrm>
        </p:spPr>
      </p:pic>
    </p:spTree>
    <p:extLst>
      <p:ext uri="{BB962C8B-B14F-4D97-AF65-F5344CB8AC3E}">
        <p14:creationId xmlns:p14="http://schemas.microsoft.com/office/powerpoint/2010/main" val="279748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BDC21-4839-49F4-BFF9-79B64CA39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874"/>
            <a:ext cx="10515600" cy="4351338"/>
          </a:xfrm>
        </p:spPr>
        <p:txBody>
          <a:bodyPr/>
          <a:lstStyle/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Problems encountered during analysis: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Inaccurate Spotify release dates</a:t>
            </a:r>
          </a:p>
          <a:p>
            <a:pPr lvl="3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Forced to manually cross-check with Billboard Top 10 data in CSV file</a:t>
            </a:r>
          </a:p>
          <a:p>
            <a:pPr marL="1371600" lvl="3" indent="0">
              <a:buSzPct val="50000"/>
              <a:buNone/>
            </a:pPr>
            <a:endParaRPr lang="en-US" dirty="0"/>
          </a:p>
          <a:p>
            <a:pPr lvl="2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Multiple instances of same track, or of same track performed by different artists, in Spotify API</a:t>
            </a:r>
          </a:p>
          <a:p>
            <a:pPr lvl="3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Call on the first element returned</a:t>
            </a:r>
          </a:p>
          <a:p>
            <a:pPr lvl="4">
              <a:buSzPct val="50000"/>
              <a:buFont typeface="Wingdings" panose="05000000000000000000" pitchFamily="2" charset="2"/>
              <a:buChar char="§"/>
            </a:pPr>
            <a:r>
              <a:rPr lang="en-US" i="1" dirty="0" err="1"/>
              <a:t>analysis.append</a:t>
            </a:r>
            <a:r>
              <a:rPr lang="en-US" i="1" dirty="0"/>
              <a:t>(</a:t>
            </a:r>
            <a:r>
              <a:rPr lang="en-US" i="1" dirty="0" err="1"/>
              <a:t>sp.audio_features</a:t>
            </a:r>
            <a:r>
              <a:rPr lang="en-US" i="1" dirty="0"/>
              <a:t>(</a:t>
            </a:r>
            <a:r>
              <a:rPr lang="en-US" i="1" dirty="0" err="1"/>
              <a:t>new_uri</a:t>
            </a:r>
            <a:r>
              <a:rPr lang="en-US" i="1" dirty="0"/>
              <a:t>[</a:t>
            </a:r>
            <a:r>
              <a:rPr lang="en-US" i="1" dirty="0" err="1"/>
              <a:t>i</a:t>
            </a:r>
            <a:r>
              <a:rPr lang="en-US" i="1" dirty="0"/>
              <a:t>]['tracks']["items"]</a:t>
            </a:r>
            <a:r>
              <a:rPr lang="en-US" b="1" i="1" dirty="0">
                <a:solidFill>
                  <a:srgbClr val="FF0000"/>
                </a:solidFill>
              </a:rPr>
              <a:t>[0]</a:t>
            </a:r>
            <a:r>
              <a:rPr lang="en-US" i="1" dirty="0"/>
              <a:t>["</a:t>
            </a:r>
            <a:r>
              <a:rPr lang="en-US" i="1" dirty="0" err="1"/>
              <a:t>uri</a:t>
            </a:r>
            <a:r>
              <a:rPr lang="en-US" i="1" dirty="0"/>
              <a:t>"]))</a:t>
            </a:r>
          </a:p>
          <a:p>
            <a:pPr marL="914400" lvl="2" indent="0">
              <a:buSzPct val="50000"/>
              <a:buNone/>
            </a:pPr>
            <a:endParaRPr lang="en-US" dirty="0"/>
          </a:p>
          <a:p>
            <a:pPr lvl="2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Originally intended to use Billboard’s annual Top 100 tracks but was too unwieldly for Spotify AP, reducing sample #n of ~660 vs. 6,600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F1A01D-FE11-4621-9A11-FF015E0F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sz="3000" b="1" dirty="0"/>
              <a:t>POST MORTEM</a:t>
            </a:r>
          </a:p>
        </p:txBody>
      </p:sp>
    </p:spTree>
    <p:extLst>
      <p:ext uri="{BB962C8B-B14F-4D97-AF65-F5344CB8AC3E}">
        <p14:creationId xmlns:p14="http://schemas.microsoft.com/office/powerpoint/2010/main" val="240519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1562-3612-4515-AA20-6729D36A5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8273"/>
          </a:xfrm>
        </p:spPr>
        <p:txBody>
          <a:bodyPr>
            <a:normAutofit/>
          </a:bodyPr>
          <a:lstStyle/>
          <a:p>
            <a:r>
              <a:rPr lang="en-US" sz="1000" dirty="0"/>
              <a:t>I’m pasting code for you to put in the main </a:t>
            </a:r>
            <a:r>
              <a:rPr lang="en-US" sz="1000" dirty="0" err="1"/>
              <a:t>Jupyter</a:t>
            </a:r>
            <a:r>
              <a:rPr lang="en-US" sz="1000" dirty="0"/>
              <a:t> notebook.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5415-4D30-4D54-8228-805EF6AAF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3398"/>
            <a:ext cx="4513976" cy="541356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800" dirty="0"/>
              <a:t>import </a:t>
            </a:r>
            <a:r>
              <a:rPr lang="en-US" sz="800" dirty="0" err="1"/>
              <a:t>matplotlib.pyplot</a:t>
            </a:r>
            <a:r>
              <a:rPr lang="en-US" sz="800" dirty="0"/>
              <a:t> as </a:t>
            </a:r>
            <a:r>
              <a:rPr lang="en-US" sz="800" dirty="0" err="1"/>
              <a:t>plt</a:t>
            </a:r>
            <a:endParaRPr lang="en-US" sz="8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/>
              <a:t>import </a:t>
            </a:r>
            <a:r>
              <a:rPr lang="en-US" sz="800" dirty="0" err="1"/>
              <a:t>numpy</a:t>
            </a:r>
            <a:r>
              <a:rPr lang="en-US" sz="800" dirty="0"/>
              <a:t> as np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/>
              <a:t>from mpl_toolkits.mplot3d import Axes3D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/>
              <a:t>from math import pi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/>
              <a:t>df = </a:t>
            </a:r>
            <a:r>
              <a:rPr lang="en-US" sz="800" dirty="0" err="1"/>
              <a:t>group_by_decade_df.mean</a:t>
            </a:r>
            <a:r>
              <a:rPr lang="en-US" sz="800" dirty="0"/>
              <a:t>().</a:t>
            </a:r>
            <a:r>
              <a:rPr lang="en-US" sz="800" dirty="0" err="1"/>
              <a:t>reset_index</a:t>
            </a:r>
            <a:r>
              <a:rPr lang="en-US" sz="800" dirty="0"/>
              <a:t>()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 err="1"/>
              <a:t>df.drop</a:t>
            </a:r>
            <a:r>
              <a:rPr lang="en-US" sz="800" dirty="0"/>
              <a:t>(["Release Date"],axis=1)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>
                <a:solidFill>
                  <a:srgbClr val="FF0000"/>
                </a:solidFill>
              </a:rPr>
              <a:t># Run this part only once....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/>
              <a:t>df["</a:t>
            </a:r>
            <a:r>
              <a:rPr lang="en-US" sz="800" dirty="0" err="1"/>
              <a:t>Acousticness</a:t>
            </a:r>
            <a:r>
              <a:rPr lang="en-US" sz="800" dirty="0"/>
              <a:t>"]=df["</a:t>
            </a:r>
            <a:r>
              <a:rPr lang="en-US" sz="800" dirty="0" err="1"/>
              <a:t>Acousticness</a:t>
            </a:r>
            <a:r>
              <a:rPr lang="en-US" sz="800" dirty="0"/>
              <a:t>"]/.77509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/>
              <a:t>df["Danceability"]=df["Danceability"]/.480525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/>
              <a:t>df["Energy"]=df["Energy"]/.341433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/>
              <a:t>df["</a:t>
            </a:r>
            <a:r>
              <a:rPr lang="en-US" sz="800" dirty="0" err="1"/>
              <a:t>Instrumentalness</a:t>
            </a:r>
            <a:r>
              <a:rPr lang="en-US" sz="800" dirty="0"/>
              <a:t>"]=df["</a:t>
            </a:r>
            <a:r>
              <a:rPr lang="en-US" sz="800" dirty="0" err="1"/>
              <a:t>Instrumentalness</a:t>
            </a:r>
            <a:r>
              <a:rPr lang="en-US" sz="800" dirty="0"/>
              <a:t>"]/.100617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/>
              <a:t>df["Loudness"]=abs(1-((df["Loudness"])/-12.10895))+1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/>
              <a:t>df["</a:t>
            </a:r>
            <a:r>
              <a:rPr lang="en-US" sz="800" dirty="0" err="1"/>
              <a:t>Speechiness</a:t>
            </a:r>
            <a:r>
              <a:rPr lang="en-US" sz="800" dirty="0"/>
              <a:t>"]=df["</a:t>
            </a:r>
            <a:r>
              <a:rPr lang="en-US" sz="800" dirty="0" err="1"/>
              <a:t>Speechiness</a:t>
            </a:r>
            <a:r>
              <a:rPr lang="en-US" sz="800" dirty="0"/>
              <a:t>"]/.046331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/>
              <a:t>df["Tempo"]=df["Tempo"]/107.576987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/>
              <a:t>df["Valence"]=df["Valence"]/.532334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/>
              <a:t>the_50s = </a:t>
            </a:r>
            <a:r>
              <a:rPr lang="en-US" sz="800" dirty="0" err="1"/>
              <a:t>df.drop</a:t>
            </a:r>
            <a:r>
              <a:rPr lang="en-US" sz="800" dirty="0"/>
              <a:t>(["</a:t>
            </a:r>
            <a:r>
              <a:rPr lang="en-US" sz="800" dirty="0" err="1"/>
              <a:t>Decade","Release</a:t>
            </a:r>
            <a:r>
              <a:rPr lang="en-US" sz="800" dirty="0"/>
              <a:t> </a:t>
            </a:r>
            <a:r>
              <a:rPr lang="en-US" sz="800" dirty="0" err="1"/>
              <a:t>Date","Popularity</a:t>
            </a:r>
            <a:r>
              <a:rPr lang="en-US" sz="800" dirty="0"/>
              <a:t>"],axis=1).</a:t>
            </a:r>
            <a:r>
              <a:rPr lang="en-US" sz="800" dirty="0" err="1"/>
              <a:t>iloc</a:t>
            </a:r>
            <a:r>
              <a:rPr lang="en-US" sz="800" dirty="0"/>
              <a:t>[0].values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/>
              <a:t>the_60s = </a:t>
            </a:r>
            <a:r>
              <a:rPr lang="en-US" sz="800" dirty="0" err="1"/>
              <a:t>df.drop</a:t>
            </a:r>
            <a:r>
              <a:rPr lang="en-US" sz="800" dirty="0"/>
              <a:t>(["</a:t>
            </a:r>
            <a:r>
              <a:rPr lang="en-US" sz="800" dirty="0" err="1"/>
              <a:t>Decade","Release</a:t>
            </a:r>
            <a:r>
              <a:rPr lang="en-US" sz="800" dirty="0"/>
              <a:t> </a:t>
            </a:r>
            <a:r>
              <a:rPr lang="en-US" sz="800" dirty="0" err="1"/>
              <a:t>Date","Popularity</a:t>
            </a:r>
            <a:r>
              <a:rPr lang="en-US" sz="800" dirty="0"/>
              <a:t>"],axis=1).</a:t>
            </a:r>
            <a:r>
              <a:rPr lang="en-US" sz="800" dirty="0" err="1"/>
              <a:t>iloc</a:t>
            </a:r>
            <a:r>
              <a:rPr lang="en-US" sz="800" dirty="0"/>
              <a:t>[1].values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/>
              <a:t>the_70s = </a:t>
            </a:r>
            <a:r>
              <a:rPr lang="en-US" sz="800" dirty="0" err="1"/>
              <a:t>df.drop</a:t>
            </a:r>
            <a:r>
              <a:rPr lang="en-US" sz="800" dirty="0"/>
              <a:t>(["</a:t>
            </a:r>
            <a:r>
              <a:rPr lang="en-US" sz="800" dirty="0" err="1"/>
              <a:t>Decade","Release</a:t>
            </a:r>
            <a:r>
              <a:rPr lang="en-US" sz="800" dirty="0"/>
              <a:t> </a:t>
            </a:r>
            <a:r>
              <a:rPr lang="en-US" sz="800" dirty="0" err="1"/>
              <a:t>Date","Popularity</a:t>
            </a:r>
            <a:r>
              <a:rPr lang="en-US" sz="800" dirty="0"/>
              <a:t>"],axis=1).</a:t>
            </a:r>
            <a:r>
              <a:rPr lang="en-US" sz="800" dirty="0" err="1"/>
              <a:t>iloc</a:t>
            </a:r>
            <a:r>
              <a:rPr lang="en-US" sz="800" dirty="0"/>
              <a:t>[2].values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/>
              <a:t>the_80s = </a:t>
            </a:r>
            <a:r>
              <a:rPr lang="en-US" sz="800" dirty="0" err="1"/>
              <a:t>df.drop</a:t>
            </a:r>
            <a:r>
              <a:rPr lang="en-US" sz="800" dirty="0"/>
              <a:t>(["</a:t>
            </a:r>
            <a:r>
              <a:rPr lang="en-US" sz="800" dirty="0" err="1"/>
              <a:t>Decade","Release</a:t>
            </a:r>
            <a:r>
              <a:rPr lang="en-US" sz="800" dirty="0"/>
              <a:t> </a:t>
            </a:r>
            <a:r>
              <a:rPr lang="en-US" sz="800" dirty="0" err="1"/>
              <a:t>Date","Popularity</a:t>
            </a:r>
            <a:r>
              <a:rPr lang="en-US" sz="800" dirty="0"/>
              <a:t>"],axis=1).</a:t>
            </a:r>
            <a:r>
              <a:rPr lang="en-US" sz="800" dirty="0" err="1"/>
              <a:t>iloc</a:t>
            </a:r>
            <a:r>
              <a:rPr lang="en-US" sz="800" dirty="0"/>
              <a:t>[3].values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/>
              <a:t>the_90s = </a:t>
            </a:r>
            <a:r>
              <a:rPr lang="en-US" sz="800" dirty="0" err="1"/>
              <a:t>df.drop</a:t>
            </a:r>
            <a:r>
              <a:rPr lang="en-US" sz="800" dirty="0"/>
              <a:t>(["</a:t>
            </a:r>
            <a:r>
              <a:rPr lang="en-US" sz="800" dirty="0" err="1"/>
              <a:t>Decade","Release</a:t>
            </a:r>
            <a:r>
              <a:rPr lang="en-US" sz="800" dirty="0"/>
              <a:t> </a:t>
            </a:r>
            <a:r>
              <a:rPr lang="en-US" sz="800" dirty="0" err="1"/>
              <a:t>Date","Popularity</a:t>
            </a:r>
            <a:r>
              <a:rPr lang="en-US" sz="800" dirty="0"/>
              <a:t>"],axis=1).</a:t>
            </a:r>
            <a:r>
              <a:rPr lang="en-US" sz="800" dirty="0" err="1"/>
              <a:t>iloc</a:t>
            </a:r>
            <a:r>
              <a:rPr lang="en-US" sz="800" dirty="0"/>
              <a:t>[4].values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/>
              <a:t>the_2000s = </a:t>
            </a:r>
            <a:r>
              <a:rPr lang="en-US" sz="800" dirty="0" err="1"/>
              <a:t>df.drop</a:t>
            </a:r>
            <a:r>
              <a:rPr lang="en-US" sz="800" dirty="0"/>
              <a:t>(["</a:t>
            </a:r>
            <a:r>
              <a:rPr lang="en-US" sz="800" dirty="0" err="1"/>
              <a:t>Decade","Release</a:t>
            </a:r>
            <a:r>
              <a:rPr lang="en-US" sz="800" dirty="0"/>
              <a:t> </a:t>
            </a:r>
            <a:r>
              <a:rPr lang="en-US" sz="800" dirty="0" err="1"/>
              <a:t>Date","Popularity</a:t>
            </a:r>
            <a:r>
              <a:rPr lang="en-US" sz="800" dirty="0"/>
              <a:t>"],axis=1).</a:t>
            </a:r>
            <a:r>
              <a:rPr lang="en-US" sz="800" dirty="0" err="1"/>
              <a:t>iloc</a:t>
            </a:r>
            <a:r>
              <a:rPr lang="en-US" sz="800" dirty="0"/>
              <a:t>[5].values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/>
              <a:t>the_2010s = </a:t>
            </a:r>
            <a:r>
              <a:rPr lang="en-US" sz="800" dirty="0" err="1"/>
              <a:t>df.drop</a:t>
            </a:r>
            <a:r>
              <a:rPr lang="en-US" sz="800" dirty="0"/>
              <a:t>(["</a:t>
            </a:r>
            <a:r>
              <a:rPr lang="en-US" sz="800" dirty="0" err="1"/>
              <a:t>Decade","Release</a:t>
            </a:r>
            <a:r>
              <a:rPr lang="en-US" sz="800" dirty="0"/>
              <a:t> </a:t>
            </a:r>
            <a:r>
              <a:rPr lang="en-US" sz="800" dirty="0" err="1"/>
              <a:t>Date","Popularity</a:t>
            </a:r>
            <a:r>
              <a:rPr lang="en-US" sz="800" dirty="0"/>
              <a:t>"],axis=1).</a:t>
            </a:r>
            <a:r>
              <a:rPr lang="en-US" sz="800" dirty="0" err="1"/>
              <a:t>iloc</a:t>
            </a:r>
            <a:r>
              <a:rPr lang="en-US" sz="800" dirty="0"/>
              <a:t>[6].values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5F1813-1527-40F7-9C51-65CEB00B8957}"/>
              </a:ext>
            </a:extLst>
          </p:cNvPr>
          <p:cNvSpPr txBox="1">
            <a:spLocks/>
          </p:cNvSpPr>
          <p:nvPr/>
        </p:nvSpPr>
        <p:spPr>
          <a:xfrm>
            <a:off x="4555222" y="564261"/>
            <a:ext cx="3867325" cy="5413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800" dirty="0">
                <a:solidFill>
                  <a:srgbClr val="FF0000"/>
                </a:solidFill>
              </a:rPr>
              <a:t># number of variable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/>
              <a:t>categories= ["Acousticness","Danceability","Energy","Instrumentalness","Loudness",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/>
              <a:t>                   "</a:t>
            </a:r>
            <a:r>
              <a:rPr lang="en-US" sz="800" dirty="0" err="1"/>
              <a:t>Speechiness</a:t>
            </a:r>
            <a:r>
              <a:rPr lang="en-US" sz="800" dirty="0"/>
              <a:t>","</a:t>
            </a:r>
            <a:r>
              <a:rPr lang="en-US" sz="800" dirty="0" err="1"/>
              <a:t>Tempo","Valence</a:t>
            </a:r>
            <a:r>
              <a:rPr lang="en-US" sz="800" dirty="0"/>
              <a:t>"]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/>
              <a:t>N = </a:t>
            </a:r>
            <a:r>
              <a:rPr lang="en-US" sz="800" dirty="0" err="1"/>
              <a:t>len</a:t>
            </a:r>
            <a:r>
              <a:rPr lang="en-US" sz="800" dirty="0"/>
              <a:t>(categories)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>
                <a:solidFill>
                  <a:srgbClr val="FF0000"/>
                </a:solidFill>
              </a:rPr>
              <a:t># What will be the angle of each axis in the plot? (we divide the plot / number of variable)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/>
              <a:t>angles = [n / float(N) * 2 * pi for n in range(N)]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/>
              <a:t>angles += angles[:1]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>
                <a:solidFill>
                  <a:srgbClr val="FF0000"/>
                </a:solidFill>
              </a:rPr>
              <a:t># </a:t>
            </a:r>
            <a:r>
              <a:rPr lang="en-US" sz="800" dirty="0" err="1">
                <a:solidFill>
                  <a:srgbClr val="FF0000"/>
                </a:solidFill>
              </a:rPr>
              <a:t>Initialise</a:t>
            </a:r>
            <a:r>
              <a:rPr lang="en-US" sz="800" dirty="0">
                <a:solidFill>
                  <a:srgbClr val="FF0000"/>
                </a:solidFill>
              </a:rPr>
              <a:t> the spider plot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/>
              <a:t>ax = </a:t>
            </a:r>
            <a:r>
              <a:rPr lang="en-US" sz="800" dirty="0" err="1"/>
              <a:t>plt.subplot</a:t>
            </a:r>
            <a:r>
              <a:rPr lang="en-US" sz="800" dirty="0"/>
              <a:t>(111, polar=True)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>
                <a:solidFill>
                  <a:srgbClr val="FF0000"/>
                </a:solidFill>
              </a:rPr>
              <a:t># If you want the first axis to be on top: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 err="1"/>
              <a:t>ax.set_theta_offset</a:t>
            </a:r>
            <a:r>
              <a:rPr lang="en-US" sz="800" dirty="0"/>
              <a:t>(pi / 2)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 err="1"/>
              <a:t>ax.set_theta_direction</a:t>
            </a:r>
            <a:r>
              <a:rPr lang="en-US" sz="800" dirty="0"/>
              <a:t>(-1)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>
                <a:solidFill>
                  <a:srgbClr val="FF0000"/>
                </a:solidFill>
              </a:rPr>
              <a:t># Draw one axe per variable + add labels </a:t>
            </a:r>
            <a:r>
              <a:rPr lang="en-US" sz="800" dirty="0" err="1">
                <a:solidFill>
                  <a:srgbClr val="FF0000"/>
                </a:solidFill>
              </a:rPr>
              <a:t>labels</a:t>
            </a:r>
            <a:r>
              <a:rPr lang="en-US" sz="800" dirty="0">
                <a:solidFill>
                  <a:srgbClr val="FF0000"/>
                </a:solidFill>
              </a:rPr>
              <a:t> yet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 err="1"/>
              <a:t>plt.xticks</a:t>
            </a:r>
            <a:r>
              <a:rPr lang="en-US" sz="800" dirty="0"/>
              <a:t>(angles[:-1], categories)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>
                <a:solidFill>
                  <a:srgbClr val="FF0000"/>
                </a:solidFill>
              </a:rPr>
              <a:t># Draw </a:t>
            </a:r>
            <a:r>
              <a:rPr lang="en-US" sz="800" dirty="0" err="1">
                <a:solidFill>
                  <a:srgbClr val="FF0000"/>
                </a:solidFill>
              </a:rPr>
              <a:t>ylabels</a:t>
            </a:r>
            <a:endParaRPr lang="en-US" sz="8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 err="1"/>
              <a:t>ax.set_rlabel_position</a:t>
            </a:r>
            <a:r>
              <a:rPr lang="en-US" sz="800" dirty="0"/>
              <a:t>(0)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 err="1"/>
              <a:t>plt.yticks</a:t>
            </a:r>
            <a:r>
              <a:rPr lang="en-US" sz="800" dirty="0"/>
              <a:t>([.5,1.0,1.5,2.0], [".5","1.0","1.5","2.0"], color="grey", size=12)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 err="1"/>
              <a:t>plt.ylim</a:t>
            </a:r>
            <a:r>
              <a:rPr lang="en-US" sz="800" dirty="0"/>
              <a:t>(0,2.1)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2F60F-EC25-4349-B0AA-BD9F5FED582D}"/>
              </a:ext>
            </a:extLst>
          </p:cNvPr>
          <p:cNvSpPr txBox="1"/>
          <p:nvPr/>
        </p:nvSpPr>
        <p:spPr>
          <a:xfrm>
            <a:off x="8707772" y="365125"/>
            <a:ext cx="305564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 </a:t>
            </a:r>
          </a:p>
          <a:p>
            <a:r>
              <a:rPr lang="en-US" sz="800" dirty="0">
                <a:solidFill>
                  <a:srgbClr val="FF0000"/>
                </a:solidFill>
              </a:rPr>
              <a:t># ------- PART 2: Add plots</a:t>
            </a:r>
          </a:p>
          <a:p>
            <a:r>
              <a:rPr lang="en-US" sz="800" dirty="0">
                <a:solidFill>
                  <a:srgbClr val="FF0000"/>
                </a:solidFill>
              </a:rPr>
              <a:t> </a:t>
            </a:r>
          </a:p>
          <a:p>
            <a:r>
              <a:rPr lang="en-US" sz="800" dirty="0">
                <a:solidFill>
                  <a:srgbClr val="FF0000"/>
                </a:solidFill>
              </a:rPr>
              <a:t># Plot each individual = each line of the data</a:t>
            </a:r>
          </a:p>
          <a:p>
            <a:r>
              <a:rPr lang="en-US" sz="800" dirty="0">
                <a:solidFill>
                  <a:srgbClr val="FF0000"/>
                </a:solidFill>
              </a:rPr>
              <a:t> </a:t>
            </a:r>
          </a:p>
          <a:p>
            <a:r>
              <a:rPr lang="en-US" sz="800" dirty="0">
                <a:solidFill>
                  <a:srgbClr val="FF0000"/>
                </a:solidFill>
              </a:rPr>
              <a:t># The 50s</a:t>
            </a:r>
          </a:p>
          <a:p>
            <a:r>
              <a:rPr lang="en-US" sz="800" dirty="0"/>
              <a:t>values=the_50s.flatten().</a:t>
            </a:r>
            <a:r>
              <a:rPr lang="en-US" sz="800" dirty="0" err="1"/>
              <a:t>tolist</a:t>
            </a:r>
            <a:r>
              <a:rPr lang="en-US" sz="800" dirty="0"/>
              <a:t>()</a:t>
            </a:r>
          </a:p>
          <a:p>
            <a:r>
              <a:rPr lang="en-US" sz="800" dirty="0"/>
              <a:t>values += values[:1]</a:t>
            </a:r>
          </a:p>
          <a:p>
            <a:r>
              <a:rPr lang="en-US" sz="800" dirty="0" err="1"/>
              <a:t>ax.plot</a:t>
            </a:r>
            <a:r>
              <a:rPr lang="en-US" sz="800" dirty="0"/>
              <a:t>(angles, values, linewidth=1, </a:t>
            </a:r>
            <a:r>
              <a:rPr lang="en-US" sz="800" dirty="0" err="1"/>
              <a:t>linestyle</a:t>
            </a:r>
            <a:r>
              <a:rPr lang="en-US" sz="800" dirty="0"/>
              <a:t>='solid', label="1950s")</a:t>
            </a:r>
          </a:p>
          <a:p>
            <a:r>
              <a:rPr lang="en-US" sz="800" dirty="0" err="1"/>
              <a:t>ax.fill</a:t>
            </a:r>
            <a:r>
              <a:rPr lang="en-US" sz="800" dirty="0"/>
              <a:t>(angles, values, 'b', alpha=0.1)</a:t>
            </a:r>
          </a:p>
          <a:p>
            <a:endParaRPr lang="en-US" sz="800" dirty="0"/>
          </a:p>
          <a:p>
            <a:r>
              <a:rPr lang="en-US" sz="800" dirty="0">
                <a:solidFill>
                  <a:srgbClr val="FF0000"/>
                </a:solidFill>
              </a:rPr>
              <a:t># The 60s</a:t>
            </a:r>
          </a:p>
          <a:p>
            <a:r>
              <a:rPr lang="en-US" sz="800" dirty="0"/>
              <a:t># values=the_60s.flatten().</a:t>
            </a:r>
            <a:r>
              <a:rPr lang="en-US" sz="800" dirty="0" err="1"/>
              <a:t>tolist</a:t>
            </a:r>
            <a:r>
              <a:rPr lang="en-US" sz="800" dirty="0"/>
              <a:t>()</a:t>
            </a:r>
          </a:p>
          <a:p>
            <a:r>
              <a:rPr lang="en-US" sz="800" dirty="0"/>
              <a:t># values += values[:1]</a:t>
            </a:r>
          </a:p>
          <a:p>
            <a:r>
              <a:rPr lang="en-US" sz="800" dirty="0"/>
              <a:t># </a:t>
            </a:r>
            <a:r>
              <a:rPr lang="en-US" sz="800" dirty="0" err="1"/>
              <a:t>ax.plot</a:t>
            </a:r>
            <a:r>
              <a:rPr lang="en-US" sz="800" dirty="0"/>
              <a:t>(angles, values, linewidth=1, </a:t>
            </a:r>
            <a:r>
              <a:rPr lang="en-US" sz="800" dirty="0" err="1"/>
              <a:t>linestyle</a:t>
            </a:r>
            <a:r>
              <a:rPr lang="en-US" sz="800" dirty="0"/>
              <a:t>='solid', label="1960s")</a:t>
            </a:r>
          </a:p>
          <a:p>
            <a:r>
              <a:rPr lang="en-US" sz="800" dirty="0"/>
              <a:t># </a:t>
            </a:r>
            <a:r>
              <a:rPr lang="en-US" sz="800" dirty="0" err="1"/>
              <a:t>ax.fill</a:t>
            </a:r>
            <a:r>
              <a:rPr lang="en-US" sz="800" dirty="0"/>
              <a:t>(angles, values, 'r', alpha=0.1)</a:t>
            </a:r>
          </a:p>
          <a:p>
            <a:endParaRPr lang="en-US" sz="800" dirty="0"/>
          </a:p>
          <a:p>
            <a:r>
              <a:rPr lang="en-US" sz="800" dirty="0">
                <a:solidFill>
                  <a:srgbClr val="FF0000"/>
                </a:solidFill>
              </a:rPr>
              <a:t># # The 70s</a:t>
            </a:r>
          </a:p>
          <a:p>
            <a:r>
              <a:rPr lang="en-US" sz="800" dirty="0"/>
              <a:t># values=the_70s.flatten().</a:t>
            </a:r>
            <a:r>
              <a:rPr lang="en-US" sz="800" dirty="0" err="1"/>
              <a:t>tolist</a:t>
            </a:r>
            <a:r>
              <a:rPr lang="en-US" sz="800" dirty="0"/>
              <a:t>()</a:t>
            </a:r>
          </a:p>
          <a:p>
            <a:r>
              <a:rPr lang="en-US" sz="800" dirty="0"/>
              <a:t># values += values[:1]</a:t>
            </a:r>
          </a:p>
          <a:p>
            <a:r>
              <a:rPr lang="en-US" sz="800" dirty="0"/>
              <a:t># </a:t>
            </a:r>
            <a:r>
              <a:rPr lang="en-US" sz="800" dirty="0" err="1"/>
              <a:t>ax.plot</a:t>
            </a:r>
            <a:r>
              <a:rPr lang="en-US" sz="800" dirty="0"/>
              <a:t>(angles, values, linewidth=1, </a:t>
            </a:r>
            <a:r>
              <a:rPr lang="en-US" sz="800" dirty="0" err="1"/>
              <a:t>linestyle</a:t>
            </a:r>
            <a:r>
              <a:rPr lang="en-US" sz="800" dirty="0"/>
              <a:t>='solid', label="1970s")</a:t>
            </a:r>
          </a:p>
          <a:p>
            <a:r>
              <a:rPr lang="en-US" sz="800" dirty="0"/>
              <a:t># </a:t>
            </a:r>
            <a:r>
              <a:rPr lang="en-US" sz="800" dirty="0" err="1"/>
              <a:t>ax.fill</a:t>
            </a:r>
            <a:r>
              <a:rPr lang="en-US" sz="800" dirty="0"/>
              <a:t>(angles, values, 'g', alpha=0.1)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>
                <a:solidFill>
                  <a:srgbClr val="FF0000"/>
                </a:solidFill>
              </a:rPr>
              <a:t># # The 80s</a:t>
            </a:r>
          </a:p>
          <a:p>
            <a:r>
              <a:rPr lang="en-US" sz="800" dirty="0"/>
              <a:t># values=the_80s.flatten().</a:t>
            </a:r>
            <a:r>
              <a:rPr lang="en-US" sz="800" dirty="0" err="1"/>
              <a:t>tolist</a:t>
            </a:r>
            <a:r>
              <a:rPr lang="en-US" sz="800" dirty="0"/>
              <a:t>()</a:t>
            </a:r>
          </a:p>
          <a:p>
            <a:r>
              <a:rPr lang="en-US" sz="800" dirty="0"/>
              <a:t># values += values[:1]</a:t>
            </a:r>
          </a:p>
          <a:p>
            <a:r>
              <a:rPr lang="en-US" sz="800" dirty="0"/>
              <a:t># </a:t>
            </a:r>
            <a:r>
              <a:rPr lang="en-US" sz="800" dirty="0" err="1"/>
              <a:t>ax.plot</a:t>
            </a:r>
            <a:r>
              <a:rPr lang="en-US" sz="800" dirty="0"/>
              <a:t>(angles, values, linewidth=1, </a:t>
            </a:r>
            <a:r>
              <a:rPr lang="en-US" sz="800" dirty="0" err="1"/>
              <a:t>linestyle</a:t>
            </a:r>
            <a:r>
              <a:rPr lang="en-US" sz="800" dirty="0"/>
              <a:t>='solid', label="1980s")</a:t>
            </a:r>
          </a:p>
          <a:p>
            <a:r>
              <a:rPr lang="en-US" sz="800" dirty="0"/>
              <a:t># </a:t>
            </a:r>
            <a:r>
              <a:rPr lang="en-US" sz="800" dirty="0" err="1"/>
              <a:t>ax.fill</a:t>
            </a:r>
            <a:r>
              <a:rPr lang="en-US" sz="800" dirty="0"/>
              <a:t>(angles, values, 'y', alpha=0.1)    </a:t>
            </a:r>
          </a:p>
          <a:p>
            <a:endParaRPr lang="en-US" sz="800" dirty="0"/>
          </a:p>
          <a:p>
            <a:r>
              <a:rPr lang="en-US" sz="800" dirty="0">
                <a:solidFill>
                  <a:srgbClr val="FF0000"/>
                </a:solidFill>
              </a:rPr>
              <a:t># # The 90s</a:t>
            </a:r>
          </a:p>
          <a:p>
            <a:r>
              <a:rPr lang="en-US" sz="800" dirty="0"/>
              <a:t># values=the_90s.flatten().</a:t>
            </a:r>
            <a:r>
              <a:rPr lang="en-US" sz="800" dirty="0" err="1"/>
              <a:t>tolist</a:t>
            </a:r>
            <a:r>
              <a:rPr lang="en-US" sz="800" dirty="0"/>
              <a:t>()</a:t>
            </a:r>
          </a:p>
          <a:p>
            <a:r>
              <a:rPr lang="en-US" sz="800" dirty="0"/>
              <a:t># values += values[:1]</a:t>
            </a:r>
          </a:p>
          <a:p>
            <a:r>
              <a:rPr lang="en-US" sz="800" dirty="0"/>
              <a:t># </a:t>
            </a:r>
            <a:r>
              <a:rPr lang="en-US" sz="800" dirty="0" err="1"/>
              <a:t>ax.plot</a:t>
            </a:r>
            <a:r>
              <a:rPr lang="en-US" sz="800" dirty="0"/>
              <a:t>(angles, values, linewidth=1, </a:t>
            </a:r>
            <a:r>
              <a:rPr lang="en-US" sz="800" dirty="0" err="1"/>
              <a:t>linestyle</a:t>
            </a:r>
            <a:r>
              <a:rPr lang="en-US" sz="800" dirty="0"/>
              <a:t>='solid', label="1990s")</a:t>
            </a:r>
          </a:p>
          <a:p>
            <a:r>
              <a:rPr lang="en-US" sz="800" dirty="0"/>
              <a:t># </a:t>
            </a:r>
            <a:r>
              <a:rPr lang="en-US" sz="800" dirty="0" err="1"/>
              <a:t>ax.fill</a:t>
            </a:r>
            <a:r>
              <a:rPr lang="en-US" sz="800" dirty="0"/>
              <a:t>(angles, values, 'p', alpha=0.1)    </a:t>
            </a:r>
          </a:p>
          <a:p>
            <a:r>
              <a:rPr lang="en-US" sz="800" dirty="0"/>
              <a:t>    </a:t>
            </a:r>
          </a:p>
          <a:p>
            <a:r>
              <a:rPr lang="en-US" sz="800" dirty="0">
                <a:solidFill>
                  <a:srgbClr val="FF0000"/>
                </a:solidFill>
              </a:rPr>
              <a:t># # The 2000s</a:t>
            </a:r>
          </a:p>
          <a:p>
            <a:r>
              <a:rPr lang="en-US" sz="800" dirty="0"/>
              <a:t># values=the_2000s.flatten().</a:t>
            </a:r>
            <a:r>
              <a:rPr lang="en-US" sz="800" dirty="0" err="1"/>
              <a:t>tolist</a:t>
            </a:r>
            <a:r>
              <a:rPr lang="en-US" sz="800" dirty="0"/>
              <a:t>()</a:t>
            </a:r>
          </a:p>
          <a:p>
            <a:r>
              <a:rPr lang="en-US" sz="800" dirty="0"/>
              <a:t># values += values[:1]</a:t>
            </a:r>
          </a:p>
          <a:p>
            <a:r>
              <a:rPr lang="en-US" sz="800" dirty="0"/>
              <a:t># </a:t>
            </a:r>
            <a:r>
              <a:rPr lang="en-US" sz="800" dirty="0" err="1"/>
              <a:t>ax.plot</a:t>
            </a:r>
            <a:r>
              <a:rPr lang="en-US" sz="800" dirty="0"/>
              <a:t>(angles, values, linewidth=1, </a:t>
            </a:r>
            <a:r>
              <a:rPr lang="en-US" sz="800" dirty="0" err="1"/>
              <a:t>linestyle</a:t>
            </a:r>
            <a:r>
              <a:rPr lang="en-US" sz="800" dirty="0"/>
              <a:t>='solid', label="2000s")</a:t>
            </a:r>
          </a:p>
          <a:p>
            <a:r>
              <a:rPr lang="en-US" sz="800" dirty="0"/>
              <a:t># </a:t>
            </a:r>
            <a:r>
              <a:rPr lang="en-US" sz="800" dirty="0" err="1"/>
              <a:t>ax.fill</a:t>
            </a:r>
            <a:r>
              <a:rPr lang="en-US" sz="800" dirty="0"/>
              <a:t>(angles, values, 'k', alpha=0.1)     </a:t>
            </a:r>
          </a:p>
          <a:p>
            <a:r>
              <a:rPr lang="en-US" sz="800" dirty="0"/>
              <a:t>    </a:t>
            </a:r>
          </a:p>
          <a:p>
            <a:r>
              <a:rPr lang="en-US" sz="800" dirty="0">
                <a:solidFill>
                  <a:srgbClr val="FF0000"/>
                </a:solidFill>
              </a:rPr>
              <a:t># # The 2010s</a:t>
            </a:r>
          </a:p>
          <a:p>
            <a:r>
              <a:rPr lang="en-US" sz="800" dirty="0"/>
              <a:t>values=the_2010s.flatten().</a:t>
            </a:r>
            <a:r>
              <a:rPr lang="en-US" sz="800" dirty="0" err="1"/>
              <a:t>tolist</a:t>
            </a:r>
            <a:r>
              <a:rPr lang="en-US" sz="800" dirty="0"/>
              <a:t>()</a:t>
            </a:r>
          </a:p>
          <a:p>
            <a:r>
              <a:rPr lang="en-US" sz="800" dirty="0"/>
              <a:t>values += values[:1]</a:t>
            </a:r>
          </a:p>
          <a:p>
            <a:r>
              <a:rPr lang="en-US" sz="800" dirty="0" err="1"/>
              <a:t>ax.plot</a:t>
            </a:r>
            <a:r>
              <a:rPr lang="en-US" sz="800" dirty="0"/>
              <a:t>(angles, values, linewidth=1, </a:t>
            </a:r>
            <a:r>
              <a:rPr lang="en-US" sz="800" dirty="0" err="1"/>
              <a:t>linestyle</a:t>
            </a:r>
            <a:r>
              <a:rPr lang="en-US" sz="800" dirty="0"/>
              <a:t>='solid', label="2010s")</a:t>
            </a:r>
          </a:p>
          <a:p>
            <a:r>
              <a:rPr lang="en-US" sz="800" dirty="0" err="1"/>
              <a:t>ax.fill</a:t>
            </a:r>
            <a:r>
              <a:rPr lang="en-US" sz="800" dirty="0"/>
              <a:t>(angles, values, 'o', alpha=0.1)      </a:t>
            </a:r>
          </a:p>
          <a:p>
            <a:r>
              <a:rPr lang="en-US" sz="800" dirty="0"/>
              <a:t>    </a:t>
            </a:r>
          </a:p>
          <a:p>
            <a:r>
              <a:rPr lang="en-US" sz="800" dirty="0">
                <a:solidFill>
                  <a:srgbClr val="FF0000"/>
                </a:solidFill>
              </a:rPr>
              <a:t># Add legend</a:t>
            </a:r>
          </a:p>
          <a:p>
            <a:r>
              <a:rPr lang="en-US" sz="800" dirty="0" err="1"/>
              <a:t>plt.legend</a:t>
            </a:r>
            <a:r>
              <a:rPr lang="en-US" sz="800" dirty="0"/>
              <a:t>(loc='best', </a:t>
            </a:r>
            <a:r>
              <a:rPr lang="en-US" sz="800" dirty="0" err="1"/>
              <a:t>bbox_to_anchor</a:t>
            </a:r>
            <a:r>
              <a:rPr lang="en-US" sz="800" dirty="0"/>
              <a:t>=(0.1, 0.1))</a:t>
            </a:r>
          </a:p>
        </p:txBody>
      </p:sp>
    </p:spTree>
    <p:extLst>
      <p:ext uri="{BB962C8B-B14F-4D97-AF65-F5344CB8AC3E}">
        <p14:creationId xmlns:p14="http://schemas.microsoft.com/office/powerpoint/2010/main" val="331506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9042-A719-4C16-8841-94C949446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313"/>
          </a:xfrm>
        </p:spPr>
        <p:txBody>
          <a:bodyPr anchor="t">
            <a:normAutofit/>
          </a:bodyPr>
          <a:lstStyle/>
          <a:p>
            <a:r>
              <a:rPr lang="en-US" sz="3000" b="1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46C5-E54B-41BD-B09E-4106E8534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498"/>
            <a:ext cx="10515600" cy="5055079"/>
          </a:xfrm>
        </p:spPr>
        <p:txBody>
          <a:bodyPr>
            <a:normAutofit fontScale="92500" lnSpcReduction="20000"/>
          </a:bodyPr>
          <a:lstStyle/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Null Hypothesis</a:t>
            </a:r>
          </a:p>
          <a:p>
            <a:pPr>
              <a:buSzPct val="50000"/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sz="2000" dirty="0"/>
              <a:t>Characteristics of popular music, as defined by Billboard’s annual Top 10 Tracks list, will not show statistically significant differences across various dependency regimes</a:t>
            </a:r>
          </a:p>
          <a:p>
            <a:pPr marL="457200" lvl="1" indent="0">
              <a:buSzPct val="50000"/>
              <a:buNone/>
            </a:pPr>
            <a:endParaRPr lang="en-US" sz="2000" dirty="0"/>
          </a:p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sz="2400" dirty="0"/>
              <a:t>Key Questions</a:t>
            </a:r>
          </a:p>
          <a:p>
            <a:pPr>
              <a:buSzPct val="50000"/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sz="2000" dirty="0"/>
              <a:t>Are there statistically significant differences in popular music preferences across:</a:t>
            </a:r>
          </a:p>
          <a:p>
            <a:pPr lvl="2">
              <a:buSzPct val="50000"/>
              <a:buFont typeface="Wingdings" panose="05000000000000000000" pitchFamily="2" charset="2"/>
              <a:buChar char="§"/>
            </a:pPr>
            <a:r>
              <a:rPr lang="en-US" sz="1600" dirty="0"/>
              <a:t>time</a:t>
            </a:r>
          </a:p>
          <a:p>
            <a:pPr lvl="2">
              <a:buSzPct val="50000"/>
              <a:buFont typeface="Wingdings" panose="05000000000000000000" pitchFamily="2" charset="2"/>
              <a:buChar char="§"/>
            </a:pPr>
            <a:r>
              <a:rPr lang="en-US" sz="1600" dirty="0"/>
              <a:t>politics</a:t>
            </a:r>
          </a:p>
          <a:p>
            <a:pPr lvl="2">
              <a:buSzPct val="50000"/>
              <a:buFont typeface="Wingdings" panose="05000000000000000000" pitchFamily="2" charset="2"/>
              <a:buChar char="§"/>
            </a:pPr>
            <a:r>
              <a:rPr lang="en-US" sz="1600" dirty="0"/>
              <a:t>important societal issues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sz="2400" dirty="0"/>
              <a:t>Conclusions</a:t>
            </a:r>
          </a:p>
          <a:p>
            <a:pPr>
              <a:buSzPct val="5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sz="2000" dirty="0"/>
              <a:t>Preference differences across </a:t>
            </a:r>
            <a:r>
              <a:rPr lang="en-US" sz="2000" b="1" u="sng" dirty="0"/>
              <a:t>time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are</a:t>
            </a:r>
            <a:r>
              <a:rPr lang="en-US" sz="2000" dirty="0"/>
              <a:t> statistically significant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sz="2000" dirty="0"/>
              <a:t>Preference differences across </a:t>
            </a:r>
            <a:r>
              <a:rPr lang="en-US" sz="2000" b="1" u="sng" dirty="0"/>
              <a:t>politics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are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statistically significant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sz="2000" dirty="0"/>
              <a:t>Preference differences across </a:t>
            </a:r>
            <a:r>
              <a:rPr lang="en-US" sz="2000" b="1" u="sng" dirty="0"/>
              <a:t>societal</a:t>
            </a:r>
            <a:r>
              <a:rPr lang="en-US" sz="2000" u="sng" dirty="0"/>
              <a:t> </a:t>
            </a:r>
            <a:r>
              <a:rPr lang="en-US" sz="2000" b="1" u="sng" dirty="0"/>
              <a:t>issues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are not </a:t>
            </a:r>
            <a:r>
              <a:rPr lang="en-US" sz="2000" dirty="0"/>
              <a:t>statistically significant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3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9042-A719-4C16-8841-94C949446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313"/>
          </a:xfrm>
        </p:spPr>
        <p:txBody>
          <a:bodyPr anchor="t">
            <a:normAutofit/>
          </a:bodyPr>
          <a:lstStyle/>
          <a:p>
            <a:r>
              <a:rPr lang="en-US" sz="3000" b="1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46C5-E54B-41BD-B09E-4106E8534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498"/>
            <a:ext cx="10515600" cy="5055079"/>
          </a:xfrm>
        </p:spPr>
        <p:txBody>
          <a:bodyPr>
            <a:normAutofit fontScale="62500" lnSpcReduction="20000"/>
          </a:bodyPr>
          <a:lstStyle/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Scope to define:</a:t>
            </a:r>
          </a:p>
          <a:p>
            <a:pPr marL="0" indent="0">
              <a:buSzPct val="50000"/>
              <a:buNone/>
            </a:pPr>
            <a:endParaRPr lang="en-US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“Genre” is too broad a preference descriptor, providing little analytical insight; is there a way to quantitatively categorize the things that constitute “genre” instead?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“Across time” is broad and preference is unlikely to change materially year-to-year; group by decade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“Politics” can easily be grouped into R vs. D White House admins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“Import societal issues” is both broad and subjective; narrow by grouping into periods of major war vs. peace-time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Data needed:</a:t>
            </a:r>
          </a:p>
          <a:p>
            <a:pPr>
              <a:buSzPct val="50000"/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Billboard Top 10 tacks with accurate release dates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Music API containing audio feature info on Billboard Top 10 tracks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Lists of historical White House admins, start/end dates of major US wars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Tools used:</a:t>
            </a:r>
          </a:p>
          <a:p>
            <a:pPr>
              <a:buSzPct val="50000"/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Billboard website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Spotify API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Wikipedia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8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9042-A719-4C16-8841-94C949446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7554"/>
          </a:xfrm>
        </p:spPr>
        <p:txBody>
          <a:bodyPr anchor="t">
            <a:normAutofit/>
          </a:bodyPr>
          <a:lstStyle/>
          <a:p>
            <a:r>
              <a:rPr lang="en-US" sz="3000" b="1" dirty="0"/>
              <a:t>DATA EXPLORATION &amp;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46C5-E54B-41BD-B09E-4106E8534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997"/>
            <a:ext cx="10515600" cy="5296618"/>
          </a:xfrm>
        </p:spPr>
        <p:txBody>
          <a:bodyPr>
            <a:normAutofit fontScale="77500" lnSpcReduction="20000"/>
          </a:bodyPr>
          <a:lstStyle/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Exploration:</a:t>
            </a:r>
          </a:p>
          <a:p>
            <a:pPr marL="0" indent="0">
              <a:buSzPct val="50000"/>
              <a:buNone/>
            </a:pPr>
            <a:endParaRPr lang="en-US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Copy-paste tracks and associated release dates from Billboard website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Research Spotify API to determine what was available and how to call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Locate White House R vs. D admins and major war dates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Cleanup:</a:t>
            </a:r>
          </a:p>
          <a:p>
            <a:pPr>
              <a:buSzPct val="50000"/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Copy-paste unformatted Billboard, Wikipedia data into CSV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Use CSV track data to call Spotify API for audio features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Export Spotify API data to CSV, manually fix release date data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Problems:</a:t>
            </a:r>
          </a:p>
          <a:p>
            <a:pPr>
              <a:buSzPct val="50000"/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No easy-to-find or download file containing Billboard data on web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Format of Billboard website data for 2017-2018 changed, making timely copy-paste into CSV unrealistic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Hoped to cross-reference Billboard API w/ Spotify API, but no longer operational</a:t>
            </a:r>
          </a:p>
        </p:txBody>
      </p:sp>
    </p:spTree>
    <p:extLst>
      <p:ext uri="{BB962C8B-B14F-4D97-AF65-F5344CB8AC3E}">
        <p14:creationId xmlns:p14="http://schemas.microsoft.com/office/powerpoint/2010/main" val="320671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305C-F96E-46BE-BB74-80CEBFDF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 anchor="t">
            <a:normAutofit/>
          </a:bodyPr>
          <a:lstStyle/>
          <a:p>
            <a:r>
              <a:rPr lang="en-US" sz="3000" b="1" dirty="0"/>
              <a:t>DATA ANALYSIS – Change in Mean Song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CD83E-D0C8-4E9A-8255-C98EC58AC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20756" cy="43513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Call Billboard Top 10 tracks in Spotify API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Append relevant data for each track: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Popularity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Audio feature: </a:t>
            </a:r>
            <a:r>
              <a:rPr lang="en-US" i="1" dirty="0">
                <a:solidFill>
                  <a:srgbClr val="FF0000"/>
                </a:solidFill>
              </a:rPr>
              <a:t>Accousticness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Audio feature: </a:t>
            </a:r>
            <a:r>
              <a:rPr lang="en-US" i="1" dirty="0">
                <a:solidFill>
                  <a:srgbClr val="FF0000"/>
                </a:solidFill>
              </a:rPr>
              <a:t>Danceability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Audio feature: </a:t>
            </a:r>
            <a:r>
              <a:rPr lang="en-US" i="1" dirty="0">
                <a:solidFill>
                  <a:srgbClr val="FF0000"/>
                </a:solidFill>
              </a:rPr>
              <a:t>Energy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Audio feature: </a:t>
            </a:r>
            <a:r>
              <a:rPr lang="en-US" i="1" dirty="0">
                <a:solidFill>
                  <a:srgbClr val="FF0000"/>
                </a:solidFill>
              </a:rPr>
              <a:t>Instrumentalness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Audio feature: </a:t>
            </a:r>
            <a:r>
              <a:rPr lang="en-US" i="1" dirty="0">
                <a:solidFill>
                  <a:srgbClr val="FF0000"/>
                </a:solidFill>
              </a:rPr>
              <a:t>Loudness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Audio feature: </a:t>
            </a:r>
            <a:r>
              <a:rPr lang="en-US" i="1" dirty="0">
                <a:solidFill>
                  <a:srgbClr val="FF0000"/>
                </a:solidFill>
              </a:rPr>
              <a:t>Speechiness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Duration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Group track release date by decade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Group mean of items (A-H) by decade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 to 100 at start date of 1950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116B3D5-D166-4FED-8441-A221DED943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956" y="1000664"/>
            <a:ext cx="6471826" cy="5295129"/>
          </a:xfrm>
        </p:spPr>
      </p:pic>
    </p:spTree>
    <p:extLst>
      <p:ext uri="{BB962C8B-B14F-4D97-AF65-F5344CB8AC3E}">
        <p14:creationId xmlns:p14="http://schemas.microsoft.com/office/powerpoint/2010/main" val="54002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CA54-8978-4C45-BA3D-F812791D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315" y="-19688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dirty="0"/>
              <a:t>DATA ANALYSIS - Box Plots and ANOVA</a:t>
            </a:r>
          </a:p>
        </p:txBody>
      </p:sp>
      <p:pic>
        <p:nvPicPr>
          <p:cNvPr id="1026" name="Picture 2" descr="A picture containing sky, wall&#10;&#10;Description automatically generated">
            <a:extLst>
              <a:ext uri="{FF2B5EF4-FFF2-40B4-BE49-F238E27FC236}">
                <a16:creationId xmlns:a16="http://schemas.microsoft.com/office/drawing/2014/main" id="{3F4A0284-56E7-450F-BAE1-92946F33D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16" y="870128"/>
            <a:ext cx="2743200" cy="148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F8C552-4167-4236-83AA-DD15EADB5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547" y="870128"/>
            <a:ext cx="2743200" cy="147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4447B97-3E77-47D0-85F7-DB2695342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15" y="2882593"/>
            <a:ext cx="2743200" cy="147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5607DBF-BDDA-47FB-9BC2-8CD9F15A4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804" y="4860671"/>
            <a:ext cx="2743200" cy="147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76D75E3-465E-4A40-87F4-B450DC3C5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16" y="4855993"/>
            <a:ext cx="2743200" cy="147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7CB425C-214F-4018-8119-8E55ABAB9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55" y="877528"/>
            <a:ext cx="2743200" cy="147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353CF0F-EB23-4BD6-B7B0-254EAF463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547" y="2878018"/>
            <a:ext cx="2743200" cy="147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C342EC-8696-41BC-ADF1-717638A00811}"/>
              </a:ext>
            </a:extLst>
          </p:cNvPr>
          <p:cNvSpPr txBox="1"/>
          <p:nvPr/>
        </p:nvSpPr>
        <p:spPr>
          <a:xfrm>
            <a:off x="244215" y="2286744"/>
            <a:ext cx="1730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statistic=44.02776316160487,</a:t>
            </a:r>
          </a:p>
          <a:p>
            <a:r>
              <a:rPr lang="en-US" sz="600" dirty="0" err="1"/>
              <a:t>pvalue</a:t>
            </a:r>
            <a:r>
              <a:rPr lang="en-US" sz="600" dirty="0"/>
              <a:t>=7.583118030606852e-44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5E5BF-1A4C-4B2E-ACC3-2515FB06AA8E}"/>
              </a:ext>
            </a:extLst>
          </p:cNvPr>
          <p:cNvSpPr txBox="1"/>
          <p:nvPr/>
        </p:nvSpPr>
        <p:spPr>
          <a:xfrm>
            <a:off x="4626547" y="2331742"/>
            <a:ext cx="206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statistic=62.43245553737173, </a:t>
            </a:r>
          </a:p>
          <a:p>
            <a:r>
              <a:rPr lang="en-US" sz="600" dirty="0" err="1"/>
              <a:t>pvalue</a:t>
            </a:r>
            <a:r>
              <a:rPr lang="en-US" sz="600" dirty="0"/>
              <a:t>=9.137622636023843e-59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3F27D-D359-4401-A918-54F804E65690}"/>
              </a:ext>
            </a:extLst>
          </p:cNvPr>
          <p:cNvSpPr txBox="1"/>
          <p:nvPr/>
        </p:nvSpPr>
        <p:spPr>
          <a:xfrm>
            <a:off x="260088" y="4355480"/>
            <a:ext cx="1568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statistic=19.26038775993707,</a:t>
            </a:r>
          </a:p>
          <a:p>
            <a:r>
              <a:rPr lang="en-US" sz="600" dirty="0" err="1"/>
              <a:t>pvalue</a:t>
            </a:r>
            <a:r>
              <a:rPr lang="en-US" sz="600" dirty="0"/>
              <a:t>=2.1248779540381368e-20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8D70A-2385-4F4D-9C99-A9F050648DE7}"/>
              </a:ext>
            </a:extLst>
          </p:cNvPr>
          <p:cNvSpPr txBox="1"/>
          <p:nvPr/>
        </p:nvSpPr>
        <p:spPr>
          <a:xfrm>
            <a:off x="4613840" y="6333455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statistic=30.276871487542014, </a:t>
            </a:r>
          </a:p>
          <a:p>
            <a:r>
              <a:rPr lang="en-US" sz="600" dirty="0" err="1"/>
              <a:t>pvalue</a:t>
            </a:r>
            <a:r>
              <a:rPr lang="en-US" sz="600" dirty="0"/>
              <a:t>=2.2825525652530776e-31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B6DA74-FEE2-4DBA-B388-A948FB89A3D0}"/>
              </a:ext>
            </a:extLst>
          </p:cNvPr>
          <p:cNvSpPr txBox="1"/>
          <p:nvPr/>
        </p:nvSpPr>
        <p:spPr>
          <a:xfrm>
            <a:off x="272040" y="6273104"/>
            <a:ext cx="149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statistic=4.0041488976277435,</a:t>
            </a:r>
          </a:p>
          <a:p>
            <a:r>
              <a:rPr lang="en-US" sz="600" dirty="0" err="1"/>
              <a:t>pvalue</a:t>
            </a:r>
            <a:r>
              <a:rPr lang="en-US" sz="600" dirty="0"/>
              <a:t>=0.0006201004636514998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C2E28-7F30-43A0-B4A9-CBB68B8920EE}"/>
              </a:ext>
            </a:extLst>
          </p:cNvPr>
          <p:cNvSpPr txBox="1"/>
          <p:nvPr/>
        </p:nvSpPr>
        <p:spPr>
          <a:xfrm>
            <a:off x="8739655" y="2347590"/>
            <a:ext cx="3161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statistic=43.757865000365335, </a:t>
            </a:r>
          </a:p>
          <a:p>
            <a:r>
              <a:rPr lang="en-US" sz="600" dirty="0" err="1"/>
              <a:t>pvalue</a:t>
            </a:r>
            <a:r>
              <a:rPr lang="en-US" sz="600" dirty="0"/>
              <a:t>=1.2970276425938374e-43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16B02-3798-4132-A02F-A68F8EB3DD8D}"/>
              </a:ext>
            </a:extLst>
          </p:cNvPr>
          <p:cNvSpPr txBox="1"/>
          <p:nvPr/>
        </p:nvSpPr>
        <p:spPr>
          <a:xfrm>
            <a:off x="4613840" y="4293901"/>
            <a:ext cx="1599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statistic=9.24392991229993,</a:t>
            </a:r>
          </a:p>
          <a:p>
            <a:r>
              <a:rPr lang="en-US" sz="600" dirty="0" err="1"/>
              <a:t>pvalue</a:t>
            </a:r>
            <a:r>
              <a:rPr lang="en-US" sz="600" dirty="0"/>
              <a:t>=1.1740280683446584e-09</a:t>
            </a:r>
          </a:p>
        </p:txBody>
      </p:sp>
    </p:spTree>
    <p:extLst>
      <p:ext uri="{BB962C8B-B14F-4D97-AF65-F5344CB8AC3E}">
        <p14:creationId xmlns:p14="http://schemas.microsoft.com/office/powerpoint/2010/main" val="257817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2B01AFD-7E51-4752-80F1-D259BFAC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 anchor="t">
            <a:normAutofit/>
          </a:bodyPr>
          <a:lstStyle/>
          <a:p>
            <a:r>
              <a:rPr lang="en-US" sz="3000" b="1" dirty="0"/>
              <a:t>DATA ANALYSIS – Change in Mean Song Characteristics from 1950s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503B3D-728F-461F-9B59-78D31DEB0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991" y="2942443"/>
            <a:ext cx="2742645" cy="19590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DA7E2F-21BB-4B61-85C7-26794762F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16" y="4901475"/>
            <a:ext cx="2742645" cy="1959032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4FA1D155-E2FC-4554-A97B-A0C4A4C044B3}"/>
              </a:ext>
            </a:extLst>
          </p:cNvPr>
          <p:cNvSpPr txBox="1">
            <a:spLocks/>
          </p:cNvSpPr>
          <p:nvPr/>
        </p:nvSpPr>
        <p:spPr>
          <a:xfrm>
            <a:off x="838200" y="347872"/>
            <a:ext cx="10515600" cy="6355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0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6A71D9-2B9A-46EF-BFB2-76E51416D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803" y="919311"/>
            <a:ext cx="2742645" cy="19590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E128AD-8354-4C38-B981-1E324E918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275" y="919311"/>
            <a:ext cx="2742645" cy="19590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B836767-E196-4D92-9847-4FE7AEBC7C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952" y="4884222"/>
            <a:ext cx="2742645" cy="19590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2906AA6-5925-4896-A7C1-F85064F1ED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17" y="2942443"/>
            <a:ext cx="2742645" cy="19590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88F67B3-6EFB-4A1B-9D69-6FE4682BCA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953" y="2942443"/>
            <a:ext cx="2742645" cy="19590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A406C3F-53F0-4C71-A70D-7FBF4B5241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15" y="919311"/>
            <a:ext cx="2742645" cy="19590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409101-9E26-482B-BE6D-5D0E6ADEF972}"/>
              </a:ext>
            </a:extLst>
          </p:cNvPr>
          <p:cNvSpPr txBox="1"/>
          <p:nvPr/>
        </p:nvSpPr>
        <p:spPr>
          <a:xfrm>
            <a:off x="1369090" y="1647929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3BA0DC-540A-4A96-BCAB-3F92C727104E}"/>
              </a:ext>
            </a:extLst>
          </p:cNvPr>
          <p:cNvSpPr txBox="1"/>
          <p:nvPr/>
        </p:nvSpPr>
        <p:spPr>
          <a:xfrm>
            <a:off x="1688707" y="1553512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2C2140-139B-474C-9679-65AA76288D4F}"/>
              </a:ext>
            </a:extLst>
          </p:cNvPr>
          <p:cNvSpPr txBox="1"/>
          <p:nvPr/>
        </p:nvSpPr>
        <p:spPr>
          <a:xfrm>
            <a:off x="2035375" y="1300469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8AC1EC-28FB-48AD-8EB0-91E171D4E8A9}"/>
              </a:ext>
            </a:extLst>
          </p:cNvPr>
          <p:cNvSpPr txBox="1"/>
          <p:nvPr/>
        </p:nvSpPr>
        <p:spPr>
          <a:xfrm>
            <a:off x="2351318" y="1396065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6EA20-23AF-4C5F-9B03-81362F530AEF}"/>
              </a:ext>
            </a:extLst>
          </p:cNvPr>
          <p:cNvSpPr txBox="1"/>
          <p:nvPr/>
        </p:nvSpPr>
        <p:spPr>
          <a:xfrm>
            <a:off x="2674539" y="1252814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4949A-05E3-4AB3-97AF-8A6AEC74B430}"/>
              </a:ext>
            </a:extLst>
          </p:cNvPr>
          <p:cNvSpPr txBox="1"/>
          <p:nvPr/>
        </p:nvSpPr>
        <p:spPr>
          <a:xfrm>
            <a:off x="3002784" y="1252814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D19869-6CBE-4821-A475-C72F8A0E7690}"/>
              </a:ext>
            </a:extLst>
          </p:cNvPr>
          <p:cNvSpPr txBox="1"/>
          <p:nvPr/>
        </p:nvSpPr>
        <p:spPr>
          <a:xfrm>
            <a:off x="4981216" y="1553512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19484-3413-478E-BF0A-9DEF1E385B62}"/>
              </a:ext>
            </a:extLst>
          </p:cNvPr>
          <p:cNvSpPr txBox="1"/>
          <p:nvPr/>
        </p:nvSpPr>
        <p:spPr>
          <a:xfrm>
            <a:off x="5320348" y="1817667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A4D76E-F239-4C15-8F53-2DB1CFA746B7}"/>
              </a:ext>
            </a:extLst>
          </p:cNvPr>
          <p:cNvSpPr txBox="1"/>
          <p:nvPr/>
        </p:nvSpPr>
        <p:spPr>
          <a:xfrm>
            <a:off x="5620706" y="2213507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D342C7-7CD2-4CBF-AED8-C3355B549C5F}"/>
              </a:ext>
            </a:extLst>
          </p:cNvPr>
          <p:cNvSpPr txBox="1"/>
          <p:nvPr/>
        </p:nvSpPr>
        <p:spPr>
          <a:xfrm>
            <a:off x="5938066" y="2190036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EC0C93-4423-48AA-9DAA-5FFBF4D2DD2A}"/>
              </a:ext>
            </a:extLst>
          </p:cNvPr>
          <p:cNvSpPr txBox="1"/>
          <p:nvPr/>
        </p:nvSpPr>
        <p:spPr>
          <a:xfrm>
            <a:off x="6289177" y="2313535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7E9D60-D562-4BA5-B201-D3C1A240C0CA}"/>
              </a:ext>
            </a:extLst>
          </p:cNvPr>
          <p:cNvSpPr txBox="1"/>
          <p:nvPr/>
        </p:nvSpPr>
        <p:spPr>
          <a:xfrm>
            <a:off x="6577230" y="2325560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1B8CAE-3C84-4D0B-A653-6C075579C09B}"/>
              </a:ext>
            </a:extLst>
          </p:cNvPr>
          <p:cNvSpPr txBox="1"/>
          <p:nvPr/>
        </p:nvSpPr>
        <p:spPr>
          <a:xfrm>
            <a:off x="8552567" y="1874059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3A38F4-6363-481B-8433-66CD1D1B401D}"/>
              </a:ext>
            </a:extLst>
          </p:cNvPr>
          <p:cNvSpPr txBox="1"/>
          <p:nvPr/>
        </p:nvSpPr>
        <p:spPr>
          <a:xfrm>
            <a:off x="9218304" y="1484592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C309B7-5145-4E7D-A97D-09CB18432991}"/>
              </a:ext>
            </a:extLst>
          </p:cNvPr>
          <p:cNvSpPr txBox="1"/>
          <p:nvPr/>
        </p:nvSpPr>
        <p:spPr>
          <a:xfrm>
            <a:off x="9537886" y="1413322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62F03F-C538-4F2A-BBAC-EB246A6D2966}"/>
              </a:ext>
            </a:extLst>
          </p:cNvPr>
          <p:cNvSpPr txBox="1"/>
          <p:nvPr/>
        </p:nvSpPr>
        <p:spPr>
          <a:xfrm>
            <a:off x="9858852" y="1289046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4DAD51-3485-4046-B5DF-52E4024A9018}"/>
              </a:ext>
            </a:extLst>
          </p:cNvPr>
          <p:cNvSpPr txBox="1"/>
          <p:nvPr/>
        </p:nvSpPr>
        <p:spPr>
          <a:xfrm>
            <a:off x="10177050" y="1337542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1D3A3C-42D5-419B-9D2E-F684AED9672D}"/>
              </a:ext>
            </a:extLst>
          </p:cNvPr>
          <p:cNvSpPr txBox="1"/>
          <p:nvPr/>
        </p:nvSpPr>
        <p:spPr>
          <a:xfrm>
            <a:off x="8884487" y="1452869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5FAD6C-2138-41C2-89B4-407354BB7D57}"/>
              </a:ext>
            </a:extLst>
          </p:cNvPr>
          <p:cNvSpPr txBox="1"/>
          <p:nvPr/>
        </p:nvSpPr>
        <p:spPr>
          <a:xfrm>
            <a:off x="8552567" y="3993424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2AD4DA-B681-4415-96B7-0596502D3C5B}"/>
              </a:ext>
            </a:extLst>
          </p:cNvPr>
          <p:cNvSpPr txBox="1"/>
          <p:nvPr/>
        </p:nvSpPr>
        <p:spPr>
          <a:xfrm>
            <a:off x="8871636" y="4347421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DF5CF8-6669-4FFE-A90B-E6BCEEF7AF0E}"/>
              </a:ext>
            </a:extLst>
          </p:cNvPr>
          <p:cNvSpPr txBox="1"/>
          <p:nvPr/>
        </p:nvSpPr>
        <p:spPr>
          <a:xfrm>
            <a:off x="9218304" y="3751219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B45FD0-2C71-47C3-A365-3C02BB9FA4DE}"/>
              </a:ext>
            </a:extLst>
          </p:cNvPr>
          <p:cNvSpPr txBox="1"/>
          <p:nvPr/>
        </p:nvSpPr>
        <p:spPr>
          <a:xfrm>
            <a:off x="9532606" y="3915346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4765AC-A1E5-4CE0-82F7-3CC36E0A1D7F}"/>
              </a:ext>
            </a:extLst>
          </p:cNvPr>
          <p:cNvSpPr txBox="1"/>
          <p:nvPr/>
        </p:nvSpPr>
        <p:spPr>
          <a:xfrm>
            <a:off x="10162559" y="3279321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3BE0E7-2238-4FF9-8929-00D386AC1560}"/>
              </a:ext>
            </a:extLst>
          </p:cNvPr>
          <p:cNvSpPr txBox="1"/>
          <p:nvPr/>
        </p:nvSpPr>
        <p:spPr>
          <a:xfrm>
            <a:off x="9858852" y="3410798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02676F-9F6C-4666-805F-ABCD12CDE786}"/>
              </a:ext>
            </a:extLst>
          </p:cNvPr>
          <p:cNvSpPr txBox="1"/>
          <p:nvPr/>
        </p:nvSpPr>
        <p:spPr>
          <a:xfrm>
            <a:off x="6549991" y="4347420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43DD71-BE59-464C-BEF4-4CC98BE0894C}"/>
              </a:ext>
            </a:extLst>
          </p:cNvPr>
          <p:cNvSpPr txBox="1"/>
          <p:nvPr/>
        </p:nvSpPr>
        <p:spPr>
          <a:xfrm>
            <a:off x="6230562" y="4355341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E0E8B9-3DC1-4E32-9267-1420AB545E1E}"/>
              </a:ext>
            </a:extLst>
          </p:cNvPr>
          <p:cNvSpPr txBox="1"/>
          <p:nvPr/>
        </p:nvSpPr>
        <p:spPr>
          <a:xfrm>
            <a:off x="5921704" y="4331870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00ECD0-3A9D-4871-8987-B3EA8970BD25}"/>
              </a:ext>
            </a:extLst>
          </p:cNvPr>
          <p:cNvSpPr txBox="1"/>
          <p:nvPr/>
        </p:nvSpPr>
        <p:spPr>
          <a:xfrm>
            <a:off x="5578526" y="4167742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9E2D71-EB9E-4875-972C-883EAE11BCE1}"/>
              </a:ext>
            </a:extLst>
          </p:cNvPr>
          <p:cNvSpPr txBox="1"/>
          <p:nvPr/>
        </p:nvSpPr>
        <p:spPr>
          <a:xfrm>
            <a:off x="5274258" y="4349132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2191B6-3C88-4CC7-8206-808B7F35A33E}"/>
              </a:ext>
            </a:extLst>
          </p:cNvPr>
          <p:cNvSpPr txBox="1"/>
          <p:nvPr/>
        </p:nvSpPr>
        <p:spPr>
          <a:xfrm>
            <a:off x="5274038" y="5385821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A24B0B-9E1A-4BD3-A2BD-0329237097F5}"/>
              </a:ext>
            </a:extLst>
          </p:cNvPr>
          <p:cNvSpPr txBox="1"/>
          <p:nvPr/>
        </p:nvSpPr>
        <p:spPr>
          <a:xfrm>
            <a:off x="6230562" y="5603658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AF0754-2966-4428-B067-F7E58E5170C5}"/>
              </a:ext>
            </a:extLst>
          </p:cNvPr>
          <p:cNvSpPr txBox="1"/>
          <p:nvPr/>
        </p:nvSpPr>
        <p:spPr>
          <a:xfrm>
            <a:off x="6549991" y="5483529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6FA850-E207-4D80-A765-EFB52CAA4C09}"/>
              </a:ext>
            </a:extLst>
          </p:cNvPr>
          <p:cNvSpPr txBox="1"/>
          <p:nvPr/>
        </p:nvSpPr>
        <p:spPr>
          <a:xfrm>
            <a:off x="5903386" y="5230301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07A06E-309E-4A63-AD8A-5AF28BB5DBA1}"/>
              </a:ext>
            </a:extLst>
          </p:cNvPr>
          <p:cNvSpPr txBox="1"/>
          <p:nvPr/>
        </p:nvSpPr>
        <p:spPr>
          <a:xfrm>
            <a:off x="5578526" y="5211085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AE933E-B2B2-469F-89DB-6B9EBE942468}"/>
              </a:ext>
            </a:extLst>
          </p:cNvPr>
          <p:cNvSpPr txBox="1"/>
          <p:nvPr/>
        </p:nvSpPr>
        <p:spPr>
          <a:xfrm>
            <a:off x="4927370" y="6231557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8A9417-2512-43F0-9CA5-C638F78D1055}"/>
              </a:ext>
            </a:extLst>
          </p:cNvPr>
          <p:cNvSpPr txBox="1"/>
          <p:nvPr/>
        </p:nvSpPr>
        <p:spPr>
          <a:xfrm>
            <a:off x="2921887" y="5251005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F750A0-0454-4785-AD3B-C601BC4933CB}"/>
              </a:ext>
            </a:extLst>
          </p:cNvPr>
          <p:cNvSpPr txBox="1"/>
          <p:nvPr/>
        </p:nvSpPr>
        <p:spPr>
          <a:xfrm>
            <a:off x="2607213" y="5305278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436312-83EA-4F6B-B734-AE47574DD6D5}"/>
              </a:ext>
            </a:extLst>
          </p:cNvPr>
          <p:cNvSpPr txBox="1"/>
          <p:nvPr/>
        </p:nvSpPr>
        <p:spPr>
          <a:xfrm>
            <a:off x="2265569" y="6052748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6275CF-CBF9-4FFE-B065-84285850D0EB}"/>
              </a:ext>
            </a:extLst>
          </p:cNvPr>
          <p:cNvSpPr txBox="1"/>
          <p:nvPr/>
        </p:nvSpPr>
        <p:spPr>
          <a:xfrm>
            <a:off x="2596700" y="3371338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DDAEFF-7061-4DA8-A0F7-FBB30986CBCB}"/>
              </a:ext>
            </a:extLst>
          </p:cNvPr>
          <p:cNvSpPr txBox="1"/>
          <p:nvPr/>
        </p:nvSpPr>
        <p:spPr>
          <a:xfrm>
            <a:off x="2921887" y="3289011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1ED9A6-B8C9-4619-A741-C9573D18DFD9}"/>
              </a:ext>
            </a:extLst>
          </p:cNvPr>
          <p:cNvSpPr txBox="1"/>
          <p:nvPr/>
        </p:nvSpPr>
        <p:spPr>
          <a:xfrm>
            <a:off x="2290557" y="3670860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4693B9-668B-4A2C-BAE4-DE9045C0EE56}"/>
              </a:ext>
            </a:extLst>
          </p:cNvPr>
          <p:cNvSpPr txBox="1"/>
          <p:nvPr/>
        </p:nvSpPr>
        <p:spPr>
          <a:xfrm>
            <a:off x="1952995" y="3174221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15E861-5D02-4D56-8AFD-B4BB9070AFE6}"/>
              </a:ext>
            </a:extLst>
          </p:cNvPr>
          <p:cNvSpPr txBox="1"/>
          <p:nvPr/>
        </p:nvSpPr>
        <p:spPr>
          <a:xfrm>
            <a:off x="1653540" y="3557776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ED7597-3B8E-42FE-8395-21BFF7E9939A}"/>
              </a:ext>
            </a:extLst>
          </p:cNvPr>
          <p:cNvSpPr txBox="1"/>
          <p:nvPr/>
        </p:nvSpPr>
        <p:spPr>
          <a:xfrm>
            <a:off x="1327590" y="3741276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4AD96-6802-4B37-BEAD-1C8FC99089C4}"/>
              </a:ext>
            </a:extLst>
          </p:cNvPr>
          <p:cNvSpPr txBox="1"/>
          <p:nvPr/>
        </p:nvSpPr>
        <p:spPr>
          <a:xfrm>
            <a:off x="8343153" y="5603658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Key:</a:t>
            </a:r>
          </a:p>
          <a:p>
            <a:r>
              <a:rPr lang="en-US" sz="1200" dirty="0"/>
              <a:t>*      = p</a:t>
            </a:r>
            <a:r>
              <a:rPr lang="en-US" sz="1200" u="sng" dirty="0"/>
              <a:t>&lt;</a:t>
            </a:r>
            <a:r>
              <a:rPr lang="en-US" sz="1200" dirty="0"/>
              <a:t>0.05</a:t>
            </a:r>
          </a:p>
          <a:p>
            <a:r>
              <a:rPr lang="en-US" sz="1200" dirty="0"/>
              <a:t>**    = p</a:t>
            </a:r>
            <a:r>
              <a:rPr lang="en-US" sz="1200" u="sng" dirty="0"/>
              <a:t>&lt;</a:t>
            </a:r>
            <a:r>
              <a:rPr lang="en-US" sz="1200" dirty="0"/>
              <a:t>0.01</a:t>
            </a:r>
          </a:p>
          <a:p>
            <a:r>
              <a:rPr lang="en-US" sz="1200" dirty="0"/>
              <a:t>***  = p</a:t>
            </a:r>
            <a:r>
              <a:rPr lang="en-US" sz="1200" u="sng" dirty="0"/>
              <a:t>&lt;</a:t>
            </a:r>
            <a:r>
              <a:rPr lang="en-US" sz="1200" dirty="0"/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180859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2B01AFD-7E51-4752-80F1-D259BFAC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 anchor="t">
            <a:normAutofit/>
          </a:bodyPr>
          <a:lstStyle/>
          <a:p>
            <a:r>
              <a:rPr lang="en-US" sz="3000" b="1" dirty="0"/>
              <a:t>DATA ANALYSIS – Change in Mean Song Characteristics from 1950s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FA1D155-E2FC-4554-A97B-A0C4A4C044B3}"/>
              </a:ext>
            </a:extLst>
          </p:cNvPr>
          <p:cNvSpPr txBox="1">
            <a:spLocks/>
          </p:cNvSpPr>
          <p:nvPr/>
        </p:nvSpPr>
        <p:spPr>
          <a:xfrm>
            <a:off x="838200" y="347872"/>
            <a:ext cx="10515600" cy="6355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CC26D-1C9A-44F6-A582-B62DB1EA0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13" y="983410"/>
            <a:ext cx="3070501" cy="2512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189127-1289-4C32-AADB-E1DE5B297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807" y="983410"/>
            <a:ext cx="3070501" cy="2500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9C1970-9A97-47EC-BB99-8AAAF1FBF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295" y="979919"/>
            <a:ext cx="3070501" cy="2575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2B7BF7-5CD7-484F-8AA0-7858A7A8E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931" y="3706295"/>
            <a:ext cx="3309064" cy="2786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BBB74F-13D3-4022-B3E1-EFC56AA19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0098" y="3713162"/>
            <a:ext cx="3488267" cy="27797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EA560D-E48C-491F-98E6-C3326CFDF1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3260" y="3723548"/>
            <a:ext cx="3197536" cy="272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4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2B01AFD-7E51-4752-80F1-D259BFAC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 anchor="t">
            <a:normAutofit/>
          </a:bodyPr>
          <a:lstStyle/>
          <a:p>
            <a:r>
              <a:rPr lang="en-US" sz="3000" b="1" dirty="0"/>
              <a:t>DATA ANALYSIS – Change in Mean Song Characteristics from 1950s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FA1D155-E2FC-4554-A97B-A0C4A4C044B3}"/>
              </a:ext>
            </a:extLst>
          </p:cNvPr>
          <p:cNvSpPr txBox="1">
            <a:spLocks/>
          </p:cNvSpPr>
          <p:nvPr/>
        </p:nvSpPr>
        <p:spPr>
          <a:xfrm>
            <a:off x="838200" y="347872"/>
            <a:ext cx="10515600" cy="6355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C65DB9-A761-43CF-9696-074D13829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752" y="1017917"/>
            <a:ext cx="6744749" cy="557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1927</Words>
  <Application>Microsoft Office PowerPoint</Application>
  <PresentationFormat>Widescreen</PresentationFormat>
  <Paragraphs>302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Spotify Deep Dive</vt:lpstr>
      <vt:lpstr>MOTIVATION &amp; SUMMARY</vt:lpstr>
      <vt:lpstr>QUESTIONS &amp; DATA</vt:lpstr>
      <vt:lpstr>DATA EXPLORATION &amp; CLEANUP</vt:lpstr>
      <vt:lpstr>DATA ANALYSIS – Change in Mean Song Characteristics</vt:lpstr>
      <vt:lpstr>DATA ANALYSIS - Box Plots and ANOVA</vt:lpstr>
      <vt:lpstr>DATA ANALYSIS – Change in Mean Song Characteristics from 1950s</vt:lpstr>
      <vt:lpstr>DATA ANALYSIS – Change in Mean Song Characteristics from 1950s</vt:lpstr>
      <vt:lpstr>DATA ANALYSIS – Change in Mean Song Characteristics from 1950s</vt:lpstr>
      <vt:lpstr>DATA ANALYSIS – Audio Features and Political Party </vt:lpstr>
      <vt:lpstr>DATA ANALYSIS – Song Title Word Cloud</vt:lpstr>
      <vt:lpstr>DATA ANALYSIS – REM Lied (Tinder Rules?)</vt:lpstr>
      <vt:lpstr>DATA ANALYSIS – Guest Appearance Cameos on the Rise</vt:lpstr>
      <vt:lpstr>POST MORTEM</vt:lpstr>
      <vt:lpstr>I’m pasting code for you to put in the main Jupyter notebook.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Deep Dive</dc:title>
  <dc:creator>Brandon Ferro</dc:creator>
  <cp:lastModifiedBy>Keith Albrecht</cp:lastModifiedBy>
  <cp:revision>87</cp:revision>
  <dcterms:created xsi:type="dcterms:W3CDTF">2019-09-16T13:48:17Z</dcterms:created>
  <dcterms:modified xsi:type="dcterms:W3CDTF">2019-09-17T02:43:50Z</dcterms:modified>
</cp:coreProperties>
</file>