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64" r:id="rId7"/>
    <p:sldId id="271" r:id="rId8"/>
    <p:sldId id="272" r:id="rId9"/>
    <p:sldId id="269" r:id="rId10"/>
    <p:sldId id="270" r:id="rId11"/>
    <p:sldId id="273" r:id="rId12"/>
    <p:sldId id="274" r:id="rId13"/>
    <p:sldId id="275" r:id="rId14"/>
    <p:sldId id="265" r:id="rId15"/>
    <p:sldId id="263"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on Ferro" initials="BF" lastIdx="1" clrIdx="0">
    <p:extLst>
      <p:ext uri="{19B8F6BF-5375-455C-9EA6-DF929625EA0E}">
        <p15:presenceInfo xmlns:p15="http://schemas.microsoft.com/office/powerpoint/2012/main" userId="0164a759c622a8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45"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DCAE-6B1A-4BFB-B061-3DDC060DCCB3}" type="datetimeFigureOut">
              <a:rPr lang="en-US" smtClean="0"/>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54918-2985-47B7-B17D-AB2CF0BD5077}" type="slidenum">
              <a:rPr lang="en-US" smtClean="0"/>
              <a:t>‹#›</a:t>
            </a:fld>
            <a:endParaRPr lang="en-US"/>
          </a:p>
        </p:txBody>
      </p:sp>
    </p:spTree>
    <p:extLst>
      <p:ext uri="{BB962C8B-B14F-4D97-AF65-F5344CB8AC3E}">
        <p14:creationId xmlns:p14="http://schemas.microsoft.com/office/powerpoint/2010/main" val="101153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3675-24C3-4B77-B779-47C02165B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B0A2F0-9848-4BBB-AA2D-972864868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5FA7E-D826-4A5B-B7CE-3A8DAF19F62B}"/>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5" name="Footer Placeholder 4">
            <a:extLst>
              <a:ext uri="{FF2B5EF4-FFF2-40B4-BE49-F238E27FC236}">
                <a16:creationId xmlns:a16="http://schemas.microsoft.com/office/drawing/2014/main" id="{DBB65368-B7EB-4B6C-8B45-4917F901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1EE5C-5ADA-4A1F-B4D5-8AB4FF4F4AB6}"/>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57409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FD39-BF37-46F6-B895-CD15D1223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3C86C9-8280-49A9-B3AA-BE5AD612E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7D619-85C8-40C4-9D24-A5693CE53347}"/>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5" name="Footer Placeholder 4">
            <a:extLst>
              <a:ext uri="{FF2B5EF4-FFF2-40B4-BE49-F238E27FC236}">
                <a16:creationId xmlns:a16="http://schemas.microsoft.com/office/drawing/2014/main" id="{283B6ED9-C27A-45CD-891D-9AD3112A4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9B709-F05F-471A-BA55-1D2E5EBC2B0C}"/>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5735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B7C23-CD72-4410-BE31-F16FBB0E3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131BD3-498A-44E5-BCC4-F2744B41B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EA12A-617C-4E13-BA4C-35EA7A6443C5}"/>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5" name="Footer Placeholder 4">
            <a:extLst>
              <a:ext uri="{FF2B5EF4-FFF2-40B4-BE49-F238E27FC236}">
                <a16:creationId xmlns:a16="http://schemas.microsoft.com/office/drawing/2014/main" id="{2904C7E4-9D14-4A52-BB67-467E0368E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3585D-199C-4ECF-B168-AE2244B76C90}"/>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417887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3A9F-A3C9-48EF-A605-0A865223B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F2765-9DB2-4561-9B45-12AF1C3FD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EC030-9E71-49E0-9C93-539186F19026}"/>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5" name="Footer Placeholder 4">
            <a:extLst>
              <a:ext uri="{FF2B5EF4-FFF2-40B4-BE49-F238E27FC236}">
                <a16:creationId xmlns:a16="http://schemas.microsoft.com/office/drawing/2014/main" id="{779C9D4D-1EF1-460A-B154-0CF57D0A4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D22F9-82FA-44FA-BE33-AC965F4D1089}"/>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269755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3C12-1E56-401D-BE2B-A6AC74C522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241CD-0979-40BC-B41A-E0173E1A0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75DA84-2DF2-4703-9357-C0888E50884D}"/>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5" name="Footer Placeholder 4">
            <a:extLst>
              <a:ext uri="{FF2B5EF4-FFF2-40B4-BE49-F238E27FC236}">
                <a16:creationId xmlns:a16="http://schemas.microsoft.com/office/drawing/2014/main" id="{914668E5-F644-4456-9AB7-72B5A6279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35C17-5C7F-4709-904D-3B782FD44823}"/>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80320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E078-B1FE-4E37-A2BA-123AEAC94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9A54F-67FD-4A69-B420-A5F56879A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05251-9E7F-47F9-8227-1ADF08B2E3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868FCD-54EC-4F4A-BC24-ABDD1B1A8374}"/>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6" name="Footer Placeholder 5">
            <a:extLst>
              <a:ext uri="{FF2B5EF4-FFF2-40B4-BE49-F238E27FC236}">
                <a16:creationId xmlns:a16="http://schemas.microsoft.com/office/drawing/2014/main" id="{30F32E73-1BFB-43E7-B1B0-4C8009989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5D147-686B-4660-B721-A2C6C5CDE3B7}"/>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24712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EC1B-BA2B-4295-868B-363E29BFB9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60A92-B72B-4FF7-B923-DEF4DE631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DB3044-7A45-457F-974A-60BCBECE1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629EA5-476D-4BAB-B1AA-13E34DB5D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181CA-41E3-4F91-8E3D-DEC870F33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274A8-C1BF-4930-AB6D-1C7CB291782E}"/>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8" name="Footer Placeholder 7">
            <a:extLst>
              <a:ext uri="{FF2B5EF4-FFF2-40B4-BE49-F238E27FC236}">
                <a16:creationId xmlns:a16="http://schemas.microsoft.com/office/drawing/2014/main" id="{B5E820AF-4F90-4C44-A252-DDCB54010C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8847E-8D23-44D7-93B8-9CF639962CB1}"/>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3245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E321-2508-412F-957E-4A806271C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2C750E-5A4C-48FB-A9A4-BC1266E8D65D}"/>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4" name="Footer Placeholder 3">
            <a:extLst>
              <a:ext uri="{FF2B5EF4-FFF2-40B4-BE49-F238E27FC236}">
                <a16:creationId xmlns:a16="http://schemas.microsoft.com/office/drawing/2014/main" id="{D2C76FC1-5679-41C0-90E7-FEC44751F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C84FC9-0ED0-4432-8F4B-79297B4C3F9D}"/>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350189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2B6AF-9933-4FAC-969D-3C9FE7B02D5F}"/>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3" name="Footer Placeholder 2">
            <a:extLst>
              <a:ext uri="{FF2B5EF4-FFF2-40B4-BE49-F238E27FC236}">
                <a16:creationId xmlns:a16="http://schemas.microsoft.com/office/drawing/2014/main" id="{252EECE6-CA73-4948-A40D-054564C84F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A4405-C1B5-47CA-81E6-413A9792BA9B}"/>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41051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F78F-82A7-4448-9F65-A5D4EEA8E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D72F81-8C8B-49AD-A710-8B28C74C2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35C0C-6F27-47DC-97AE-1B3EE528A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33056-C81A-49FA-B9AF-4261F2D1D25F}"/>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6" name="Footer Placeholder 5">
            <a:extLst>
              <a:ext uri="{FF2B5EF4-FFF2-40B4-BE49-F238E27FC236}">
                <a16:creationId xmlns:a16="http://schemas.microsoft.com/office/drawing/2014/main" id="{47CD565A-DF02-4450-BC56-19FB65206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E2C0-C48D-4322-AD95-157776FD5E30}"/>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265435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CBF8-7154-4B17-BF26-B4ECAFB63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831A7-9E73-4C09-890C-5D47D0C4B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DA6826-36D0-454B-8911-F1B9A2853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8D759-5E35-4193-85F6-D8F0E35BB1E4}"/>
              </a:ext>
            </a:extLst>
          </p:cNvPr>
          <p:cNvSpPr>
            <a:spLocks noGrp="1"/>
          </p:cNvSpPr>
          <p:nvPr>
            <p:ph type="dt" sz="half" idx="10"/>
          </p:nvPr>
        </p:nvSpPr>
        <p:spPr/>
        <p:txBody>
          <a:bodyPr/>
          <a:lstStyle/>
          <a:p>
            <a:fld id="{E751E735-8B98-4CA8-8386-205F6A55DE82}" type="datetimeFigureOut">
              <a:rPr lang="en-US" smtClean="0"/>
              <a:t>9/16/2019</a:t>
            </a:fld>
            <a:endParaRPr lang="en-US"/>
          </a:p>
        </p:txBody>
      </p:sp>
      <p:sp>
        <p:nvSpPr>
          <p:cNvPr id="6" name="Footer Placeholder 5">
            <a:extLst>
              <a:ext uri="{FF2B5EF4-FFF2-40B4-BE49-F238E27FC236}">
                <a16:creationId xmlns:a16="http://schemas.microsoft.com/office/drawing/2014/main" id="{89AE2C5E-2D48-4179-B5B6-E851264E9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65DC5-F045-4B5C-9D85-A4C1A5742DD3}"/>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208353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68BF8-9EE3-4D3F-9F96-2A53C5C93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C36DB2-DCC5-41D5-9B14-8FB30F0DB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6852E-FC29-4BB0-B205-525C2BF8F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1E735-8B98-4CA8-8386-205F6A55DE82}" type="datetimeFigureOut">
              <a:rPr lang="en-US" smtClean="0"/>
              <a:t>9/16/2019</a:t>
            </a:fld>
            <a:endParaRPr lang="en-US"/>
          </a:p>
        </p:txBody>
      </p:sp>
      <p:sp>
        <p:nvSpPr>
          <p:cNvPr id="5" name="Footer Placeholder 4">
            <a:extLst>
              <a:ext uri="{FF2B5EF4-FFF2-40B4-BE49-F238E27FC236}">
                <a16:creationId xmlns:a16="http://schemas.microsoft.com/office/drawing/2014/main" id="{E88CABE5-1514-47FB-A317-D2465B615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96496C-FBD0-40B6-A51F-78710CDF0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F85E5-9580-47E6-B20D-305203E14BA2}" type="slidenum">
              <a:rPr lang="en-US" smtClean="0"/>
              <a:t>‹#›</a:t>
            </a:fld>
            <a:endParaRPr lang="en-US"/>
          </a:p>
        </p:txBody>
      </p:sp>
    </p:spTree>
    <p:extLst>
      <p:ext uri="{BB962C8B-B14F-4D97-AF65-F5344CB8AC3E}">
        <p14:creationId xmlns:p14="http://schemas.microsoft.com/office/powerpoint/2010/main" val="260777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 Id="rId5" Type="http://schemas.openxmlformats.org/officeDocument/2006/relationships/image" Target="../media/image33.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1E02-F98B-4B31-BC7C-79624DF1E6F3}"/>
              </a:ext>
            </a:extLst>
          </p:cNvPr>
          <p:cNvSpPr>
            <a:spLocks noGrp="1"/>
          </p:cNvSpPr>
          <p:nvPr>
            <p:ph type="ctrTitle"/>
          </p:nvPr>
        </p:nvSpPr>
        <p:spPr/>
        <p:txBody>
          <a:bodyPr anchor="ctr"/>
          <a:lstStyle/>
          <a:p>
            <a:r>
              <a:rPr lang="en-US" b="1" dirty="0"/>
              <a:t>Spotify Deep Dive</a:t>
            </a:r>
          </a:p>
        </p:txBody>
      </p:sp>
      <p:sp>
        <p:nvSpPr>
          <p:cNvPr id="3" name="Subtitle 2">
            <a:extLst>
              <a:ext uri="{FF2B5EF4-FFF2-40B4-BE49-F238E27FC236}">
                <a16:creationId xmlns:a16="http://schemas.microsoft.com/office/drawing/2014/main" id="{99675705-9FE4-4048-9F77-A72D34CB1A89}"/>
              </a:ext>
            </a:extLst>
          </p:cNvPr>
          <p:cNvSpPr>
            <a:spLocks noGrp="1"/>
          </p:cNvSpPr>
          <p:nvPr>
            <p:ph type="subTitle" idx="1"/>
          </p:nvPr>
        </p:nvSpPr>
        <p:spPr>
          <a:xfrm>
            <a:off x="103240" y="3602038"/>
            <a:ext cx="11769212" cy="1655762"/>
          </a:xfrm>
        </p:spPr>
        <p:txBody>
          <a:bodyPr>
            <a:noAutofit/>
          </a:bodyPr>
          <a:lstStyle/>
          <a:p>
            <a:endParaRPr lang="en-US" sz="3000" dirty="0"/>
          </a:p>
          <a:p>
            <a:r>
              <a:rPr lang="en-US" sz="2500" dirty="0"/>
              <a:t>An analysis of Billboard’s Annual Top 10 Tracks Across Various Dependency Regimes</a:t>
            </a:r>
          </a:p>
          <a:p>
            <a:endParaRPr lang="en-US" sz="3000" dirty="0"/>
          </a:p>
          <a:p>
            <a:endParaRPr lang="en-US" sz="3000" dirty="0"/>
          </a:p>
          <a:p>
            <a:r>
              <a:rPr lang="en-US" sz="2000" dirty="0"/>
              <a:t>Brandon Ferro – Chris Newey – Keith Albrecht</a:t>
            </a:r>
          </a:p>
        </p:txBody>
      </p:sp>
    </p:spTree>
    <p:extLst>
      <p:ext uri="{BB962C8B-B14F-4D97-AF65-F5344CB8AC3E}">
        <p14:creationId xmlns:p14="http://schemas.microsoft.com/office/powerpoint/2010/main" val="106031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fontScale="90000"/>
          </a:bodyPr>
          <a:lstStyle/>
          <a:p>
            <a:r>
              <a:rPr lang="en-US" sz="3000" b="1" dirty="0"/>
              <a:t>DATA ANALYSIS – </a:t>
            </a:r>
            <a:r>
              <a:rPr lang="en-US" sz="2800" b="1" dirty="0"/>
              <a:t>Significance of Change in Mean Song Characteristics (vs. 1950s)</a:t>
            </a:r>
          </a:p>
        </p:txBody>
      </p:sp>
      <p:pic>
        <p:nvPicPr>
          <p:cNvPr id="15" name="Picture 14">
            <a:extLst>
              <a:ext uri="{FF2B5EF4-FFF2-40B4-BE49-F238E27FC236}">
                <a16:creationId xmlns:a16="http://schemas.microsoft.com/office/drawing/2014/main" id="{DB503B3D-728F-461F-9B59-78D31DEB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991" y="2942443"/>
            <a:ext cx="2742645" cy="1959032"/>
          </a:xfrm>
          <a:prstGeom prst="rect">
            <a:avLst/>
          </a:prstGeom>
        </p:spPr>
      </p:pic>
      <p:pic>
        <p:nvPicPr>
          <p:cNvPr id="19" name="Picture 18">
            <a:extLst>
              <a:ext uri="{FF2B5EF4-FFF2-40B4-BE49-F238E27FC236}">
                <a16:creationId xmlns:a16="http://schemas.microsoft.com/office/drawing/2014/main" id="{10DA7E2F-21BB-4B61-85C7-2679476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16" y="4901475"/>
            <a:ext cx="2742645" cy="1959032"/>
          </a:xfrm>
          <a:prstGeom prst="rect">
            <a:avLst/>
          </a:prstGeom>
        </p:spPr>
      </p:pic>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21" name="Picture 20">
            <a:extLst>
              <a:ext uri="{FF2B5EF4-FFF2-40B4-BE49-F238E27FC236}">
                <a16:creationId xmlns:a16="http://schemas.microsoft.com/office/drawing/2014/main" id="{8E6A71D9-2B9A-46EF-BFB2-76E51416D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803" y="919311"/>
            <a:ext cx="2742645" cy="1959032"/>
          </a:xfrm>
          <a:prstGeom prst="rect">
            <a:avLst/>
          </a:prstGeom>
        </p:spPr>
      </p:pic>
      <p:pic>
        <p:nvPicPr>
          <p:cNvPr id="22" name="Picture 21">
            <a:extLst>
              <a:ext uri="{FF2B5EF4-FFF2-40B4-BE49-F238E27FC236}">
                <a16:creationId xmlns:a16="http://schemas.microsoft.com/office/drawing/2014/main" id="{CCE128AD-8354-4C38-B981-1E324E9186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275" y="919311"/>
            <a:ext cx="2742645" cy="1959032"/>
          </a:xfrm>
          <a:prstGeom prst="rect">
            <a:avLst/>
          </a:prstGeom>
        </p:spPr>
      </p:pic>
      <p:pic>
        <p:nvPicPr>
          <p:cNvPr id="23" name="Picture 22">
            <a:extLst>
              <a:ext uri="{FF2B5EF4-FFF2-40B4-BE49-F238E27FC236}">
                <a16:creationId xmlns:a16="http://schemas.microsoft.com/office/drawing/2014/main" id="{1B836767-E196-4D92-9847-4FE7AEBC7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1952" y="4884222"/>
            <a:ext cx="2742645" cy="1959032"/>
          </a:xfrm>
          <a:prstGeom prst="rect">
            <a:avLst/>
          </a:prstGeom>
        </p:spPr>
      </p:pic>
      <p:pic>
        <p:nvPicPr>
          <p:cNvPr id="24" name="Picture 23">
            <a:extLst>
              <a:ext uri="{FF2B5EF4-FFF2-40B4-BE49-F238E27FC236}">
                <a16:creationId xmlns:a16="http://schemas.microsoft.com/office/drawing/2014/main" id="{E2906AA6-5925-4896-A7C1-F85064F1ED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917" y="2942443"/>
            <a:ext cx="2742645" cy="1959032"/>
          </a:xfrm>
          <a:prstGeom prst="rect">
            <a:avLst/>
          </a:prstGeom>
        </p:spPr>
      </p:pic>
      <p:pic>
        <p:nvPicPr>
          <p:cNvPr id="25" name="Picture 24">
            <a:extLst>
              <a:ext uri="{FF2B5EF4-FFF2-40B4-BE49-F238E27FC236}">
                <a16:creationId xmlns:a16="http://schemas.microsoft.com/office/drawing/2014/main" id="{488F67B3-6EFB-4A1B-9D69-6FE4682BCA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1953" y="2942443"/>
            <a:ext cx="2742645" cy="1959032"/>
          </a:xfrm>
          <a:prstGeom prst="rect">
            <a:avLst/>
          </a:prstGeom>
        </p:spPr>
      </p:pic>
      <p:pic>
        <p:nvPicPr>
          <p:cNvPr id="27" name="Picture 26">
            <a:extLst>
              <a:ext uri="{FF2B5EF4-FFF2-40B4-BE49-F238E27FC236}">
                <a16:creationId xmlns:a16="http://schemas.microsoft.com/office/drawing/2014/main" id="{0A406C3F-53F0-4C71-A70D-7FBF4B5241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615" y="919311"/>
            <a:ext cx="2742645" cy="1959032"/>
          </a:xfrm>
          <a:prstGeom prst="rect">
            <a:avLst/>
          </a:prstGeom>
        </p:spPr>
      </p:pic>
      <p:sp>
        <p:nvSpPr>
          <p:cNvPr id="2" name="TextBox 1">
            <a:extLst>
              <a:ext uri="{FF2B5EF4-FFF2-40B4-BE49-F238E27FC236}">
                <a16:creationId xmlns:a16="http://schemas.microsoft.com/office/drawing/2014/main" id="{34409101-9E26-482B-BE6D-5D0E6ADEF972}"/>
              </a:ext>
            </a:extLst>
          </p:cNvPr>
          <p:cNvSpPr txBox="1"/>
          <p:nvPr/>
        </p:nvSpPr>
        <p:spPr>
          <a:xfrm>
            <a:off x="1369090" y="1647929"/>
            <a:ext cx="346668" cy="200055"/>
          </a:xfrm>
          <a:prstGeom prst="rect">
            <a:avLst/>
          </a:prstGeom>
          <a:noFill/>
        </p:spPr>
        <p:txBody>
          <a:bodyPr wrap="square" rtlCol="0">
            <a:spAutoFit/>
          </a:bodyPr>
          <a:lstStyle/>
          <a:p>
            <a:pPr algn="ctr"/>
            <a:r>
              <a:rPr lang="en-US" sz="700" dirty="0"/>
              <a:t>***</a:t>
            </a:r>
          </a:p>
        </p:txBody>
      </p:sp>
      <p:sp>
        <p:nvSpPr>
          <p:cNvPr id="13" name="TextBox 12">
            <a:extLst>
              <a:ext uri="{FF2B5EF4-FFF2-40B4-BE49-F238E27FC236}">
                <a16:creationId xmlns:a16="http://schemas.microsoft.com/office/drawing/2014/main" id="{133BA0DC-540A-4A96-BCAB-3F92C727104E}"/>
              </a:ext>
            </a:extLst>
          </p:cNvPr>
          <p:cNvSpPr txBox="1"/>
          <p:nvPr/>
        </p:nvSpPr>
        <p:spPr>
          <a:xfrm>
            <a:off x="1688707" y="1553512"/>
            <a:ext cx="346668" cy="200055"/>
          </a:xfrm>
          <a:prstGeom prst="rect">
            <a:avLst/>
          </a:prstGeom>
          <a:noFill/>
        </p:spPr>
        <p:txBody>
          <a:bodyPr wrap="square" rtlCol="0">
            <a:spAutoFit/>
          </a:bodyPr>
          <a:lstStyle/>
          <a:p>
            <a:pPr algn="ctr"/>
            <a:r>
              <a:rPr lang="en-US" sz="700" dirty="0"/>
              <a:t>***</a:t>
            </a:r>
          </a:p>
        </p:txBody>
      </p:sp>
      <p:sp>
        <p:nvSpPr>
          <p:cNvPr id="14" name="TextBox 13">
            <a:extLst>
              <a:ext uri="{FF2B5EF4-FFF2-40B4-BE49-F238E27FC236}">
                <a16:creationId xmlns:a16="http://schemas.microsoft.com/office/drawing/2014/main" id="{CF2C2140-139B-474C-9679-65AA76288D4F}"/>
              </a:ext>
            </a:extLst>
          </p:cNvPr>
          <p:cNvSpPr txBox="1"/>
          <p:nvPr/>
        </p:nvSpPr>
        <p:spPr>
          <a:xfrm>
            <a:off x="2035375" y="1300469"/>
            <a:ext cx="346668" cy="200055"/>
          </a:xfrm>
          <a:prstGeom prst="rect">
            <a:avLst/>
          </a:prstGeom>
          <a:noFill/>
        </p:spPr>
        <p:txBody>
          <a:bodyPr wrap="square" rtlCol="0">
            <a:spAutoFit/>
          </a:bodyPr>
          <a:lstStyle/>
          <a:p>
            <a:pPr algn="ctr"/>
            <a:r>
              <a:rPr lang="en-US" sz="700" dirty="0"/>
              <a:t>***</a:t>
            </a:r>
          </a:p>
        </p:txBody>
      </p:sp>
      <p:sp>
        <p:nvSpPr>
          <p:cNvPr id="16" name="TextBox 15">
            <a:extLst>
              <a:ext uri="{FF2B5EF4-FFF2-40B4-BE49-F238E27FC236}">
                <a16:creationId xmlns:a16="http://schemas.microsoft.com/office/drawing/2014/main" id="{4B8AC1EC-28FB-48AD-8EB0-91E171D4E8A9}"/>
              </a:ext>
            </a:extLst>
          </p:cNvPr>
          <p:cNvSpPr txBox="1"/>
          <p:nvPr/>
        </p:nvSpPr>
        <p:spPr>
          <a:xfrm>
            <a:off x="2351318" y="1396065"/>
            <a:ext cx="346668" cy="200055"/>
          </a:xfrm>
          <a:prstGeom prst="rect">
            <a:avLst/>
          </a:prstGeom>
          <a:noFill/>
        </p:spPr>
        <p:txBody>
          <a:bodyPr wrap="square" rtlCol="0">
            <a:spAutoFit/>
          </a:bodyPr>
          <a:lstStyle/>
          <a:p>
            <a:pPr algn="ctr"/>
            <a:r>
              <a:rPr lang="en-US" sz="700" dirty="0"/>
              <a:t>***</a:t>
            </a:r>
          </a:p>
        </p:txBody>
      </p:sp>
      <p:sp>
        <p:nvSpPr>
          <p:cNvPr id="17" name="TextBox 16">
            <a:extLst>
              <a:ext uri="{FF2B5EF4-FFF2-40B4-BE49-F238E27FC236}">
                <a16:creationId xmlns:a16="http://schemas.microsoft.com/office/drawing/2014/main" id="{2B06EA20-23AF-4C5F-9B03-81362F530AEF}"/>
              </a:ext>
            </a:extLst>
          </p:cNvPr>
          <p:cNvSpPr txBox="1"/>
          <p:nvPr/>
        </p:nvSpPr>
        <p:spPr>
          <a:xfrm>
            <a:off x="2674539" y="1252814"/>
            <a:ext cx="346668" cy="200055"/>
          </a:xfrm>
          <a:prstGeom prst="rect">
            <a:avLst/>
          </a:prstGeom>
          <a:noFill/>
        </p:spPr>
        <p:txBody>
          <a:bodyPr wrap="square" rtlCol="0">
            <a:spAutoFit/>
          </a:bodyPr>
          <a:lstStyle/>
          <a:p>
            <a:pPr algn="ctr"/>
            <a:r>
              <a:rPr lang="en-US" sz="700" dirty="0"/>
              <a:t>***</a:t>
            </a:r>
          </a:p>
        </p:txBody>
      </p:sp>
      <p:sp>
        <p:nvSpPr>
          <p:cNvPr id="18" name="TextBox 17">
            <a:extLst>
              <a:ext uri="{FF2B5EF4-FFF2-40B4-BE49-F238E27FC236}">
                <a16:creationId xmlns:a16="http://schemas.microsoft.com/office/drawing/2014/main" id="{E544949A-05E3-4AB3-97AF-8A6AEC74B430}"/>
              </a:ext>
            </a:extLst>
          </p:cNvPr>
          <p:cNvSpPr txBox="1"/>
          <p:nvPr/>
        </p:nvSpPr>
        <p:spPr>
          <a:xfrm>
            <a:off x="3002784" y="1252814"/>
            <a:ext cx="346668" cy="200055"/>
          </a:xfrm>
          <a:prstGeom prst="rect">
            <a:avLst/>
          </a:prstGeom>
          <a:noFill/>
        </p:spPr>
        <p:txBody>
          <a:bodyPr wrap="square" rtlCol="0">
            <a:spAutoFit/>
          </a:bodyPr>
          <a:lstStyle/>
          <a:p>
            <a:pPr algn="ctr"/>
            <a:r>
              <a:rPr lang="en-US" sz="700" dirty="0"/>
              <a:t>***</a:t>
            </a:r>
          </a:p>
        </p:txBody>
      </p:sp>
      <p:sp>
        <p:nvSpPr>
          <p:cNvPr id="26" name="TextBox 25">
            <a:extLst>
              <a:ext uri="{FF2B5EF4-FFF2-40B4-BE49-F238E27FC236}">
                <a16:creationId xmlns:a16="http://schemas.microsoft.com/office/drawing/2014/main" id="{1BD19869-6CBE-4821-A475-C72F8A0E7690}"/>
              </a:ext>
            </a:extLst>
          </p:cNvPr>
          <p:cNvSpPr txBox="1"/>
          <p:nvPr/>
        </p:nvSpPr>
        <p:spPr>
          <a:xfrm>
            <a:off x="4981216" y="1553512"/>
            <a:ext cx="346668" cy="200055"/>
          </a:xfrm>
          <a:prstGeom prst="rect">
            <a:avLst/>
          </a:prstGeom>
          <a:noFill/>
        </p:spPr>
        <p:txBody>
          <a:bodyPr wrap="square" rtlCol="0">
            <a:spAutoFit/>
          </a:bodyPr>
          <a:lstStyle/>
          <a:p>
            <a:pPr algn="ctr"/>
            <a:r>
              <a:rPr lang="en-US" sz="700" dirty="0"/>
              <a:t>***</a:t>
            </a:r>
          </a:p>
        </p:txBody>
      </p:sp>
      <p:sp>
        <p:nvSpPr>
          <p:cNvPr id="28" name="TextBox 27">
            <a:extLst>
              <a:ext uri="{FF2B5EF4-FFF2-40B4-BE49-F238E27FC236}">
                <a16:creationId xmlns:a16="http://schemas.microsoft.com/office/drawing/2014/main" id="{1F519484-3413-478E-BF0A-9DEF1E385B62}"/>
              </a:ext>
            </a:extLst>
          </p:cNvPr>
          <p:cNvSpPr txBox="1"/>
          <p:nvPr/>
        </p:nvSpPr>
        <p:spPr>
          <a:xfrm>
            <a:off x="5320348" y="1817667"/>
            <a:ext cx="346668" cy="200055"/>
          </a:xfrm>
          <a:prstGeom prst="rect">
            <a:avLst/>
          </a:prstGeom>
          <a:noFill/>
        </p:spPr>
        <p:txBody>
          <a:bodyPr wrap="square" rtlCol="0">
            <a:spAutoFit/>
          </a:bodyPr>
          <a:lstStyle/>
          <a:p>
            <a:pPr algn="ctr"/>
            <a:r>
              <a:rPr lang="en-US" sz="700" dirty="0"/>
              <a:t>***</a:t>
            </a:r>
          </a:p>
        </p:txBody>
      </p:sp>
      <p:sp>
        <p:nvSpPr>
          <p:cNvPr id="29" name="TextBox 28">
            <a:extLst>
              <a:ext uri="{FF2B5EF4-FFF2-40B4-BE49-F238E27FC236}">
                <a16:creationId xmlns:a16="http://schemas.microsoft.com/office/drawing/2014/main" id="{1EA4D76E-F239-4C15-8F53-2DB1CFA746B7}"/>
              </a:ext>
            </a:extLst>
          </p:cNvPr>
          <p:cNvSpPr txBox="1"/>
          <p:nvPr/>
        </p:nvSpPr>
        <p:spPr>
          <a:xfrm>
            <a:off x="5620706" y="2213507"/>
            <a:ext cx="346668" cy="200055"/>
          </a:xfrm>
          <a:prstGeom prst="rect">
            <a:avLst/>
          </a:prstGeom>
          <a:noFill/>
        </p:spPr>
        <p:txBody>
          <a:bodyPr wrap="square" rtlCol="0">
            <a:spAutoFit/>
          </a:bodyPr>
          <a:lstStyle/>
          <a:p>
            <a:pPr algn="ctr"/>
            <a:r>
              <a:rPr lang="en-US" sz="700" dirty="0"/>
              <a:t>***</a:t>
            </a:r>
          </a:p>
        </p:txBody>
      </p:sp>
      <p:sp>
        <p:nvSpPr>
          <p:cNvPr id="30" name="TextBox 29">
            <a:extLst>
              <a:ext uri="{FF2B5EF4-FFF2-40B4-BE49-F238E27FC236}">
                <a16:creationId xmlns:a16="http://schemas.microsoft.com/office/drawing/2014/main" id="{13D342C7-7CD2-4CBF-AED8-C3355B549C5F}"/>
              </a:ext>
            </a:extLst>
          </p:cNvPr>
          <p:cNvSpPr txBox="1"/>
          <p:nvPr/>
        </p:nvSpPr>
        <p:spPr>
          <a:xfrm>
            <a:off x="5938066" y="2190036"/>
            <a:ext cx="346668" cy="200055"/>
          </a:xfrm>
          <a:prstGeom prst="rect">
            <a:avLst/>
          </a:prstGeom>
          <a:noFill/>
        </p:spPr>
        <p:txBody>
          <a:bodyPr wrap="square" rtlCol="0">
            <a:spAutoFit/>
          </a:bodyPr>
          <a:lstStyle/>
          <a:p>
            <a:pPr algn="ctr"/>
            <a:r>
              <a:rPr lang="en-US" sz="700" dirty="0"/>
              <a:t>***</a:t>
            </a:r>
          </a:p>
        </p:txBody>
      </p:sp>
      <p:sp>
        <p:nvSpPr>
          <p:cNvPr id="31" name="TextBox 30">
            <a:extLst>
              <a:ext uri="{FF2B5EF4-FFF2-40B4-BE49-F238E27FC236}">
                <a16:creationId xmlns:a16="http://schemas.microsoft.com/office/drawing/2014/main" id="{7CEC0C93-4423-48AA-9DAA-5FFBF4D2DD2A}"/>
              </a:ext>
            </a:extLst>
          </p:cNvPr>
          <p:cNvSpPr txBox="1"/>
          <p:nvPr/>
        </p:nvSpPr>
        <p:spPr>
          <a:xfrm>
            <a:off x="6289177" y="2313535"/>
            <a:ext cx="346668" cy="200055"/>
          </a:xfrm>
          <a:prstGeom prst="rect">
            <a:avLst/>
          </a:prstGeom>
          <a:noFill/>
        </p:spPr>
        <p:txBody>
          <a:bodyPr wrap="square" rtlCol="0">
            <a:spAutoFit/>
          </a:bodyPr>
          <a:lstStyle/>
          <a:p>
            <a:pPr algn="ctr"/>
            <a:r>
              <a:rPr lang="en-US" sz="700" dirty="0"/>
              <a:t>***</a:t>
            </a:r>
          </a:p>
        </p:txBody>
      </p:sp>
      <p:sp>
        <p:nvSpPr>
          <p:cNvPr id="32" name="TextBox 31">
            <a:extLst>
              <a:ext uri="{FF2B5EF4-FFF2-40B4-BE49-F238E27FC236}">
                <a16:creationId xmlns:a16="http://schemas.microsoft.com/office/drawing/2014/main" id="{3C7E9D60-D562-4BA5-B201-D3C1A240C0CA}"/>
              </a:ext>
            </a:extLst>
          </p:cNvPr>
          <p:cNvSpPr txBox="1"/>
          <p:nvPr/>
        </p:nvSpPr>
        <p:spPr>
          <a:xfrm>
            <a:off x="6577230" y="2325560"/>
            <a:ext cx="346668" cy="200055"/>
          </a:xfrm>
          <a:prstGeom prst="rect">
            <a:avLst/>
          </a:prstGeom>
          <a:noFill/>
        </p:spPr>
        <p:txBody>
          <a:bodyPr wrap="square" rtlCol="0">
            <a:spAutoFit/>
          </a:bodyPr>
          <a:lstStyle/>
          <a:p>
            <a:pPr algn="ctr"/>
            <a:r>
              <a:rPr lang="en-US" sz="700" dirty="0"/>
              <a:t>***</a:t>
            </a:r>
          </a:p>
        </p:txBody>
      </p:sp>
      <p:sp>
        <p:nvSpPr>
          <p:cNvPr id="33" name="TextBox 32">
            <a:extLst>
              <a:ext uri="{FF2B5EF4-FFF2-40B4-BE49-F238E27FC236}">
                <a16:creationId xmlns:a16="http://schemas.microsoft.com/office/drawing/2014/main" id="{761B8CAE-3C84-4D0B-A653-6C075579C09B}"/>
              </a:ext>
            </a:extLst>
          </p:cNvPr>
          <p:cNvSpPr txBox="1"/>
          <p:nvPr/>
        </p:nvSpPr>
        <p:spPr>
          <a:xfrm>
            <a:off x="8552567" y="1874059"/>
            <a:ext cx="346668" cy="200055"/>
          </a:xfrm>
          <a:prstGeom prst="rect">
            <a:avLst/>
          </a:prstGeom>
          <a:noFill/>
        </p:spPr>
        <p:txBody>
          <a:bodyPr wrap="square" rtlCol="0">
            <a:spAutoFit/>
          </a:bodyPr>
          <a:lstStyle/>
          <a:p>
            <a:pPr algn="ctr"/>
            <a:r>
              <a:rPr lang="en-US" sz="700" dirty="0"/>
              <a:t>***</a:t>
            </a:r>
          </a:p>
        </p:txBody>
      </p:sp>
      <p:sp>
        <p:nvSpPr>
          <p:cNvPr id="34" name="TextBox 33">
            <a:extLst>
              <a:ext uri="{FF2B5EF4-FFF2-40B4-BE49-F238E27FC236}">
                <a16:creationId xmlns:a16="http://schemas.microsoft.com/office/drawing/2014/main" id="{9C3A38F4-6363-481B-8433-66CD1D1B401D}"/>
              </a:ext>
            </a:extLst>
          </p:cNvPr>
          <p:cNvSpPr txBox="1"/>
          <p:nvPr/>
        </p:nvSpPr>
        <p:spPr>
          <a:xfrm>
            <a:off x="9218304" y="1484592"/>
            <a:ext cx="346668" cy="200055"/>
          </a:xfrm>
          <a:prstGeom prst="rect">
            <a:avLst/>
          </a:prstGeom>
          <a:noFill/>
        </p:spPr>
        <p:txBody>
          <a:bodyPr wrap="square" rtlCol="0">
            <a:spAutoFit/>
          </a:bodyPr>
          <a:lstStyle/>
          <a:p>
            <a:pPr algn="ctr"/>
            <a:r>
              <a:rPr lang="en-US" sz="700" dirty="0"/>
              <a:t>***</a:t>
            </a:r>
          </a:p>
        </p:txBody>
      </p:sp>
      <p:sp>
        <p:nvSpPr>
          <p:cNvPr id="35" name="TextBox 34">
            <a:extLst>
              <a:ext uri="{FF2B5EF4-FFF2-40B4-BE49-F238E27FC236}">
                <a16:creationId xmlns:a16="http://schemas.microsoft.com/office/drawing/2014/main" id="{EDC309B7-5145-4E7D-A97D-09CB18432991}"/>
              </a:ext>
            </a:extLst>
          </p:cNvPr>
          <p:cNvSpPr txBox="1"/>
          <p:nvPr/>
        </p:nvSpPr>
        <p:spPr>
          <a:xfrm>
            <a:off x="9537886" y="1413322"/>
            <a:ext cx="346668" cy="200055"/>
          </a:xfrm>
          <a:prstGeom prst="rect">
            <a:avLst/>
          </a:prstGeom>
          <a:noFill/>
        </p:spPr>
        <p:txBody>
          <a:bodyPr wrap="square" rtlCol="0">
            <a:spAutoFit/>
          </a:bodyPr>
          <a:lstStyle/>
          <a:p>
            <a:pPr algn="ctr"/>
            <a:r>
              <a:rPr lang="en-US" sz="700" dirty="0"/>
              <a:t>***</a:t>
            </a:r>
          </a:p>
        </p:txBody>
      </p:sp>
      <p:sp>
        <p:nvSpPr>
          <p:cNvPr id="36" name="TextBox 35">
            <a:extLst>
              <a:ext uri="{FF2B5EF4-FFF2-40B4-BE49-F238E27FC236}">
                <a16:creationId xmlns:a16="http://schemas.microsoft.com/office/drawing/2014/main" id="{ED62F03F-C538-4F2A-BBAC-EB246A6D2966}"/>
              </a:ext>
            </a:extLst>
          </p:cNvPr>
          <p:cNvSpPr txBox="1"/>
          <p:nvPr/>
        </p:nvSpPr>
        <p:spPr>
          <a:xfrm>
            <a:off x="9858852" y="1289046"/>
            <a:ext cx="346668" cy="200055"/>
          </a:xfrm>
          <a:prstGeom prst="rect">
            <a:avLst/>
          </a:prstGeom>
          <a:noFill/>
        </p:spPr>
        <p:txBody>
          <a:bodyPr wrap="square" rtlCol="0">
            <a:spAutoFit/>
          </a:bodyPr>
          <a:lstStyle/>
          <a:p>
            <a:pPr algn="ctr"/>
            <a:r>
              <a:rPr lang="en-US" sz="700" dirty="0"/>
              <a:t>***</a:t>
            </a:r>
          </a:p>
        </p:txBody>
      </p:sp>
      <p:sp>
        <p:nvSpPr>
          <p:cNvPr id="37" name="TextBox 36">
            <a:extLst>
              <a:ext uri="{FF2B5EF4-FFF2-40B4-BE49-F238E27FC236}">
                <a16:creationId xmlns:a16="http://schemas.microsoft.com/office/drawing/2014/main" id="{204DAD51-3485-4046-B5DF-52E4024A9018}"/>
              </a:ext>
            </a:extLst>
          </p:cNvPr>
          <p:cNvSpPr txBox="1"/>
          <p:nvPr/>
        </p:nvSpPr>
        <p:spPr>
          <a:xfrm>
            <a:off x="10177050" y="1337542"/>
            <a:ext cx="346668" cy="200055"/>
          </a:xfrm>
          <a:prstGeom prst="rect">
            <a:avLst/>
          </a:prstGeom>
          <a:noFill/>
        </p:spPr>
        <p:txBody>
          <a:bodyPr wrap="square" rtlCol="0">
            <a:spAutoFit/>
          </a:bodyPr>
          <a:lstStyle/>
          <a:p>
            <a:pPr algn="ctr"/>
            <a:r>
              <a:rPr lang="en-US" sz="700" dirty="0"/>
              <a:t>***</a:t>
            </a:r>
          </a:p>
        </p:txBody>
      </p:sp>
      <p:sp>
        <p:nvSpPr>
          <p:cNvPr id="38" name="TextBox 37">
            <a:extLst>
              <a:ext uri="{FF2B5EF4-FFF2-40B4-BE49-F238E27FC236}">
                <a16:creationId xmlns:a16="http://schemas.microsoft.com/office/drawing/2014/main" id="{541D3A3C-42D5-419B-9D2E-F684AED9672D}"/>
              </a:ext>
            </a:extLst>
          </p:cNvPr>
          <p:cNvSpPr txBox="1"/>
          <p:nvPr/>
        </p:nvSpPr>
        <p:spPr>
          <a:xfrm>
            <a:off x="8884487" y="1452869"/>
            <a:ext cx="346668" cy="200055"/>
          </a:xfrm>
          <a:prstGeom prst="rect">
            <a:avLst/>
          </a:prstGeom>
          <a:noFill/>
        </p:spPr>
        <p:txBody>
          <a:bodyPr wrap="square" rtlCol="0">
            <a:spAutoFit/>
          </a:bodyPr>
          <a:lstStyle/>
          <a:p>
            <a:pPr algn="ctr"/>
            <a:r>
              <a:rPr lang="en-US" sz="700" dirty="0"/>
              <a:t>***</a:t>
            </a:r>
          </a:p>
        </p:txBody>
      </p:sp>
      <p:sp>
        <p:nvSpPr>
          <p:cNvPr id="39" name="TextBox 38">
            <a:extLst>
              <a:ext uri="{FF2B5EF4-FFF2-40B4-BE49-F238E27FC236}">
                <a16:creationId xmlns:a16="http://schemas.microsoft.com/office/drawing/2014/main" id="{775FAD6C-2138-41C2-89B4-407354BB7D57}"/>
              </a:ext>
            </a:extLst>
          </p:cNvPr>
          <p:cNvSpPr txBox="1"/>
          <p:nvPr/>
        </p:nvSpPr>
        <p:spPr>
          <a:xfrm>
            <a:off x="8552567" y="3993424"/>
            <a:ext cx="346668" cy="200055"/>
          </a:xfrm>
          <a:prstGeom prst="rect">
            <a:avLst/>
          </a:prstGeom>
          <a:noFill/>
        </p:spPr>
        <p:txBody>
          <a:bodyPr wrap="square" rtlCol="0">
            <a:spAutoFit/>
          </a:bodyPr>
          <a:lstStyle/>
          <a:p>
            <a:pPr algn="ctr"/>
            <a:r>
              <a:rPr lang="en-US" sz="700" dirty="0"/>
              <a:t>***</a:t>
            </a:r>
          </a:p>
        </p:txBody>
      </p:sp>
      <p:sp>
        <p:nvSpPr>
          <p:cNvPr id="40" name="TextBox 39">
            <a:extLst>
              <a:ext uri="{FF2B5EF4-FFF2-40B4-BE49-F238E27FC236}">
                <a16:creationId xmlns:a16="http://schemas.microsoft.com/office/drawing/2014/main" id="{4B2AD4DA-B681-4415-96B7-0596502D3C5B}"/>
              </a:ext>
            </a:extLst>
          </p:cNvPr>
          <p:cNvSpPr txBox="1"/>
          <p:nvPr/>
        </p:nvSpPr>
        <p:spPr>
          <a:xfrm>
            <a:off x="8871636" y="4347421"/>
            <a:ext cx="346668" cy="200055"/>
          </a:xfrm>
          <a:prstGeom prst="rect">
            <a:avLst/>
          </a:prstGeom>
          <a:noFill/>
        </p:spPr>
        <p:txBody>
          <a:bodyPr wrap="square" rtlCol="0">
            <a:spAutoFit/>
          </a:bodyPr>
          <a:lstStyle/>
          <a:p>
            <a:pPr algn="ctr"/>
            <a:r>
              <a:rPr lang="en-US" sz="700" dirty="0"/>
              <a:t>***</a:t>
            </a:r>
          </a:p>
        </p:txBody>
      </p:sp>
      <p:sp>
        <p:nvSpPr>
          <p:cNvPr id="41" name="TextBox 40">
            <a:extLst>
              <a:ext uri="{FF2B5EF4-FFF2-40B4-BE49-F238E27FC236}">
                <a16:creationId xmlns:a16="http://schemas.microsoft.com/office/drawing/2014/main" id="{95DF5CF8-6669-4FFE-A90B-E6BCEEF7AF0E}"/>
              </a:ext>
            </a:extLst>
          </p:cNvPr>
          <p:cNvSpPr txBox="1"/>
          <p:nvPr/>
        </p:nvSpPr>
        <p:spPr>
          <a:xfrm>
            <a:off x="9218304" y="3751219"/>
            <a:ext cx="346668" cy="200055"/>
          </a:xfrm>
          <a:prstGeom prst="rect">
            <a:avLst/>
          </a:prstGeom>
          <a:noFill/>
        </p:spPr>
        <p:txBody>
          <a:bodyPr wrap="square" rtlCol="0">
            <a:spAutoFit/>
          </a:bodyPr>
          <a:lstStyle/>
          <a:p>
            <a:pPr algn="ctr"/>
            <a:r>
              <a:rPr lang="en-US" sz="700" dirty="0"/>
              <a:t>***</a:t>
            </a:r>
          </a:p>
        </p:txBody>
      </p:sp>
      <p:sp>
        <p:nvSpPr>
          <p:cNvPr id="42" name="TextBox 41">
            <a:extLst>
              <a:ext uri="{FF2B5EF4-FFF2-40B4-BE49-F238E27FC236}">
                <a16:creationId xmlns:a16="http://schemas.microsoft.com/office/drawing/2014/main" id="{84B45FD0-2C71-47C3-A365-3C02BB9FA4DE}"/>
              </a:ext>
            </a:extLst>
          </p:cNvPr>
          <p:cNvSpPr txBox="1"/>
          <p:nvPr/>
        </p:nvSpPr>
        <p:spPr>
          <a:xfrm>
            <a:off x="9532606" y="3915346"/>
            <a:ext cx="346668" cy="200055"/>
          </a:xfrm>
          <a:prstGeom prst="rect">
            <a:avLst/>
          </a:prstGeom>
          <a:noFill/>
        </p:spPr>
        <p:txBody>
          <a:bodyPr wrap="square" rtlCol="0">
            <a:spAutoFit/>
          </a:bodyPr>
          <a:lstStyle/>
          <a:p>
            <a:pPr algn="ctr"/>
            <a:r>
              <a:rPr lang="en-US" sz="700" dirty="0"/>
              <a:t>***</a:t>
            </a:r>
          </a:p>
        </p:txBody>
      </p:sp>
      <p:sp>
        <p:nvSpPr>
          <p:cNvPr id="43" name="TextBox 42">
            <a:extLst>
              <a:ext uri="{FF2B5EF4-FFF2-40B4-BE49-F238E27FC236}">
                <a16:creationId xmlns:a16="http://schemas.microsoft.com/office/drawing/2014/main" id="{B84765AC-A1E5-4CE0-82F7-3CC36E0A1D7F}"/>
              </a:ext>
            </a:extLst>
          </p:cNvPr>
          <p:cNvSpPr txBox="1"/>
          <p:nvPr/>
        </p:nvSpPr>
        <p:spPr>
          <a:xfrm>
            <a:off x="10162559" y="3279321"/>
            <a:ext cx="346668" cy="200055"/>
          </a:xfrm>
          <a:prstGeom prst="rect">
            <a:avLst/>
          </a:prstGeom>
          <a:noFill/>
        </p:spPr>
        <p:txBody>
          <a:bodyPr wrap="square" rtlCol="0">
            <a:spAutoFit/>
          </a:bodyPr>
          <a:lstStyle/>
          <a:p>
            <a:pPr algn="ctr"/>
            <a:r>
              <a:rPr lang="en-US" sz="700" dirty="0"/>
              <a:t>***</a:t>
            </a:r>
          </a:p>
        </p:txBody>
      </p:sp>
      <p:sp>
        <p:nvSpPr>
          <p:cNvPr id="44" name="TextBox 43">
            <a:extLst>
              <a:ext uri="{FF2B5EF4-FFF2-40B4-BE49-F238E27FC236}">
                <a16:creationId xmlns:a16="http://schemas.microsoft.com/office/drawing/2014/main" id="{E53BE0E7-2238-4FF9-8929-00D386AC1560}"/>
              </a:ext>
            </a:extLst>
          </p:cNvPr>
          <p:cNvSpPr txBox="1"/>
          <p:nvPr/>
        </p:nvSpPr>
        <p:spPr>
          <a:xfrm>
            <a:off x="9858852" y="3410798"/>
            <a:ext cx="346668" cy="200055"/>
          </a:xfrm>
          <a:prstGeom prst="rect">
            <a:avLst/>
          </a:prstGeom>
          <a:noFill/>
        </p:spPr>
        <p:txBody>
          <a:bodyPr wrap="square" rtlCol="0">
            <a:spAutoFit/>
          </a:bodyPr>
          <a:lstStyle/>
          <a:p>
            <a:pPr algn="ctr"/>
            <a:r>
              <a:rPr lang="en-US" sz="700" dirty="0"/>
              <a:t>***</a:t>
            </a:r>
          </a:p>
        </p:txBody>
      </p:sp>
      <p:sp>
        <p:nvSpPr>
          <p:cNvPr id="45" name="TextBox 44">
            <a:extLst>
              <a:ext uri="{FF2B5EF4-FFF2-40B4-BE49-F238E27FC236}">
                <a16:creationId xmlns:a16="http://schemas.microsoft.com/office/drawing/2014/main" id="{1C02676F-9F6C-4666-805F-ABCD12CDE786}"/>
              </a:ext>
            </a:extLst>
          </p:cNvPr>
          <p:cNvSpPr txBox="1"/>
          <p:nvPr/>
        </p:nvSpPr>
        <p:spPr>
          <a:xfrm>
            <a:off x="6549991" y="4347420"/>
            <a:ext cx="346668" cy="200055"/>
          </a:xfrm>
          <a:prstGeom prst="rect">
            <a:avLst/>
          </a:prstGeom>
          <a:noFill/>
        </p:spPr>
        <p:txBody>
          <a:bodyPr wrap="square" rtlCol="0">
            <a:spAutoFit/>
          </a:bodyPr>
          <a:lstStyle/>
          <a:p>
            <a:pPr algn="ctr"/>
            <a:r>
              <a:rPr lang="en-US" sz="700" dirty="0"/>
              <a:t>*</a:t>
            </a:r>
          </a:p>
        </p:txBody>
      </p:sp>
      <p:sp>
        <p:nvSpPr>
          <p:cNvPr id="46" name="TextBox 45">
            <a:extLst>
              <a:ext uri="{FF2B5EF4-FFF2-40B4-BE49-F238E27FC236}">
                <a16:creationId xmlns:a16="http://schemas.microsoft.com/office/drawing/2014/main" id="{B743DD71-BE59-464C-BEF4-4CC98BE0894C}"/>
              </a:ext>
            </a:extLst>
          </p:cNvPr>
          <p:cNvSpPr txBox="1"/>
          <p:nvPr/>
        </p:nvSpPr>
        <p:spPr>
          <a:xfrm>
            <a:off x="6230562" y="4355341"/>
            <a:ext cx="346668" cy="200055"/>
          </a:xfrm>
          <a:prstGeom prst="rect">
            <a:avLst/>
          </a:prstGeom>
          <a:noFill/>
        </p:spPr>
        <p:txBody>
          <a:bodyPr wrap="square" rtlCol="0">
            <a:spAutoFit/>
          </a:bodyPr>
          <a:lstStyle/>
          <a:p>
            <a:pPr algn="ctr"/>
            <a:r>
              <a:rPr lang="en-US" sz="700" dirty="0"/>
              <a:t>**</a:t>
            </a:r>
          </a:p>
        </p:txBody>
      </p:sp>
      <p:sp>
        <p:nvSpPr>
          <p:cNvPr id="47" name="TextBox 46">
            <a:extLst>
              <a:ext uri="{FF2B5EF4-FFF2-40B4-BE49-F238E27FC236}">
                <a16:creationId xmlns:a16="http://schemas.microsoft.com/office/drawing/2014/main" id="{BAE0E8B9-3DC1-4E32-9267-1420AB545E1E}"/>
              </a:ext>
            </a:extLst>
          </p:cNvPr>
          <p:cNvSpPr txBox="1"/>
          <p:nvPr/>
        </p:nvSpPr>
        <p:spPr>
          <a:xfrm>
            <a:off x="5921704" y="4331870"/>
            <a:ext cx="346668" cy="200055"/>
          </a:xfrm>
          <a:prstGeom prst="rect">
            <a:avLst/>
          </a:prstGeom>
          <a:noFill/>
        </p:spPr>
        <p:txBody>
          <a:bodyPr wrap="square" rtlCol="0">
            <a:spAutoFit/>
          </a:bodyPr>
          <a:lstStyle/>
          <a:p>
            <a:pPr algn="ctr"/>
            <a:r>
              <a:rPr lang="en-US" sz="700" dirty="0"/>
              <a:t>**</a:t>
            </a:r>
          </a:p>
        </p:txBody>
      </p:sp>
      <p:sp>
        <p:nvSpPr>
          <p:cNvPr id="48" name="TextBox 47">
            <a:extLst>
              <a:ext uri="{FF2B5EF4-FFF2-40B4-BE49-F238E27FC236}">
                <a16:creationId xmlns:a16="http://schemas.microsoft.com/office/drawing/2014/main" id="{7300ECD0-3A9D-4871-8987-B3EA8970BD25}"/>
              </a:ext>
            </a:extLst>
          </p:cNvPr>
          <p:cNvSpPr txBox="1"/>
          <p:nvPr/>
        </p:nvSpPr>
        <p:spPr>
          <a:xfrm>
            <a:off x="5578526" y="4167742"/>
            <a:ext cx="346668" cy="200055"/>
          </a:xfrm>
          <a:prstGeom prst="rect">
            <a:avLst/>
          </a:prstGeom>
          <a:noFill/>
        </p:spPr>
        <p:txBody>
          <a:bodyPr wrap="square" rtlCol="0">
            <a:spAutoFit/>
          </a:bodyPr>
          <a:lstStyle/>
          <a:p>
            <a:pPr algn="ctr"/>
            <a:r>
              <a:rPr lang="en-US" sz="700" dirty="0"/>
              <a:t>**</a:t>
            </a:r>
          </a:p>
        </p:txBody>
      </p:sp>
      <p:sp>
        <p:nvSpPr>
          <p:cNvPr id="49" name="TextBox 48">
            <a:extLst>
              <a:ext uri="{FF2B5EF4-FFF2-40B4-BE49-F238E27FC236}">
                <a16:creationId xmlns:a16="http://schemas.microsoft.com/office/drawing/2014/main" id="{C39E2D71-EB9E-4875-972C-883EAE11BCE1}"/>
              </a:ext>
            </a:extLst>
          </p:cNvPr>
          <p:cNvSpPr txBox="1"/>
          <p:nvPr/>
        </p:nvSpPr>
        <p:spPr>
          <a:xfrm>
            <a:off x="5274258" y="4349132"/>
            <a:ext cx="346668" cy="200055"/>
          </a:xfrm>
          <a:prstGeom prst="rect">
            <a:avLst/>
          </a:prstGeom>
          <a:noFill/>
        </p:spPr>
        <p:txBody>
          <a:bodyPr wrap="square" rtlCol="0">
            <a:spAutoFit/>
          </a:bodyPr>
          <a:lstStyle/>
          <a:p>
            <a:pPr algn="ctr"/>
            <a:r>
              <a:rPr lang="en-US" sz="700" dirty="0"/>
              <a:t>**</a:t>
            </a:r>
          </a:p>
        </p:txBody>
      </p:sp>
      <p:sp>
        <p:nvSpPr>
          <p:cNvPr id="51" name="TextBox 50">
            <a:extLst>
              <a:ext uri="{FF2B5EF4-FFF2-40B4-BE49-F238E27FC236}">
                <a16:creationId xmlns:a16="http://schemas.microsoft.com/office/drawing/2014/main" id="{E62191B6-3C88-4CC7-8206-808B7F35A33E}"/>
              </a:ext>
            </a:extLst>
          </p:cNvPr>
          <p:cNvSpPr txBox="1"/>
          <p:nvPr/>
        </p:nvSpPr>
        <p:spPr>
          <a:xfrm>
            <a:off x="5274038" y="5385821"/>
            <a:ext cx="346668" cy="200055"/>
          </a:xfrm>
          <a:prstGeom prst="rect">
            <a:avLst/>
          </a:prstGeom>
          <a:noFill/>
        </p:spPr>
        <p:txBody>
          <a:bodyPr wrap="square" rtlCol="0">
            <a:spAutoFit/>
          </a:bodyPr>
          <a:lstStyle/>
          <a:p>
            <a:pPr algn="ctr"/>
            <a:r>
              <a:rPr lang="en-US" sz="700" dirty="0"/>
              <a:t>***</a:t>
            </a:r>
          </a:p>
        </p:txBody>
      </p:sp>
      <p:sp>
        <p:nvSpPr>
          <p:cNvPr id="52" name="TextBox 51">
            <a:extLst>
              <a:ext uri="{FF2B5EF4-FFF2-40B4-BE49-F238E27FC236}">
                <a16:creationId xmlns:a16="http://schemas.microsoft.com/office/drawing/2014/main" id="{C8A24B0B-9E1A-4BD3-A2BD-0329237097F5}"/>
              </a:ext>
            </a:extLst>
          </p:cNvPr>
          <p:cNvSpPr txBox="1"/>
          <p:nvPr/>
        </p:nvSpPr>
        <p:spPr>
          <a:xfrm>
            <a:off x="6230562" y="5603658"/>
            <a:ext cx="346668" cy="200055"/>
          </a:xfrm>
          <a:prstGeom prst="rect">
            <a:avLst/>
          </a:prstGeom>
          <a:noFill/>
        </p:spPr>
        <p:txBody>
          <a:bodyPr wrap="square" rtlCol="0">
            <a:spAutoFit/>
          </a:bodyPr>
          <a:lstStyle/>
          <a:p>
            <a:pPr algn="ctr"/>
            <a:r>
              <a:rPr lang="en-US" sz="700" dirty="0"/>
              <a:t>***</a:t>
            </a:r>
          </a:p>
        </p:txBody>
      </p:sp>
      <p:sp>
        <p:nvSpPr>
          <p:cNvPr id="53" name="TextBox 52">
            <a:extLst>
              <a:ext uri="{FF2B5EF4-FFF2-40B4-BE49-F238E27FC236}">
                <a16:creationId xmlns:a16="http://schemas.microsoft.com/office/drawing/2014/main" id="{F9AF0754-2966-4428-B067-F7E58E5170C5}"/>
              </a:ext>
            </a:extLst>
          </p:cNvPr>
          <p:cNvSpPr txBox="1"/>
          <p:nvPr/>
        </p:nvSpPr>
        <p:spPr>
          <a:xfrm>
            <a:off x="6549991" y="5483529"/>
            <a:ext cx="346668" cy="200055"/>
          </a:xfrm>
          <a:prstGeom prst="rect">
            <a:avLst/>
          </a:prstGeom>
          <a:noFill/>
        </p:spPr>
        <p:txBody>
          <a:bodyPr wrap="square" rtlCol="0">
            <a:spAutoFit/>
          </a:bodyPr>
          <a:lstStyle/>
          <a:p>
            <a:pPr algn="ctr"/>
            <a:r>
              <a:rPr lang="en-US" sz="700" dirty="0"/>
              <a:t>***</a:t>
            </a:r>
          </a:p>
        </p:txBody>
      </p:sp>
      <p:sp>
        <p:nvSpPr>
          <p:cNvPr id="54" name="TextBox 53">
            <a:extLst>
              <a:ext uri="{FF2B5EF4-FFF2-40B4-BE49-F238E27FC236}">
                <a16:creationId xmlns:a16="http://schemas.microsoft.com/office/drawing/2014/main" id="{A16FA850-E207-4D80-A765-EFB52CAA4C09}"/>
              </a:ext>
            </a:extLst>
          </p:cNvPr>
          <p:cNvSpPr txBox="1"/>
          <p:nvPr/>
        </p:nvSpPr>
        <p:spPr>
          <a:xfrm>
            <a:off x="5903386" y="5230301"/>
            <a:ext cx="346668" cy="200055"/>
          </a:xfrm>
          <a:prstGeom prst="rect">
            <a:avLst/>
          </a:prstGeom>
          <a:noFill/>
        </p:spPr>
        <p:txBody>
          <a:bodyPr wrap="square" rtlCol="0">
            <a:spAutoFit/>
          </a:bodyPr>
          <a:lstStyle/>
          <a:p>
            <a:pPr algn="ctr"/>
            <a:r>
              <a:rPr lang="en-US" sz="700" dirty="0"/>
              <a:t>***</a:t>
            </a:r>
          </a:p>
        </p:txBody>
      </p:sp>
      <p:sp>
        <p:nvSpPr>
          <p:cNvPr id="55" name="TextBox 54">
            <a:extLst>
              <a:ext uri="{FF2B5EF4-FFF2-40B4-BE49-F238E27FC236}">
                <a16:creationId xmlns:a16="http://schemas.microsoft.com/office/drawing/2014/main" id="{2E07A06E-309E-4A63-AD8A-5AF28BB5DBA1}"/>
              </a:ext>
            </a:extLst>
          </p:cNvPr>
          <p:cNvSpPr txBox="1"/>
          <p:nvPr/>
        </p:nvSpPr>
        <p:spPr>
          <a:xfrm>
            <a:off x="5578526" y="5211085"/>
            <a:ext cx="346668" cy="200055"/>
          </a:xfrm>
          <a:prstGeom prst="rect">
            <a:avLst/>
          </a:prstGeom>
          <a:noFill/>
        </p:spPr>
        <p:txBody>
          <a:bodyPr wrap="square" rtlCol="0">
            <a:spAutoFit/>
          </a:bodyPr>
          <a:lstStyle/>
          <a:p>
            <a:pPr algn="ctr"/>
            <a:r>
              <a:rPr lang="en-US" sz="700" dirty="0"/>
              <a:t>***</a:t>
            </a:r>
          </a:p>
        </p:txBody>
      </p:sp>
      <p:sp>
        <p:nvSpPr>
          <p:cNvPr id="56" name="TextBox 55">
            <a:extLst>
              <a:ext uri="{FF2B5EF4-FFF2-40B4-BE49-F238E27FC236}">
                <a16:creationId xmlns:a16="http://schemas.microsoft.com/office/drawing/2014/main" id="{05AE933E-B2B2-469F-89DB-6B9EBE942468}"/>
              </a:ext>
            </a:extLst>
          </p:cNvPr>
          <p:cNvSpPr txBox="1"/>
          <p:nvPr/>
        </p:nvSpPr>
        <p:spPr>
          <a:xfrm>
            <a:off x="4927370" y="6231557"/>
            <a:ext cx="346668" cy="200055"/>
          </a:xfrm>
          <a:prstGeom prst="rect">
            <a:avLst/>
          </a:prstGeom>
          <a:noFill/>
        </p:spPr>
        <p:txBody>
          <a:bodyPr wrap="square" rtlCol="0">
            <a:spAutoFit/>
          </a:bodyPr>
          <a:lstStyle/>
          <a:p>
            <a:pPr algn="ctr"/>
            <a:r>
              <a:rPr lang="en-US" sz="700" dirty="0"/>
              <a:t>***</a:t>
            </a:r>
          </a:p>
        </p:txBody>
      </p:sp>
      <p:sp>
        <p:nvSpPr>
          <p:cNvPr id="57" name="TextBox 56">
            <a:extLst>
              <a:ext uri="{FF2B5EF4-FFF2-40B4-BE49-F238E27FC236}">
                <a16:creationId xmlns:a16="http://schemas.microsoft.com/office/drawing/2014/main" id="{168A9417-2512-43F0-9CA5-C638F78D1055}"/>
              </a:ext>
            </a:extLst>
          </p:cNvPr>
          <p:cNvSpPr txBox="1"/>
          <p:nvPr/>
        </p:nvSpPr>
        <p:spPr>
          <a:xfrm>
            <a:off x="2921887" y="5251005"/>
            <a:ext cx="346668" cy="200055"/>
          </a:xfrm>
          <a:prstGeom prst="rect">
            <a:avLst/>
          </a:prstGeom>
          <a:noFill/>
        </p:spPr>
        <p:txBody>
          <a:bodyPr wrap="square" rtlCol="0">
            <a:spAutoFit/>
          </a:bodyPr>
          <a:lstStyle/>
          <a:p>
            <a:pPr algn="ctr"/>
            <a:r>
              <a:rPr lang="en-US" sz="700" dirty="0"/>
              <a:t>***</a:t>
            </a:r>
          </a:p>
        </p:txBody>
      </p:sp>
      <p:sp>
        <p:nvSpPr>
          <p:cNvPr id="58" name="TextBox 57">
            <a:extLst>
              <a:ext uri="{FF2B5EF4-FFF2-40B4-BE49-F238E27FC236}">
                <a16:creationId xmlns:a16="http://schemas.microsoft.com/office/drawing/2014/main" id="{F5F750A0-0454-4785-AD3B-C601BC4933CB}"/>
              </a:ext>
            </a:extLst>
          </p:cNvPr>
          <p:cNvSpPr txBox="1"/>
          <p:nvPr/>
        </p:nvSpPr>
        <p:spPr>
          <a:xfrm>
            <a:off x="2607213" y="5305278"/>
            <a:ext cx="346668" cy="200055"/>
          </a:xfrm>
          <a:prstGeom prst="rect">
            <a:avLst/>
          </a:prstGeom>
          <a:noFill/>
        </p:spPr>
        <p:txBody>
          <a:bodyPr wrap="square" rtlCol="0">
            <a:spAutoFit/>
          </a:bodyPr>
          <a:lstStyle/>
          <a:p>
            <a:pPr algn="ctr"/>
            <a:r>
              <a:rPr lang="en-US" sz="700" dirty="0"/>
              <a:t>***</a:t>
            </a:r>
          </a:p>
        </p:txBody>
      </p:sp>
      <p:sp>
        <p:nvSpPr>
          <p:cNvPr id="59" name="TextBox 58">
            <a:extLst>
              <a:ext uri="{FF2B5EF4-FFF2-40B4-BE49-F238E27FC236}">
                <a16:creationId xmlns:a16="http://schemas.microsoft.com/office/drawing/2014/main" id="{6A436312-83EA-4F6B-B734-AE47574DD6D5}"/>
              </a:ext>
            </a:extLst>
          </p:cNvPr>
          <p:cNvSpPr txBox="1"/>
          <p:nvPr/>
        </p:nvSpPr>
        <p:spPr>
          <a:xfrm>
            <a:off x="2265569" y="6052748"/>
            <a:ext cx="346668" cy="200055"/>
          </a:xfrm>
          <a:prstGeom prst="rect">
            <a:avLst/>
          </a:prstGeom>
          <a:noFill/>
        </p:spPr>
        <p:txBody>
          <a:bodyPr wrap="square" rtlCol="0">
            <a:spAutoFit/>
          </a:bodyPr>
          <a:lstStyle/>
          <a:p>
            <a:pPr algn="ctr"/>
            <a:r>
              <a:rPr lang="en-US" sz="700" dirty="0"/>
              <a:t>**</a:t>
            </a:r>
          </a:p>
        </p:txBody>
      </p:sp>
      <p:sp>
        <p:nvSpPr>
          <p:cNvPr id="63" name="TextBox 62">
            <a:extLst>
              <a:ext uri="{FF2B5EF4-FFF2-40B4-BE49-F238E27FC236}">
                <a16:creationId xmlns:a16="http://schemas.microsoft.com/office/drawing/2014/main" id="{516275CF-CBF9-4FFE-B065-84285850D0EB}"/>
              </a:ext>
            </a:extLst>
          </p:cNvPr>
          <p:cNvSpPr txBox="1"/>
          <p:nvPr/>
        </p:nvSpPr>
        <p:spPr>
          <a:xfrm>
            <a:off x="2596700" y="3371338"/>
            <a:ext cx="346668" cy="200055"/>
          </a:xfrm>
          <a:prstGeom prst="rect">
            <a:avLst/>
          </a:prstGeom>
          <a:noFill/>
        </p:spPr>
        <p:txBody>
          <a:bodyPr wrap="square" rtlCol="0">
            <a:spAutoFit/>
          </a:bodyPr>
          <a:lstStyle/>
          <a:p>
            <a:pPr algn="ctr"/>
            <a:r>
              <a:rPr lang="en-US" sz="700" dirty="0"/>
              <a:t>***</a:t>
            </a:r>
          </a:p>
        </p:txBody>
      </p:sp>
      <p:sp>
        <p:nvSpPr>
          <p:cNvPr id="64" name="TextBox 63">
            <a:extLst>
              <a:ext uri="{FF2B5EF4-FFF2-40B4-BE49-F238E27FC236}">
                <a16:creationId xmlns:a16="http://schemas.microsoft.com/office/drawing/2014/main" id="{A4DDAEFF-7061-4DA8-A0F7-FBB30986CBCB}"/>
              </a:ext>
            </a:extLst>
          </p:cNvPr>
          <p:cNvSpPr txBox="1"/>
          <p:nvPr/>
        </p:nvSpPr>
        <p:spPr>
          <a:xfrm>
            <a:off x="2921887" y="3289011"/>
            <a:ext cx="346668" cy="200055"/>
          </a:xfrm>
          <a:prstGeom prst="rect">
            <a:avLst/>
          </a:prstGeom>
          <a:noFill/>
        </p:spPr>
        <p:txBody>
          <a:bodyPr wrap="square" rtlCol="0">
            <a:spAutoFit/>
          </a:bodyPr>
          <a:lstStyle/>
          <a:p>
            <a:pPr algn="ctr"/>
            <a:r>
              <a:rPr lang="en-US" sz="700" dirty="0"/>
              <a:t>***</a:t>
            </a:r>
          </a:p>
        </p:txBody>
      </p:sp>
      <p:sp>
        <p:nvSpPr>
          <p:cNvPr id="65" name="TextBox 64">
            <a:extLst>
              <a:ext uri="{FF2B5EF4-FFF2-40B4-BE49-F238E27FC236}">
                <a16:creationId xmlns:a16="http://schemas.microsoft.com/office/drawing/2014/main" id="{231ED9A6-B8C9-4619-A741-C9573D18DFD9}"/>
              </a:ext>
            </a:extLst>
          </p:cNvPr>
          <p:cNvSpPr txBox="1"/>
          <p:nvPr/>
        </p:nvSpPr>
        <p:spPr>
          <a:xfrm>
            <a:off x="2290557" y="3670860"/>
            <a:ext cx="346668" cy="200055"/>
          </a:xfrm>
          <a:prstGeom prst="rect">
            <a:avLst/>
          </a:prstGeom>
          <a:noFill/>
        </p:spPr>
        <p:txBody>
          <a:bodyPr wrap="square" rtlCol="0">
            <a:spAutoFit/>
          </a:bodyPr>
          <a:lstStyle/>
          <a:p>
            <a:pPr algn="ctr"/>
            <a:r>
              <a:rPr lang="en-US" sz="700" dirty="0"/>
              <a:t>***</a:t>
            </a:r>
          </a:p>
        </p:txBody>
      </p:sp>
      <p:sp>
        <p:nvSpPr>
          <p:cNvPr id="66" name="TextBox 65">
            <a:extLst>
              <a:ext uri="{FF2B5EF4-FFF2-40B4-BE49-F238E27FC236}">
                <a16:creationId xmlns:a16="http://schemas.microsoft.com/office/drawing/2014/main" id="{104693B9-668B-4A2C-BAE4-DE9045C0EE56}"/>
              </a:ext>
            </a:extLst>
          </p:cNvPr>
          <p:cNvSpPr txBox="1"/>
          <p:nvPr/>
        </p:nvSpPr>
        <p:spPr>
          <a:xfrm>
            <a:off x="1952995" y="3174221"/>
            <a:ext cx="346668" cy="200055"/>
          </a:xfrm>
          <a:prstGeom prst="rect">
            <a:avLst/>
          </a:prstGeom>
          <a:noFill/>
        </p:spPr>
        <p:txBody>
          <a:bodyPr wrap="square" rtlCol="0">
            <a:spAutoFit/>
          </a:bodyPr>
          <a:lstStyle/>
          <a:p>
            <a:pPr algn="ctr"/>
            <a:r>
              <a:rPr lang="en-US" sz="700" dirty="0"/>
              <a:t>***</a:t>
            </a:r>
          </a:p>
        </p:txBody>
      </p:sp>
      <p:sp>
        <p:nvSpPr>
          <p:cNvPr id="67" name="TextBox 66">
            <a:extLst>
              <a:ext uri="{FF2B5EF4-FFF2-40B4-BE49-F238E27FC236}">
                <a16:creationId xmlns:a16="http://schemas.microsoft.com/office/drawing/2014/main" id="{FA15E861-5D02-4D56-8AFD-B4BB9070AFE6}"/>
              </a:ext>
            </a:extLst>
          </p:cNvPr>
          <p:cNvSpPr txBox="1"/>
          <p:nvPr/>
        </p:nvSpPr>
        <p:spPr>
          <a:xfrm>
            <a:off x="1653540" y="3557776"/>
            <a:ext cx="346668" cy="200055"/>
          </a:xfrm>
          <a:prstGeom prst="rect">
            <a:avLst/>
          </a:prstGeom>
          <a:noFill/>
        </p:spPr>
        <p:txBody>
          <a:bodyPr wrap="square" rtlCol="0">
            <a:spAutoFit/>
          </a:bodyPr>
          <a:lstStyle/>
          <a:p>
            <a:pPr algn="ctr"/>
            <a:r>
              <a:rPr lang="en-US" sz="700" dirty="0"/>
              <a:t>***</a:t>
            </a:r>
          </a:p>
        </p:txBody>
      </p:sp>
      <p:sp>
        <p:nvSpPr>
          <p:cNvPr id="68" name="TextBox 67">
            <a:extLst>
              <a:ext uri="{FF2B5EF4-FFF2-40B4-BE49-F238E27FC236}">
                <a16:creationId xmlns:a16="http://schemas.microsoft.com/office/drawing/2014/main" id="{90ED7597-3B8E-42FE-8395-21BFF7E9939A}"/>
              </a:ext>
            </a:extLst>
          </p:cNvPr>
          <p:cNvSpPr txBox="1"/>
          <p:nvPr/>
        </p:nvSpPr>
        <p:spPr>
          <a:xfrm>
            <a:off x="1327590" y="3741276"/>
            <a:ext cx="346668" cy="200055"/>
          </a:xfrm>
          <a:prstGeom prst="rect">
            <a:avLst/>
          </a:prstGeom>
          <a:noFill/>
        </p:spPr>
        <p:txBody>
          <a:bodyPr wrap="square" rtlCol="0">
            <a:spAutoFit/>
          </a:bodyPr>
          <a:lstStyle/>
          <a:p>
            <a:pPr algn="ctr"/>
            <a:r>
              <a:rPr lang="en-US" sz="700" dirty="0"/>
              <a:t>***</a:t>
            </a:r>
          </a:p>
        </p:txBody>
      </p:sp>
      <p:sp>
        <p:nvSpPr>
          <p:cNvPr id="4" name="TextBox 3">
            <a:extLst>
              <a:ext uri="{FF2B5EF4-FFF2-40B4-BE49-F238E27FC236}">
                <a16:creationId xmlns:a16="http://schemas.microsoft.com/office/drawing/2014/main" id="{9944AD96-6802-4B37-BEAD-1C8FC99089C4}"/>
              </a:ext>
            </a:extLst>
          </p:cNvPr>
          <p:cNvSpPr txBox="1"/>
          <p:nvPr/>
        </p:nvSpPr>
        <p:spPr>
          <a:xfrm>
            <a:off x="5175177" y="3140344"/>
            <a:ext cx="1647150" cy="1077218"/>
          </a:xfrm>
          <a:prstGeom prst="rect">
            <a:avLst/>
          </a:prstGeom>
          <a:noFill/>
        </p:spPr>
        <p:txBody>
          <a:bodyPr wrap="square" rtlCol="0">
            <a:spAutoFit/>
          </a:bodyPr>
          <a:lstStyle/>
          <a:p>
            <a:r>
              <a:rPr lang="en-US" sz="1600" b="1" dirty="0">
                <a:solidFill>
                  <a:srgbClr val="FF0000"/>
                </a:solidFill>
              </a:rPr>
              <a:t>Key:</a:t>
            </a:r>
          </a:p>
          <a:p>
            <a:r>
              <a:rPr lang="en-US" sz="1600" b="1" dirty="0"/>
              <a:t>*      = p</a:t>
            </a:r>
            <a:r>
              <a:rPr lang="en-US" sz="1600" b="1" u="sng" dirty="0"/>
              <a:t>&lt;</a:t>
            </a:r>
            <a:r>
              <a:rPr lang="en-US" sz="1600" b="1" dirty="0"/>
              <a:t>0.05</a:t>
            </a:r>
          </a:p>
          <a:p>
            <a:r>
              <a:rPr lang="en-US" sz="1600" b="1" dirty="0"/>
              <a:t>**    = p</a:t>
            </a:r>
            <a:r>
              <a:rPr lang="en-US" sz="1600" b="1" u="sng" dirty="0"/>
              <a:t>&lt;</a:t>
            </a:r>
            <a:r>
              <a:rPr lang="en-US" sz="1600" b="1" dirty="0"/>
              <a:t>0.01</a:t>
            </a:r>
          </a:p>
          <a:p>
            <a:r>
              <a:rPr lang="en-US" sz="1600" b="1" dirty="0"/>
              <a:t>***  = p</a:t>
            </a:r>
            <a:r>
              <a:rPr lang="en-US" sz="1600" b="1" u="sng" dirty="0"/>
              <a:t>&lt;</a:t>
            </a:r>
            <a:r>
              <a:rPr lang="en-US" sz="1600" b="1" dirty="0"/>
              <a:t>0.001</a:t>
            </a:r>
          </a:p>
        </p:txBody>
      </p:sp>
      <p:sp>
        <p:nvSpPr>
          <p:cNvPr id="60" name="Content Placeholder 2">
            <a:extLst>
              <a:ext uri="{FF2B5EF4-FFF2-40B4-BE49-F238E27FC236}">
                <a16:creationId xmlns:a16="http://schemas.microsoft.com/office/drawing/2014/main" id="{F22B6B13-79CF-4677-8400-57A498B39FA9}"/>
              </a:ext>
            </a:extLst>
          </p:cNvPr>
          <p:cNvSpPr txBox="1">
            <a:spLocks/>
          </p:cNvSpPr>
          <p:nvPr/>
        </p:nvSpPr>
        <p:spPr>
          <a:xfrm>
            <a:off x="7216088" y="5131783"/>
            <a:ext cx="3916983" cy="15450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Font typeface="Wingdings" panose="05000000000000000000" pitchFamily="2" charset="2"/>
              <a:buChar char="§"/>
            </a:pPr>
            <a:r>
              <a:rPr lang="en-US" sz="2400" dirty="0"/>
              <a:t>Differences in mean song characteristics of 2010s </a:t>
            </a:r>
            <a:r>
              <a:rPr lang="en-US" sz="2400" b="1" u="sng" dirty="0">
                <a:solidFill>
                  <a:srgbClr val="00B050"/>
                </a:solidFill>
              </a:rPr>
              <a:t>are</a:t>
            </a:r>
            <a:r>
              <a:rPr lang="en-US" sz="2400" b="1" dirty="0">
                <a:solidFill>
                  <a:srgbClr val="00B050"/>
                </a:solidFill>
              </a:rPr>
              <a:t> </a:t>
            </a:r>
            <a:r>
              <a:rPr lang="en-US" sz="2400" dirty="0"/>
              <a:t>statistically significant vs. 1950s.</a:t>
            </a:r>
          </a:p>
        </p:txBody>
      </p:sp>
    </p:spTree>
    <p:extLst>
      <p:ext uri="{BB962C8B-B14F-4D97-AF65-F5344CB8AC3E}">
        <p14:creationId xmlns:p14="http://schemas.microsoft.com/office/powerpoint/2010/main" val="39295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128E234-E653-453B-90BA-7294CC287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66" y="1316552"/>
            <a:ext cx="7064188" cy="468713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D8E7B394-11E8-4F09-8BBE-75A8B1E05D47}"/>
              </a:ext>
            </a:extLst>
          </p:cNvPr>
          <p:cNvGrpSpPr/>
          <p:nvPr/>
        </p:nvGrpSpPr>
        <p:grpSpPr>
          <a:xfrm>
            <a:off x="1257879" y="1310576"/>
            <a:ext cx="259972" cy="343530"/>
            <a:chOff x="3006165" y="1793655"/>
            <a:chExt cx="259972" cy="343530"/>
          </a:xfrm>
        </p:grpSpPr>
        <p:cxnSp>
          <p:nvCxnSpPr>
            <p:cNvPr id="6" name="Straight Connector 5">
              <a:extLst>
                <a:ext uri="{FF2B5EF4-FFF2-40B4-BE49-F238E27FC236}">
                  <a16:creationId xmlns:a16="http://schemas.microsoft.com/office/drawing/2014/main" id="{775BD04A-680B-469B-930D-086FCF1CA0F3}"/>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587A22E-2C70-4EC8-8161-FCD2A8537BFF}"/>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89F1564-4A4A-4F53-ACC3-A57687A63D87}"/>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6CFF4E7-5B32-4FF0-A6D6-1C64F4F56699}"/>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7C410A07-5BA6-48BA-B0A6-0B80F215825B}"/>
              </a:ext>
            </a:extLst>
          </p:cNvPr>
          <p:cNvGrpSpPr/>
          <p:nvPr/>
        </p:nvGrpSpPr>
        <p:grpSpPr>
          <a:xfrm>
            <a:off x="2181244" y="4218129"/>
            <a:ext cx="259972" cy="343530"/>
            <a:chOff x="3006165" y="1793655"/>
            <a:chExt cx="259972" cy="343530"/>
          </a:xfrm>
        </p:grpSpPr>
        <p:cxnSp>
          <p:nvCxnSpPr>
            <p:cNvPr id="15" name="Straight Connector 14">
              <a:extLst>
                <a:ext uri="{FF2B5EF4-FFF2-40B4-BE49-F238E27FC236}">
                  <a16:creationId xmlns:a16="http://schemas.microsoft.com/office/drawing/2014/main" id="{B97C0FF9-F7B6-4A30-97B6-ECCBF21304E4}"/>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70550CF-BE51-4079-9A15-42113217612D}"/>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7A4A28-E9C5-40AB-B2D8-EA1B9C7B9392}"/>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10EECA4-9CDE-4CE8-9922-7C8D854566CB}"/>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8F42C001-22CB-4C19-9793-B421584A1DB1}"/>
              </a:ext>
            </a:extLst>
          </p:cNvPr>
          <p:cNvGrpSpPr/>
          <p:nvPr/>
        </p:nvGrpSpPr>
        <p:grpSpPr>
          <a:xfrm>
            <a:off x="3020939" y="4229244"/>
            <a:ext cx="259972" cy="343530"/>
            <a:chOff x="3006165" y="1793655"/>
            <a:chExt cx="259972" cy="343530"/>
          </a:xfrm>
        </p:grpSpPr>
        <p:cxnSp>
          <p:nvCxnSpPr>
            <p:cNvPr id="20" name="Straight Connector 19">
              <a:extLst>
                <a:ext uri="{FF2B5EF4-FFF2-40B4-BE49-F238E27FC236}">
                  <a16:creationId xmlns:a16="http://schemas.microsoft.com/office/drawing/2014/main" id="{293A4D0D-554F-46D9-B06B-4E456B587023}"/>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0488A63-DCDD-4C79-AF50-AC296A8121E9}"/>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A263747-001C-4AEE-BF1A-A94F3FD83703}"/>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91DF195-EB09-4A3F-A539-BE4FE3BE53AB}"/>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83BF50CF-EE68-47FE-8431-2E684808CD44}"/>
              </a:ext>
            </a:extLst>
          </p:cNvPr>
          <p:cNvGrpSpPr/>
          <p:nvPr/>
        </p:nvGrpSpPr>
        <p:grpSpPr>
          <a:xfrm>
            <a:off x="3872586" y="4240359"/>
            <a:ext cx="259972" cy="343530"/>
            <a:chOff x="3006165" y="1793655"/>
            <a:chExt cx="259972" cy="343530"/>
          </a:xfrm>
        </p:grpSpPr>
        <p:cxnSp>
          <p:nvCxnSpPr>
            <p:cNvPr id="25" name="Straight Connector 24">
              <a:extLst>
                <a:ext uri="{FF2B5EF4-FFF2-40B4-BE49-F238E27FC236}">
                  <a16:creationId xmlns:a16="http://schemas.microsoft.com/office/drawing/2014/main" id="{57A1F4F3-00A9-409D-916D-D21C37E17568}"/>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6019638-37CA-4B4B-A055-5F2418BF8673}"/>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639BA54-75EC-447C-B33D-9CBBC34DDAEC}"/>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AF46F7C-A89A-4C19-B401-6FCB95B1E92B}"/>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7341FC57-3AA0-420D-AC2E-95FFF109C36E}"/>
              </a:ext>
            </a:extLst>
          </p:cNvPr>
          <p:cNvGrpSpPr/>
          <p:nvPr/>
        </p:nvGrpSpPr>
        <p:grpSpPr>
          <a:xfrm>
            <a:off x="4761581" y="4240359"/>
            <a:ext cx="259972" cy="343530"/>
            <a:chOff x="3006165" y="1793655"/>
            <a:chExt cx="259972" cy="343530"/>
          </a:xfrm>
        </p:grpSpPr>
        <p:cxnSp>
          <p:nvCxnSpPr>
            <p:cNvPr id="30" name="Straight Connector 29">
              <a:extLst>
                <a:ext uri="{FF2B5EF4-FFF2-40B4-BE49-F238E27FC236}">
                  <a16:creationId xmlns:a16="http://schemas.microsoft.com/office/drawing/2014/main" id="{4D1C085E-30D2-467C-9620-421269A3B86B}"/>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13C0AB4-FD08-43A2-A33B-833FA6FFB1FD}"/>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B3EC4F9-2A9C-497B-9E36-27A08D9B4731}"/>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0FB215B-D3DF-49FC-885D-1A0E4DA3F372}"/>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4" name="Group 33">
            <a:extLst>
              <a:ext uri="{FF2B5EF4-FFF2-40B4-BE49-F238E27FC236}">
                <a16:creationId xmlns:a16="http://schemas.microsoft.com/office/drawing/2014/main" id="{0982232B-AD38-4AEB-B3BA-E68978B365C3}"/>
              </a:ext>
            </a:extLst>
          </p:cNvPr>
          <p:cNvGrpSpPr/>
          <p:nvPr/>
        </p:nvGrpSpPr>
        <p:grpSpPr>
          <a:xfrm>
            <a:off x="5613238" y="4235718"/>
            <a:ext cx="259972" cy="343530"/>
            <a:chOff x="3006165" y="1793655"/>
            <a:chExt cx="259972" cy="343530"/>
          </a:xfrm>
        </p:grpSpPr>
        <p:cxnSp>
          <p:nvCxnSpPr>
            <p:cNvPr id="35" name="Straight Connector 34">
              <a:extLst>
                <a:ext uri="{FF2B5EF4-FFF2-40B4-BE49-F238E27FC236}">
                  <a16:creationId xmlns:a16="http://schemas.microsoft.com/office/drawing/2014/main" id="{B10D7A08-D7ED-42B2-95C2-008CC92BA145}"/>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CA51BB75-5F41-4537-8F2D-C98785878BDB}"/>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749DA-247A-4082-88BC-416624B1AEF1}"/>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D09BCFE5-6AAB-45A3-AB53-59A8AFD1F24C}"/>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71FA674-4C8E-4474-8497-476C9242A995}"/>
              </a:ext>
            </a:extLst>
          </p:cNvPr>
          <p:cNvGrpSpPr/>
          <p:nvPr/>
        </p:nvGrpSpPr>
        <p:grpSpPr>
          <a:xfrm>
            <a:off x="6449202" y="4230702"/>
            <a:ext cx="354099" cy="343530"/>
            <a:chOff x="3006165" y="1793655"/>
            <a:chExt cx="259972" cy="343530"/>
          </a:xfrm>
        </p:grpSpPr>
        <p:cxnSp>
          <p:nvCxnSpPr>
            <p:cNvPr id="40" name="Straight Connector 39">
              <a:extLst>
                <a:ext uri="{FF2B5EF4-FFF2-40B4-BE49-F238E27FC236}">
                  <a16:creationId xmlns:a16="http://schemas.microsoft.com/office/drawing/2014/main" id="{7360D17C-B504-4BC2-BE8B-4D9DF2606DF5}"/>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80C0EA4-C61F-4487-8698-C549A6637FBE}"/>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1A0EC0C-539B-42F3-BD14-B2EF6C5224F1}"/>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BEA56FD-60DE-416D-BA51-9D47C2C97A8E}"/>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B905E4AF-7299-4337-82DA-A54BEAA31E4E}"/>
              </a:ext>
            </a:extLst>
          </p:cNvPr>
          <p:cNvSpPr txBox="1"/>
          <p:nvPr/>
        </p:nvSpPr>
        <p:spPr>
          <a:xfrm>
            <a:off x="1137904" y="1046836"/>
            <a:ext cx="520402" cy="276999"/>
          </a:xfrm>
          <a:prstGeom prst="rect">
            <a:avLst/>
          </a:prstGeom>
          <a:noFill/>
        </p:spPr>
        <p:txBody>
          <a:bodyPr wrap="square" rtlCol="0">
            <a:spAutoFit/>
          </a:bodyPr>
          <a:lstStyle/>
          <a:p>
            <a:pPr algn="ctr"/>
            <a:r>
              <a:rPr lang="en-US" sz="1200" dirty="0"/>
              <a:t>***</a:t>
            </a:r>
          </a:p>
        </p:txBody>
      </p:sp>
      <p:sp>
        <p:nvSpPr>
          <p:cNvPr id="45" name="TextBox 44">
            <a:extLst>
              <a:ext uri="{FF2B5EF4-FFF2-40B4-BE49-F238E27FC236}">
                <a16:creationId xmlns:a16="http://schemas.microsoft.com/office/drawing/2014/main" id="{D19EEED0-F48F-4164-993A-471F41E7104A}"/>
              </a:ext>
            </a:extLst>
          </p:cNvPr>
          <p:cNvSpPr txBox="1"/>
          <p:nvPr/>
        </p:nvSpPr>
        <p:spPr>
          <a:xfrm>
            <a:off x="2068509" y="3949853"/>
            <a:ext cx="520402" cy="276999"/>
          </a:xfrm>
          <a:prstGeom prst="rect">
            <a:avLst/>
          </a:prstGeom>
          <a:noFill/>
        </p:spPr>
        <p:txBody>
          <a:bodyPr wrap="square" rtlCol="0">
            <a:spAutoFit/>
          </a:bodyPr>
          <a:lstStyle/>
          <a:p>
            <a:pPr algn="ctr"/>
            <a:r>
              <a:rPr lang="en-US" sz="1200" dirty="0"/>
              <a:t>***</a:t>
            </a:r>
          </a:p>
        </p:txBody>
      </p:sp>
      <p:sp>
        <p:nvSpPr>
          <p:cNvPr id="46" name="TextBox 45">
            <a:extLst>
              <a:ext uri="{FF2B5EF4-FFF2-40B4-BE49-F238E27FC236}">
                <a16:creationId xmlns:a16="http://schemas.microsoft.com/office/drawing/2014/main" id="{D1C8E22F-EFA3-44C9-B429-A35C14E2E639}"/>
              </a:ext>
            </a:extLst>
          </p:cNvPr>
          <p:cNvSpPr txBox="1"/>
          <p:nvPr/>
        </p:nvSpPr>
        <p:spPr>
          <a:xfrm>
            <a:off x="2890724" y="3938968"/>
            <a:ext cx="520402" cy="276999"/>
          </a:xfrm>
          <a:prstGeom prst="rect">
            <a:avLst/>
          </a:prstGeom>
          <a:noFill/>
        </p:spPr>
        <p:txBody>
          <a:bodyPr wrap="square" rtlCol="0">
            <a:spAutoFit/>
          </a:bodyPr>
          <a:lstStyle/>
          <a:p>
            <a:pPr algn="ctr"/>
            <a:r>
              <a:rPr lang="en-US" sz="1200" dirty="0"/>
              <a:t>*</a:t>
            </a:r>
          </a:p>
        </p:txBody>
      </p:sp>
      <p:sp>
        <p:nvSpPr>
          <p:cNvPr id="47" name="TextBox 46">
            <a:extLst>
              <a:ext uri="{FF2B5EF4-FFF2-40B4-BE49-F238E27FC236}">
                <a16:creationId xmlns:a16="http://schemas.microsoft.com/office/drawing/2014/main" id="{D14EA148-6E59-48F0-8071-86A7201FCB15}"/>
              </a:ext>
            </a:extLst>
          </p:cNvPr>
          <p:cNvSpPr txBox="1"/>
          <p:nvPr/>
        </p:nvSpPr>
        <p:spPr>
          <a:xfrm>
            <a:off x="3789732" y="3935485"/>
            <a:ext cx="520402" cy="276999"/>
          </a:xfrm>
          <a:prstGeom prst="rect">
            <a:avLst/>
          </a:prstGeom>
          <a:noFill/>
        </p:spPr>
        <p:txBody>
          <a:bodyPr wrap="square" rtlCol="0">
            <a:spAutoFit/>
          </a:bodyPr>
          <a:lstStyle/>
          <a:p>
            <a:pPr algn="ctr"/>
            <a:r>
              <a:rPr lang="en-US" sz="1200" dirty="0"/>
              <a:t>***</a:t>
            </a:r>
          </a:p>
        </p:txBody>
      </p:sp>
      <p:sp>
        <p:nvSpPr>
          <p:cNvPr id="48" name="TextBox 47">
            <a:extLst>
              <a:ext uri="{FF2B5EF4-FFF2-40B4-BE49-F238E27FC236}">
                <a16:creationId xmlns:a16="http://schemas.microsoft.com/office/drawing/2014/main" id="{03852E2D-5332-4868-99DF-F0B73DD69F6E}"/>
              </a:ext>
            </a:extLst>
          </p:cNvPr>
          <p:cNvSpPr txBox="1"/>
          <p:nvPr/>
        </p:nvSpPr>
        <p:spPr>
          <a:xfrm>
            <a:off x="4635849" y="3924600"/>
            <a:ext cx="520402" cy="276999"/>
          </a:xfrm>
          <a:prstGeom prst="rect">
            <a:avLst/>
          </a:prstGeom>
          <a:noFill/>
        </p:spPr>
        <p:txBody>
          <a:bodyPr wrap="square" rtlCol="0">
            <a:spAutoFit/>
          </a:bodyPr>
          <a:lstStyle/>
          <a:p>
            <a:pPr algn="ctr"/>
            <a:r>
              <a:rPr lang="en-US" sz="1200" dirty="0"/>
              <a:t>***</a:t>
            </a:r>
          </a:p>
        </p:txBody>
      </p:sp>
      <p:sp>
        <p:nvSpPr>
          <p:cNvPr id="49" name="TextBox 48">
            <a:extLst>
              <a:ext uri="{FF2B5EF4-FFF2-40B4-BE49-F238E27FC236}">
                <a16:creationId xmlns:a16="http://schemas.microsoft.com/office/drawing/2014/main" id="{7268A086-7271-4E66-858C-D47F8AD8517B}"/>
              </a:ext>
            </a:extLst>
          </p:cNvPr>
          <p:cNvSpPr txBox="1"/>
          <p:nvPr/>
        </p:nvSpPr>
        <p:spPr>
          <a:xfrm>
            <a:off x="5509235" y="3949853"/>
            <a:ext cx="520402" cy="276999"/>
          </a:xfrm>
          <a:prstGeom prst="rect">
            <a:avLst/>
          </a:prstGeom>
          <a:noFill/>
        </p:spPr>
        <p:txBody>
          <a:bodyPr wrap="square" rtlCol="0">
            <a:spAutoFit/>
          </a:bodyPr>
          <a:lstStyle/>
          <a:p>
            <a:pPr algn="ctr"/>
            <a:r>
              <a:rPr lang="en-US" sz="1200" dirty="0"/>
              <a:t>***</a:t>
            </a:r>
          </a:p>
        </p:txBody>
      </p:sp>
      <p:sp>
        <p:nvSpPr>
          <p:cNvPr id="50" name="TextBox 49">
            <a:extLst>
              <a:ext uri="{FF2B5EF4-FFF2-40B4-BE49-F238E27FC236}">
                <a16:creationId xmlns:a16="http://schemas.microsoft.com/office/drawing/2014/main" id="{4B2CD2A7-28D3-49F7-92C3-CF87D21EAE21}"/>
              </a:ext>
            </a:extLst>
          </p:cNvPr>
          <p:cNvSpPr txBox="1"/>
          <p:nvPr/>
        </p:nvSpPr>
        <p:spPr>
          <a:xfrm>
            <a:off x="6379256" y="3938968"/>
            <a:ext cx="520402" cy="276999"/>
          </a:xfrm>
          <a:prstGeom prst="rect">
            <a:avLst/>
          </a:prstGeom>
          <a:noFill/>
        </p:spPr>
        <p:txBody>
          <a:bodyPr wrap="square" rtlCol="0">
            <a:spAutoFit/>
          </a:bodyPr>
          <a:lstStyle/>
          <a:p>
            <a:pPr algn="ctr"/>
            <a:r>
              <a:rPr lang="en-US" sz="1200" dirty="0"/>
              <a:t>***</a:t>
            </a:r>
          </a:p>
        </p:txBody>
      </p:sp>
      <p:sp>
        <p:nvSpPr>
          <p:cNvPr id="51" name="TextBox 50">
            <a:extLst>
              <a:ext uri="{FF2B5EF4-FFF2-40B4-BE49-F238E27FC236}">
                <a16:creationId xmlns:a16="http://schemas.microsoft.com/office/drawing/2014/main" id="{41997305-1157-4ABE-8178-03E4D18D9075}"/>
              </a:ext>
            </a:extLst>
          </p:cNvPr>
          <p:cNvSpPr txBox="1"/>
          <p:nvPr/>
        </p:nvSpPr>
        <p:spPr>
          <a:xfrm>
            <a:off x="2346414" y="1873451"/>
            <a:ext cx="2402537" cy="1200329"/>
          </a:xfrm>
          <a:prstGeom prst="rect">
            <a:avLst/>
          </a:prstGeom>
          <a:noFill/>
        </p:spPr>
        <p:txBody>
          <a:bodyPr wrap="square" rtlCol="0">
            <a:spAutoFit/>
          </a:bodyPr>
          <a:lstStyle/>
          <a:p>
            <a:r>
              <a:rPr lang="en-US" b="1" dirty="0">
                <a:solidFill>
                  <a:srgbClr val="FF0000"/>
                </a:solidFill>
              </a:rPr>
              <a:t>Key:</a:t>
            </a:r>
          </a:p>
          <a:p>
            <a:r>
              <a:rPr lang="en-US" b="1" dirty="0"/>
              <a:t>*      = p</a:t>
            </a:r>
            <a:r>
              <a:rPr lang="en-US" b="1" u="sng" dirty="0"/>
              <a:t>&lt;</a:t>
            </a:r>
            <a:r>
              <a:rPr lang="en-US" b="1" dirty="0"/>
              <a:t>0.05</a:t>
            </a:r>
          </a:p>
          <a:p>
            <a:r>
              <a:rPr lang="en-US" b="1" dirty="0"/>
              <a:t>**    = p</a:t>
            </a:r>
            <a:r>
              <a:rPr lang="en-US" b="1" u="sng" dirty="0"/>
              <a:t>&lt;</a:t>
            </a:r>
            <a:r>
              <a:rPr lang="en-US" b="1" dirty="0"/>
              <a:t>0.01</a:t>
            </a:r>
          </a:p>
          <a:p>
            <a:r>
              <a:rPr lang="en-US" b="1" dirty="0"/>
              <a:t>***  = p</a:t>
            </a:r>
            <a:r>
              <a:rPr lang="en-US" b="1" u="sng" dirty="0"/>
              <a:t>&lt;</a:t>
            </a:r>
            <a:r>
              <a:rPr lang="en-US" b="1" dirty="0"/>
              <a:t>0.001</a:t>
            </a:r>
          </a:p>
        </p:txBody>
      </p:sp>
      <p:sp>
        <p:nvSpPr>
          <p:cNvPr id="52" name="Title 1">
            <a:extLst>
              <a:ext uri="{FF2B5EF4-FFF2-40B4-BE49-F238E27FC236}">
                <a16:creationId xmlns:a16="http://schemas.microsoft.com/office/drawing/2014/main" id="{F29057CB-5F46-48CC-A229-1D8D318E387E}"/>
              </a:ext>
            </a:extLst>
          </p:cNvPr>
          <p:cNvSpPr>
            <a:spLocks noGrp="1"/>
          </p:cNvSpPr>
          <p:nvPr>
            <p:ph type="title"/>
          </p:nvPr>
        </p:nvSpPr>
        <p:spPr>
          <a:xfrm>
            <a:off x="838200" y="365125"/>
            <a:ext cx="10515600" cy="635539"/>
          </a:xfrm>
        </p:spPr>
        <p:txBody>
          <a:bodyPr anchor="t">
            <a:normAutofit/>
          </a:bodyPr>
          <a:lstStyle/>
          <a:p>
            <a:r>
              <a:rPr lang="en-US" sz="3000" b="1" dirty="0"/>
              <a:t>DATA ANALYSIS – Mean Song Characteristics (by White House Admin)</a:t>
            </a:r>
          </a:p>
        </p:txBody>
      </p:sp>
      <p:sp>
        <p:nvSpPr>
          <p:cNvPr id="53" name="Content Placeholder 2">
            <a:extLst>
              <a:ext uri="{FF2B5EF4-FFF2-40B4-BE49-F238E27FC236}">
                <a16:creationId xmlns:a16="http://schemas.microsoft.com/office/drawing/2014/main" id="{EDC049E6-159B-4036-8A5B-343445484BAF}"/>
              </a:ext>
            </a:extLst>
          </p:cNvPr>
          <p:cNvSpPr>
            <a:spLocks noGrp="1"/>
          </p:cNvSpPr>
          <p:nvPr>
            <p:ph sz="half" idx="1"/>
          </p:nvPr>
        </p:nvSpPr>
        <p:spPr>
          <a:xfrm>
            <a:off x="7239146" y="1702279"/>
            <a:ext cx="4801070" cy="4343422"/>
          </a:xfrm>
        </p:spPr>
        <p:txBody>
          <a:bodyPr>
            <a:normAutofit/>
          </a:bodyPr>
          <a:lstStyle/>
          <a:p>
            <a:pPr>
              <a:buSzPct val="50000"/>
              <a:buFont typeface="Wingdings" panose="05000000000000000000" pitchFamily="2" charset="2"/>
              <a:buChar char="§"/>
            </a:pPr>
            <a:r>
              <a:rPr lang="en-US" sz="2400" dirty="0"/>
              <a:t>Differences in mean song characteristics </a:t>
            </a:r>
            <a:r>
              <a:rPr lang="en-US" sz="2400" b="1" u="sng" dirty="0">
                <a:solidFill>
                  <a:srgbClr val="00B050"/>
                </a:solidFill>
              </a:rPr>
              <a:t>are</a:t>
            </a:r>
            <a:r>
              <a:rPr lang="en-US" sz="2400" b="1" dirty="0">
                <a:solidFill>
                  <a:srgbClr val="00B050"/>
                </a:solidFill>
              </a:rPr>
              <a:t> </a:t>
            </a:r>
            <a:r>
              <a:rPr lang="en-US" sz="2400" dirty="0"/>
              <a:t>statistically significant across Republican vs. Democrat White House administrations.</a:t>
            </a:r>
          </a:p>
        </p:txBody>
      </p:sp>
    </p:spTree>
    <p:extLst>
      <p:ext uri="{BB962C8B-B14F-4D97-AF65-F5344CB8AC3E}">
        <p14:creationId xmlns:p14="http://schemas.microsoft.com/office/powerpoint/2010/main" val="320814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p:txBody>
          <a:bodyPr>
            <a:normAutofit fontScale="92500"/>
          </a:bodyPr>
          <a:lstStyle/>
          <a:p>
            <a:pPr>
              <a:buSzPct val="50000"/>
              <a:buFont typeface="Wingdings" panose="05000000000000000000" pitchFamily="2" charset="2"/>
              <a:buChar char="§"/>
            </a:pPr>
            <a:r>
              <a:rPr lang="en-US" dirty="0"/>
              <a:t>Differences in mean song characteristics </a:t>
            </a:r>
            <a:r>
              <a:rPr lang="en-US" b="1" u="sng" dirty="0">
                <a:solidFill>
                  <a:srgbClr val="FF0000"/>
                </a:solidFill>
              </a:rPr>
              <a:t>are not </a:t>
            </a:r>
            <a:r>
              <a:rPr lang="en-US" dirty="0"/>
              <a:t>statistically significant in war vs. peace-time periods</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In addition, and counter-intuitively, there was not a statistically significant difference in the frequency of the word ‘Love’ appearing in song titles during war vs. peace-time periods.</a:t>
            </a:r>
          </a:p>
          <a:p>
            <a:pPr>
              <a:buSzPct val="50000"/>
              <a:buFont typeface="Wingdings" panose="05000000000000000000" pitchFamily="2" charset="2"/>
              <a:buChar char="§"/>
            </a:pPr>
            <a:endParaRPr lang="en-US" dirty="0"/>
          </a:p>
        </p:txBody>
      </p:sp>
      <p:sp>
        <p:nvSpPr>
          <p:cNvPr id="7" name="Title 1">
            <a:extLst>
              <a:ext uri="{FF2B5EF4-FFF2-40B4-BE49-F238E27FC236}">
                <a16:creationId xmlns:a16="http://schemas.microsoft.com/office/drawing/2014/main" id="{1CC022BE-C3E2-4364-964C-C28FA2C48996}"/>
              </a:ext>
            </a:extLst>
          </p:cNvPr>
          <p:cNvSpPr>
            <a:spLocks noGrp="1"/>
          </p:cNvSpPr>
          <p:nvPr>
            <p:ph type="title"/>
          </p:nvPr>
        </p:nvSpPr>
        <p:spPr>
          <a:xfrm>
            <a:off x="838200" y="365125"/>
            <a:ext cx="10515600" cy="635539"/>
          </a:xfrm>
        </p:spPr>
        <p:txBody>
          <a:bodyPr anchor="t">
            <a:normAutofit/>
          </a:bodyPr>
          <a:lstStyle/>
          <a:p>
            <a:r>
              <a:rPr lang="en-US" sz="3000" b="1" dirty="0"/>
              <a:t>DATA ANALYSIS – Mean Song Characteristics (War vs. Peace)</a:t>
            </a:r>
          </a:p>
        </p:txBody>
      </p:sp>
      <p:pic>
        <p:nvPicPr>
          <p:cNvPr id="15" name="Content Placeholder 14">
            <a:extLst>
              <a:ext uri="{FF2B5EF4-FFF2-40B4-BE49-F238E27FC236}">
                <a16:creationId xmlns:a16="http://schemas.microsoft.com/office/drawing/2014/main" id="{FF39364D-2768-4CA7-A9BB-348ECF2809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50723"/>
            <a:ext cx="5181600" cy="3701142"/>
          </a:xfrm>
        </p:spPr>
      </p:pic>
    </p:spTree>
    <p:extLst>
      <p:ext uri="{BB962C8B-B14F-4D97-AF65-F5344CB8AC3E}">
        <p14:creationId xmlns:p14="http://schemas.microsoft.com/office/powerpoint/2010/main" val="1264975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92DCFB-3020-4BAB-BA8F-4126BC5C3341}"/>
              </a:ext>
            </a:extLst>
          </p:cNvPr>
          <p:cNvSpPr>
            <a:spLocks noGrp="1"/>
          </p:cNvSpPr>
          <p:nvPr>
            <p:ph type="title"/>
          </p:nvPr>
        </p:nvSpPr>
        <p:spPr>
          <a:xfrm>
            <a:off x="838200" y="365125"/>
            <a:ext cx="10515600" cy="635539"/>
          </a:xfrm>
        </p:spPr>
        <p:txBody>
          <a:bodyPr anchor="t">
            <a:normAutofit/>
          </a:bodyPr>
          <a:lstStyle/>
          <a:p>
            <a:r>
              <a:rPr lang="en-US" sz="3000" b="1" dirty="0"/>
              <a:t>DATA ANALYSIS – Statistical Significance Summary</a:t>
            </a:r>
          </a:p>
        </p:txBody>
      </p:sp>
      <p:pic>
        <p:nvPicPr>
          <p:cNvPr id="11" name="Picture 10">
            <a:extLst>
              <a:ext uri="{FF2B5EF4-FFF2-40B4-BE49-F238E27FC236}">
                <a16:creationId xmlns:a16="http://schemas.microsoft.com/office/drawing/2014/main" id="{BE2B7C1F-2557-4ACA-B7B9-49FF2F78E227}"/>
              </a:ext>
            </a:extLst>
          </p:cNvPr>
          <p:cNvPicPr>
            <a:picLocks noChangeAspect="1"/>
          </p:cNvPicPr>
          <p:nvPr/>
        </p:nvPicPr>
        <p:blipFill>
          <a:blip r:embed="rId2"/>
          <a:stretch>
            <a:fillRect/>
          </a:stretch>
        </p:blipFill>
        <p:spPr>
          <a:xfrm>
            <a:off x="505806" y="2202611"/>
            <a:ext cx="10932820" cy="2058837"/>
          </a:xfrm>
          <a:prstGeom prst="rect">
            <a:avLst/>
          </a:prstGeom>
        </p:spPr>
      </p:pic>
    </p:spTree>
    <p:extLst>
      <p:ext uri="{BB962C8B-B14F-4D97-AF65-F5344CB8AC3E}">
        <p14:creationId xmlns:p14="http://schemas.microsoft.com/office/powerpoint/2010/main" val="37198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p:txBody>
          <a:bodyPr anchor="t">
            <a:normAutofit/>
          </a:bodyPr>
          <a:lstStyle/>
          <a:p>
            <a:r>
              <a:rPr lang="en-US" sz="3000" b="1" dirty="0"/>
              <a:t>DATA ANALYSIS – Ancillary Insights</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a:xfrm>
            <a:off x="838200" y="1224951"/>
            <a:ext cx="5181600" cy="5267924"/>
          </a:xfrm>
        </p:spPr>
        <p:txBody>
          <a:bodyPr>
            <a:normAutofit fontScale="70000" lnSpcReduction="20000"/>
          </a:bodyPr>
          <a:lstStyle/>
          <a:p>
            <a:pPr>
              <a:buSzPct val="50000"/>
              <a:buFont typeface="Wingdings" panose="05000000000000000000" pitchFamily="2" charset="2"/>
              <a:buChar char="§"/>
            </a:pPr>
            <a:r>
              <a:rPr lang="en-US" dirty="0"/>
              <a:t>A manual review of Billboard Top 10 song titles for our entire data set highlighted pervasive usage of similar words across time</a:t>
            </a:r>
          </a:p>
          <a:p>
            <a:pPr marL="457200" lvl="1" indent="0">
              <a:buSzPct val="50000"/>
              <a:buNone/>
            </a:pPr>
            <a:endParaRPr lang="en-US" dirty="0"/>
          </a:p>
          <a:p>
            <a:pPr>
              <a:buSzPct val="50000"/>
              <a:buFont typeface="Wingdings" panose="05000000000000000000" pitchFamily="2" charset="2"/>
              <a:buChar char="§"/>
            </a:pPr>
            <a:r>
              <a:rPr lang="en-US" dirty="0"/>
              <a:t>To confirm, we developed a word cloud</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Rank:</a:t>
            </a:r>
          </a:p>
          <a:p>
            <a:pPr marL="971550" lvl="1" indent="-514350">
              <a:buSzPct val="50000"/>
              <a:buFont typeface="+mj-lt"/>
              <a:buAutoNum type="arabicPeriod"/>
            </a:pPr>
            <a:r>
              <a:rPr lang="en-US" dirty="0"/>
              <a:t>‘</a:t>
            </a:r>
            <a:r>
              <a:rPr lang="en-US" dirty="0">
                <a:solidFill>
                  <a:srgbClr val="FF0000"/>
                </a:solidFill>
              </a:rPr>
              <a:t>you</a:t>
            </a:r>
            <a:r>
              <a:rPr lang="en-US" dirty="0"/>
              <a:t>’ (n=52)</a:t>
            </a:r>
          </a:p>
          <a:p>
            <a:pPr marL="971550" lvl="1" indent="-514350">
              <a:buSzPct val="50000"/>
              <a:buFont typeface="+mj-lt"/>
              <a:buAutoNum type="arabicPeriod"/>
            </a:pPr>
            <a:r>
              <a:rPr lang="en-US" dirty="0"/>
              <a:t>‘</a:t>
            </a:r>
            <a:r>
              <a:rPr lang="en-US" dirty="0">
                <a:solidFill>
                  <a:srgbClr val="FF0000"/>
                </a:solidFill>
              </a:rPr>
              <a:t>I</a:t>
            </a:r>
            <a:r>
              <a:rPr lang="en-US" dirty="0"/>
              <a:t>’ (n = 45)</a:t>
            </a:r>
          </a:p>
          <a:p>
            <a:pPr marL="971550" lvl="1" indent="-514350">
              <a:buSzPct val="50000"/>
              <a:buFont typeface="+mj-lt"/>
              <a:buAutoNum type="arabicPeriod"/>
            </a:pPr>
            <a:r>
              <a:rPr lang="en-US" dirty="0"/>
              <a:t>‘</a:t>
            </a:r>
            <a:r>
              <a:rPr lang="en-US" dirty="0">
                <a:solidFill>
                  <a:srgbClr val="FF0000"/>
                </a:solidFill>
              </a:rPr>
              <a:t>love</a:t>
            </a:r>
            <a:r>
              <a:rPr lang="en-US" dirty="0"/>
              <a:t>’ (n=40)</a:t>
            </a:r>
          </a:p>
          <a:p>
            <a:pPr marL="971550" lvl="1" indent="-514350">
              <a:buSzPct val="50000"/>
              <a:buFont typeface="+mj-lt"/>
              <a:buAutoNum type="arabicPeriod"/>
            </a:pPr>
            <a:r>
              <a:rPr lang="en-US" dirty="0"/>
              <a:t>‘</a:t>
            </a:r>
            <a:r>
              <a:rPr lang="en-US" dirty="0">
                <a:solidFill>
                  <a:srgbClr val="FF0000"/>
                </a:solidFill>
              </a:rPr>
              <a:t>me</a:t>
            </a:r>
            <a:r>
              <a:rPr lang="en-US" dirty="0"/>
              <a:t>’ (n=29)</a:t>
            </a:r>
          </a:p>
          <a:p>
            <a:pPr marL="971550" lvl="1" indent="-514350">
              <a:buSzPct val="50000"/>
              <a:buFont typeface="+mj-lt"/>
              <a:buAutoNum type="arabicPeriod"/>
            </a:pPr>
            <a:r>
              <a:rPr lang="en-US" dirty="0"/>
              <a:t>‘</a:t>
            </a:r>
            <a:r>
              <a:rPr lang="en-US" dirty="0">
                <a:solidFill>
                  <a:srgbClr val="FF0000"/>
                </a:solidFill>
              </a:rPr>
              <a:t>feat</a:t>
            </a:r>
            <a:r>
              <a:rPr lang="en-US" dirty="0"/>
              <a:t>’ or ‘</a:t>
            </a:r>
            <a:r>
              <a:rPr lang="en-US" dirty="0">
                <a:solidFill>
                  <a:srgbClr val="FF0000"/>
                </a:solidFill>
              </a:rPr>
              <a:t>featuring</a:t>
            </a:r>
            <a:r>
              <a:rPr lang="en-US" dirty="0"/>
              <a:t>’ (n=26)</a:t>
            </a:r>
          </a:p>
          <a:p>
            <a:pPr marL="971550" lvl="1" indent="-514350">
              <a:buSzPct val="50000"/>
              <a:buFont typeface="+mj-lt"/>
              <a:buAutoNum type="arabicPeriod"/>
            </a:pPr>
            <a:r>
              <a:rPr lang="en-US" dirty="0"/>
              <a:t>‘</a:t>
            </a:r>
            <a:r>
              <a:rPr lang="en-US" dirty="0">
                <a:solidFill>
                  <a:srgbClr val="FF0000"/>
                </a:solidFill>
              </a:rPr>
              <a:t>heart</a:t>
            </a:r>
            <a:r>
              <a:rPr lang="en-US" dirty="0"/>
              <a:t>’ (n=7)</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Conclusions:</a:t>
            </a:r>
          </a:p>
          <a:p>
            <a:pPr marL="0" indent="0">
              <a:buSzPct val="50000"/>
              <a:buNone/>
            </a:pPr>
            <a:endParaRPr lang="en-US" dirty="0"/>
          </a:p>
          <a:p>
            <a:pPr lvl="1">
              <a:buSzPct val="50000"/>
              <a:buFont typeface="Wingdings" panose="05000000000000000000" pitchFamily="2" charset="2"/>
              <a:buChar char="§"/>
            </a:pPr>
            <a:r>
              <a:rPr lang="en-US" dirty="0"/>
              <a:t>Hit songs get produced when they contain:</a:t>
            </a:r>
          </a:p>
          <a:p>
            <a:pPr lvl="2">
              <a:buSzPct val="50000"/>
              <a:buFont typeface="Wingdings" panose="05000000000000000000" pitchFamily="2" charset="2"/>
              <a:buChar char="§"/>
            </a:pPr>
            <a:r>
              <a:rPr lang="en-US" dirty="0"/>
              <a:t>Emotion (i.e., ‘love)</a:t>
            </a:r>
            <a:r>
              <a:rPr lang="en-US" dirty="0">
                <a:solidFill>
                  <a:srgbClr val="FF0000"/>
                </a:solidFill>
              </a:rPr>
              <a:t>*</a:t>
            </a:r>
          </a:p>
          <a:p>
            <a:pPr lvl="2">
              <a:buSzPct val="50000"/>
              <a:buFont typeface="Wingdings" panose="05000000000000000000" pitchFamily="2" charset="2"/>
              <a:buChar char="§"/>
            </a:pPr>
            <a:r>
              <a:rPr lang="en-US" dirty="0"/>
              <a:t>Guest cameo guest appearances (i.e., ‘feat’)</a:t>
            </a:r>
          </a:p>
        </p:txBody>
      </p:sp>
      <p:pic>
        <p:nvPicPr>
          <p:cNvPr id="12" name="Content Placeholder 11">
            <a:extLst>
              <a:ext uri="{FF2B5EF4-FFF2-40B4-BE49-F238E27FC236}">
                <a16:creationId xmlns:a16="http://schemas.microsoft.com/office/drawing/2014/main" id="{28D786C7-2DCE-44F7-BD13-725E484F6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1460" y="2145102"/>
            <a:ext cx="4639913" cy="2950234"/>
          </a:xfrm>
        </p:spPr>
      </p:pic>
      <p:sp>
        <p:nvSpPr>
          <p:cNvPr id="13" name="Footer Placeholder 12">
            <a:extLst>
              <a:ext uri="{FF2B5EF4-FFF2-40B4-BE49-F238E27FC236}">
                <a16:creationId xmlns:a16="http://schemas.microsoft.com/office/drawing/2014/main" id="{D7928936-F748-4C93-9376-82D84A7F9196}"/>
              </a:ext>
            </a:extLst>
          </p:cNvPr>
          <p:cNvSpPr>
            <a:spLocks noGrp="1"/>
          </p:cNvSpPr>
          <p:nvPr>
            <p:ph type="ftr" sz="quarter" idx="11"/>
          </p:nvPr>
        </p:nvSpPr>
        <p:spPr>
          <a:xfrm>
            <a:off x="7239000" y="6390856"/>
            <a:ext cx="4114800" cy="365125"/>
          </a:xfrm>
        </p:spPr>
        <p:txBody>
          <a:bodyPr/>
          <a:lstStyle/>
          <a:p>
            <a:r>
              <a:rPr lang="en-US" i="1" dirty="0">
                <a:solidFill>
                  <a:srgbClr val="FF0000"/>
                </a:solidFill>
              </a:rPr>
              <a:t>*Caveated, see next slide</a:t>
            </a:r>
          </a:p>
        </p:txBody>
      </p:sp>
    </p:spTree>
    <p:extLst>
      <p:ext uri="{BB962C8B-B14F-4D97-AF65-F5344CB8AC3E}">
        <p14:creationId xmlns:p14="http://schemas.microsoft.com/office/powerpoint/2010/main" val="188249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p:txBody>
          <a:bodyPr anchor="t">
            <a:normAutofit/>
          </a:bodyPr>
          <a:lstStyle/>
          <a:p>
            <a:r>
              <a:rPr lang="en-US" sz="3000" b="1" dirty="0"/>
              <a:t>DATA ANALYSIS – Ancillary Insights </a:t>
            </a:r>
            <a:r>
              <a:rPr lang="en-US" sz="3000" b="1" dirty="0" err="1"/>
              <a:t>cont</a:t>
            </a:r>
            <a:r>
              <a:rPr lang="en-US" sz="3000" b="1" dirty="0"/>
              <a:t>…</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p:txBody>
          <a:bodyPr>
            <a:normAutofit fontScale="70000" lnSpcReduction="20000"/>
          </a:bodyPr>
          <a:lstStyle/>
          <a:p>
            <a:pPr>
              <a:buSzPct val="50000"/>
              <a:buFont typeface="Wingdings" panose="05000000000000000000" pitchFamily="2" charset="2"/>
              <a:buChar char="§"/>
            </a:pPr>
            <a:r>
              <a:rPr lang="en-US" dirty="0"/>
              <a:t>REM claimed in the lyrics of its 1992 hit song “Everybody Hurts”:</a:t>
            </a:r>
          </a:p>
          <a:p>
            <a:pPr>
              <a:spcBef>
                <a:spcPts val="0"/>
              </a:spcBef>
              <a:buSzPct val="50000"/>
              <a:buFont typeface="Wingdings" panose="05000000000000000000" pitchFamily="2" charset="2"/>
              <a:buChar char="§"/>
            </a:pPr>
            <a:endParaRPr lang="en-US" sz="2000" i="1" dirty="0"/>
          </a:p>
          <a:p>
            <a:pPr>
              <a:spcBef>
                <a:spcPts val="0"/>
              </a:spcBef>
              <a:buSzPct val="50000"/>
              <a:buFont typeface="Wingdings" panose="05000000000000000000" pitchFamily="2" charset="2"/>
              <a:buChar char="§"/>
            </a:pPr>
            <a:endParaRPr lang="en-US" sz="2000" i="1" dirty="0"/>
          </a:p>
          <a:p>
            <a:pPr marL="0" indent="0" algn="ctr">
              <a:spcBef>
                <a:spcPts val="0"/>
              </a:spcBef>
              <a:buSzPct val="50000"/>
              <a:buNone/>
            </a:pPr>
            <a:r>
              <a:rPr lang="en-US" sz="2000" i="1" dirty="0">
                <a:solidFill>
                  <a:srgbClr val="FF0000"/>
                </a:solidFill>
              </a:rPr>
              <a:t>If you feel like you're alone</a:t>
            </a:r>
          </a:p>
          <a:p>
            <a:pPr marL="0" indent="0" algn="ctr">
              <a:spcBef>
                <a:spcPts val="0"/>
              </a:spcBef>
              <a:buSzPct val="50000"/>
              <a:buNone/>
            </a:pPr>
            <a:r>
              <a:rPr lang="en-US" sz="2000" i="1" dirty="0">
                <a:solidFill>
                  <a:srgbClr val="FF0000"/>
                </a:solidFill>
              </a:rPr>
              <a:t>No, no, no, you're not alone</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However, our analysis suggests otherwise:</a:t>
            </a:r>
          </a:p>
          <a:p>
            <a:pPr marL="457200" lvl="1" indent="0">
              <a:buSzPct val="50000"/>
              <a:buNone/>
            </a:pPr>
            <a:endParaRPr lang="en-US" dirty="0"/>
          </a:p>
          <a:p>
            <a:pPr lvl="1">
              <a:buSzPct val="50000"/>
              <a:buFont typeface="Wingdings" panose="05000000000000000000" pitchFamily="2" charset="2"/>
              <a:buChar char="§"/>
            </a:pPr>
            <a:r>
              <a:rPr lang="en-US" dirty="0"/>
              <a:t>Only 2% of songs released in the 2010s decade contain the word ‘Love’ </a:t>
            </a:r>
          </a:p>
          <a:p>
            <a:pPr lvl="1">
              <a:buSzPct val="50000"/>
              <a:buFont typeface="Wingdings" panose="05000000000000000000" pitchFamily="2" charset="2"/>
              <a:buChar char="§"/>
            </a:pPr>
            <a:r>
              <a:rPr lang="en-US" dirty="0"/>
              <a:t>Vs. 8%-12% during the preceding 60 </a:t>
            </a:r>
            <a:r>
              <a:rPr lang="en-US" dirty="0" err="1"/>
              <a:t>yrs</a:t>
            </a:r>
            <a:endParaRPr lang="en-US" dirty="0"/>
          </a:p>
          <a:p>
            <a:pPr marL="457200" lvl="1" indent="0">
              <a:buSzPct val="50000"/>
              <a:buNone/>
            </a:pPr>
            <a:endParaRPr lang="en-US" dirty="0"/>
          </a:p>
          <a:p>
            <a:pPr>
              <a:buSzPct val="50000"/>
              <a:buFont typeface="Wingdings" panose="05000000000000000000" pitchFamily="2" charset="2"/>
              <a:buChar char="§"/>
            </a:pPr>
            <a:r>
              <a:rPr lang="en-US" dirty="0"/>
              <a:t>Conclusion: </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Love songs disappearing as Tinder rules the 2010s?</a:t>
            </a:r>
          </a:p>
        </p:txBody>
      </p:sp>
      <p:pic>
        <p:nvPicPr>
          <p:cNvPr id="11" name="Content Placeholder 10">
            <a:extLst>
              <a:ext uri="{FF2B5EF4-FFF2-40B4-BE49-F238E27FC236}">
                <a16:creationId xmlns:a16="http://schemas.microsoft.com/office/drawing/2014/main" id="{AA1C415C-73AE-4357-9C88-E2C4AB8319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50723"/>
            <a:ext cx="5181600" cy="3701142"/>
          </a:xfrm>
        </p:spPr>
      </p:pic>
    </p:spTree>
    <p:extLst>
      <p:ext uri="{BB962C8B-B14F-4D97-AF65-F5344CB8AC3E}">
        <p14:creationId xmlns:p14="http://schemas.microsoft.com/office/powerpoint/2010/main" val="72255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p:txBody>
          <a:bodyPr anchor="t">
            <a:normAutofit/>
          </a:bodyPr>
          <a:lstStyle/>
          <a:p>
            <a:r>
              <a:rPr lang="en-US" sz="3000" b="1" dirty="0"/>
              <a:t>DATA ANALYSIS – Ancillary Insights </a:t>
            </a:r>
            <a:r>
              <a:rPr lang="en-US" sz="3000" b="1" dirty="0" err="1"/>
              <a:t>cont</a:t>
            </a:r>
            <a:r>
              <a:rPr lang="en-US" sz="3000" b="1" dirty="0"/>
              <a:t>…</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p:txBody>
          <a:bodyPr>
            <a:normAutofit fontScale="70000" lnSpcReduction="20000"/>
          </a:bodyPr>
          <a:lstStyle/>
          <a:p>
            <a:pPr>
              <a:buSzPct val="50000"/>
              <a:buFont typeface="Wingdings" panose="05000000000000000000" pitchFamily="2" charset="2"/>
              <a:buChar char="§"/>
            </a:pPr>
            <a:r>
              <a:rPr lang="en-US" dirty="0"/>
              <a:t>As noted, song titles including the word ‘</a:t>
            </a:r>
            <a:r>
              <a:rPr lang="en-US" dirty="0">
                <a:solidFill>
                  <a:srgbClr val="FF0000"/>
                </a:solidFill>
              </a:rPr>
              <a:t>feat</a:t>
            </a:r>
            <a:r>
              <a:rPr lang="en-US" dirty="0"/>
              <a:t>’ or ‘</a:t>
            </a:r>
            <a:r>
              <a:rPr lang="en-US" dirty="0">
                <a:solidFill>
                  <a:srgbClr val="FF0000"/>
                </a:solidFill>
              </a:rPr>
              <a:t>featuring</a:t>
            </a:r>
            <a:r>
              <a:rPr lang="en-US" dirty="0"/>
              <a:t>’ showed up </a:t>
            </a:r>
            <a:r>
              <a:rPr lang="en-US" dirty="0">
                <a:solidFill>
                  <a:srgbClr val="FF0000"/>
                </a:solidFill>
              </a:rPr>
              <a:t>26x</a:t>
            </a:r>
            <a:r>
              <a:rPr lang="en-US" dirty="0"/>
              <a:t> in our data set:</a:t>
            </a:r>
          </a:p>
          <a:p>
            <a:pPr marL="0" indent="0">
              <a:buSzPct val="50000"/>
              <a:buNone/>
            </a:pPr>
            <a:endParaRPr lang="en-US" dirty="0"/>
          </a:p>
          <a:p>
            <a:pPr>
              <a:buSzPct val="50000"/>
              <a:buFont typeface="Wingdings" panose="05000000000000000000" pitchFamily="2" charset="2"/>
              <a:buChar char="§"/>
            </a:pPr>
            <a:r>
              <a:rPr lang="en-US" dirty="0"/>
              <a:t>However, prevalence was not evenly distributed across time:</a:t>
            </a:r>
          </a:p>
          <a:p>
            <a:pPr marL="457200" lvl="1" indent="0">
              <a:buSzPct val="50000"/>
              <a:buNone/>
            </a:pPr>
            <a:endParaRPr lang="en-US" dirty="0"/>
          </a:p>
          <a:p>
            <a:pPr lvl="1">
              <a:buSzPct val="50000"/>
              <a:buFont typeface="Wingdings" panose="05000000000000000000" pitchFamily="2" charset="2"/>
              <a:buChar char="§"/>
            </a:pPr>
            <a:r>
              <a:rPr lang="en-US" dirty="0"/>
              <a:t>Songs “featuring” other artists were non-existent in the Billboard Top 10 until 1990 but have since exploded</a:t>
            </a:r>
          </a:p>
          <a:p>
            <a:pPr marL="457200" lvl="1" indent="0">
              <a:buSzPct val="50000"/>
              <a:buNone/>
            </a:pPr>
            <a:endParaRPr lang="en-US" dirty="0"/>
          </a:p>
          <a:p>
            <a:pPr>
              <a:buSzPct val="50000"/>
              <a:buFont typeface="Wingdings" panose="05000000000000000000" pitchFamily="2" charset="2"/>
              <a:buChar char="§"/>
            </a:pPr>
            <a:r>
              <a:rPr lang="en-US" dirty="0"/>
              <a:t>Conclusion: </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Popular music preference has increasingly shifted toward tracks featuring guest appearance cameos</a:t>
            </a:r>
          </a:p>
        </p:txBody>
      </p:sp>
      <p:pic>
        <p:nvPicPr>
          <p:cNvPr id="7" name="Content Placeholder 6">
            <a:extLst>
              <a:ext uri="{FF2B5EF4-FFF2-40B4-BE49-F238E27FC236}">
                <a16:creationId xmlns:a16="http://schemas.microsoft.com/office/drawing/2014/main" id="{C3B70A3C-CFFA-49E3-BB4E-0867071AE9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50723"/>
            <a:ext cx="5181600" cy="3701142"/>
          </a:xfrm>
        </p:spPr>
      </p:pic>
    </p:spTree>
    <p:extLst>
      <p:ext uri="{BB962C8B-B14F-4D97-AF65-F5344CB8AC3E}">
        <p14:creationId xmlns:p14="http://schemas.microsoft.com/office/powerpoint/2010/main" val="27974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F1A01D-FE11-4621-9A11-FF015E0FF023}"/>
              </a:ext>
            </a:extLst>
          </p:cNvPr>
          <p:cNvSpPr>
            <a:spLocks noGrp="1"/>
          </p:cNvSpPr>
          <p:nvPr>
            <p:ph type="title"/>
          </p:nvPr>
        </p:nvSpPr>
        <p:spPr/>
        <p:txBody>
          <a:bodyPr anchor="t">
            <a:normAutofit/>
          </a:bodyPr>
          <a:lstStyle/>
          <a:p>
            <a:r>
              <a:rPr lang="en-US" sz="3000" b="1" dirty="0"/>
              <a:t>POST MORTEM</a:t>
            </a:r>
          </a:p>
        </p:txBody>
      </p:sp>
      <p:sp>
        <p:nvSpPr>
          <p:cNvPr id="3" name="Content Placeholder 2">
            <a:extLst>
              <a:ext uri="{FF2B5EF4-FFF2-40B4-BE49-F238E27FC236}">
                <a16:creationId xmlns:a16="http://schemas.microsoft.com/office/drawing/2014/main" id="{73ABDC21-4839-49F4-BFF9-79B64CA39C7A}"/>
              </a:ext>
            </a:extLst>
          </p:cNvPr>
          <p:cNvSpPr>
            <a:spLocks noGrp="1"/>
          </p:cNvSpPr>
          <p:nvPr>
            <p:ph sz="half" idx="1"/>
          </p:nvPr>
        </p:nvSpPr>
        <p:spPr>
          <a:xfrm>
            <a:off x="340607" y="1213449"/>
            <a:ext cx="5687684" cy="5377132"/>
          </a:xfrm>
        </p:spPr>
        <p:txBody>
          <a:bodyPr>
            <a:normAutofit fontScale="77500" lnSpcReduction="20000"/>
          </a:bodyPr>
          <a:lstStyle/>
          <a:p>
            <a:pPr lvl="1">
              <a:buSzPct val="50000"/>
              <a:buFont typeface="Wingdings" panose="05000000000000000000" pitchFamily="2" charset="2"/>
              <a:buChar char="§"/>
            </a:pPr>
            <a:r>
              <a:rPr lang="en-US" dirty="0"/>
              <a:t>Problems encountered during analysis:</a:t>
            </a:r>
          </a:p>
          <a:p>
            <a:pPr lvl="1">
              <a:buSzPct val="50000"/>
              <a:buFont typeface="Wingdings" panose="05000000000000000000" pitchFamily="2" charset="2"/>
              <a:buChar char="§"/>
            </a:pPr>
            <a:endParaRPr lang="en-US" dirty="0"/>
          </a:p>
          <a:p>
            <a:pPr lvl="2">
              <a:buSzPct val="50000"/>
              <a:buFont typeface="Wingdings" panose="05000000000000000000" pitchFamily="2" charset="2"/>
              <a:buChar char="§"/>
            </a:pPr>
            <a:r>
              <a:rPr lang="en-US" dirty="0"/>
              <a:t>Inaccurate Spotify release dates</a:t>
            </a:r>
          </a:p>
          <a:p>
            <a:pPr lvl="3">
              <a:buSzPct val="50000"/>
              <a:buFont typeface="Wingdings" panose="05000000000000000000" pitchFamily="2" charset="2"/>
              <a:buChar char="§"/>
            </a:pPr>
            <a:r>
              <a:rPr lang="en-US" dirty="0"/>
              <a:t>Forced to manually cross-check with Billboard Top 10 release date data in CSV file</a:t>
            </a:r>
          </a:p>
          <a:p>
            <a:pPr marL="1371600" lvl="3" indent="0">
              <a:buSzPct val="50000"/>
              <a:buNone/>
            </a:pPr>
            <a:endParaRPr lang="en-US" dirty="0"/>
          </a:p>
          <a:p>
            <a:pPr lvl="2">
              <a:buSzPct val="50000"/>
              <a:buFont typeface="Wingdings" panose="05000000000000000000" pitchFamily="2" charset="2"/>
              <a:buChar char="§"/>
            </a:pPr>
            <a:r>
              <a:rPr lang="en-US" dirty="0"/>
              <a:t>Multiple instances of same track, or of same track performed by different artists, in Spotify API</a:t>
            </a:r>
          </a:p>
          <a:p>
            <a:pPr lvl="3">
              <a:buSzPct val="50000"/>
              <a:buFont typeface="Wingdings" panose="05000000000000000000" pitchFamily="2" charset="2"/>
              <a:buChar char="§"/>
            </a:pPr>
            <a:r>
              <a:rPr lang="en-US" dirty="0"/>
              <a:t>Call on the first element returned</a:t>
            </a:r>
          </a:p>
          <a:p>
            <a:pPr lvl="4" algn="just">
              <a:buSzPct val="50000"/>
              <a:buFont typeface="Wingdings" panose="05000000000000000000" pitchFamily="2" charset="2"/>
              <a:buChar char="§"/>
            </a:pPr>
            <a:r>
              <a:rPr lang="en-US" i="1" dirty="0" err="1"/>
              <a:t>analysis.append</a:t>
            </a:r>
            <a:r>
              <a:rPr lang="en-US" i="1" dirty="0"/>
              <a:t>(</a:t>
            </a:r>
            <a:r>
              <a:rPr lang="en-US" i="1" dirty="0" err="1"/>
              <a:t>sp.audio_features</a:t>
            </a:r>
            <a:endParaRPr lang="en-US" i="1" dirty="0"/>
          </a:p>
          <a:p>
            <a:pPr marL="1828800" lvl="4" indent="0" algn="just">
              <a:buSzPct val="50000"/>
              <a:buNone/>
            </a:pPr>
            <a:r>
              <a:rPr lang="en-US" i="1" dirty="0"/>
              <a:t>(</a:t>
            </a:r>
            <a:r>
              <a:rPr lang="en-US" i="1" dirty="0" err="1"/>
              <a:t>new_uri</a:t>
            </a:r>
            <a:r>
              <a:rPr lang="en-US" i="1" dirty="0"/>
              <a:t>[</a:t>
            </a:r>
            <a:r>
              <a:rPr lang="en-US" i="1" dirty="0" err="1"/>
              <a:t>i</a:t>
            </a:r>
            <a:r>
              <a:rPr lang="en-US" i="1" dirty="0"/>
              <a:t>]['tracks']["items"]</a:t>
            </a:r>
            <a:r>
              <a:rPr lang="en-US" b="1" i="1" dirty="0">
                <a:solidFill>
                  <a:srgbClr val="FF0000"/>
                </a:solidFill>
              </a:rPr>
              <a:t>[0]</a:t>
            </a:r>
            <a:r>
              <a:rPr lang="en-US" i="1" dirty="0"/>
              <a:t>["</a:t>
            </a:r>
            <a:r>
              <a:rPr lang="en-US" i="1" dirty="0" err="1"/>
              <a:t>uri</a:t>
            </a:r>
            <a:r>
              <a:rPr lang="en-US" i="1" dirty="0"/>
              <a:t>"]))</a:t>
            </a:r>
          </a:p>
          <a:p>
            <a:pPr marL="914400" lvl="2" indent="0">
              <a:buSzPct val="50000"/>
              <a:buNone/>
            </a:pPr>
            <a:endParaRPr lang="en-US" dirty="0"/>
          </a:p>
          <a:p>
            <a:pPr lvl="2">
              <a:buSzPct val="50000"/>
              <a:buFont typeface="Wingdings" panose="05000000000000000000" pitchFamily="2" charset="2"/>
              <a:buChar char="§"/>
            </a:pPr>
            <a:r>
              <a:rPr lang="en-US" dirty="0"/>
              <a:t>Originally intended to use Billboard’s annual Top 100 tracks but was too unwieldly for Spotify API, reducing sample #n of ~660 vs. 6,600</a:t>
            </a:r>
          </a:p>
          <a:p>
            <a:pPr lvl="1">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Further consideration:</a:t>
            </a:r>
          </a:p>
          <a:p>
            <a:pPr lvl="1">
              <a:buSzPct val="50000"/>
              <a:buFont typeface="Wingdings" panose="05000000000000000000" pitchFamily="2" charset="2"/>
              <a:buChar char="§"/>
            </a:pPr>
            <a:endParaRPr lang="en-US" dirty="0"/>
          </a:p>
          <a:p>
            <a:pPr lvl="2">
              <a:buSzPct val="50000"/>
              <a:buFont typeface="Wingdings" panose="05000000000000000000" pitchFamily="2" charset="2"/>
              <a:buChar char="§"/>
            </a:pPr>
            <a:r>
              <a:rPr lang="en-US" dirty="0"/>
              <a:t>Spotify lacks point-in-time and location-specific user data (i.e., popularity of a track ‘X’ in city ‘Y’ at times ‘t=0’ and ‘t=1’, but would be fascinating to analyze listening habits immediately before and after major events (i.e., what was popular in Berkeley, CA and other major Dem areas 11/7/16 vs. 11/9/16</a:t>
            </a:r>
          </a:p>
          <a:p>
            <a:pPr marL="457200" lvl="1" indent="0">
              <a:buSzPct val="50000"/>
              <a:buNone/>
            </a:pPr>
            <a:endParaRPr lang="en-US" dirty="0"/>
          </a:p>
        </p:txBody>
      </p:sp>
      <p:pic>
        <p:nvPicPr>
          <p:cNvPr id="1026" name="Picture 2" descr="Watch As Liberals Bathe The World In Tears | Sparta Report">
            <a:extLst>
              <a:ext uri="{FF2B5EF4-FFF2-40B4-BE49-F238E27FC236}">
                <a16:creationId xmlns:a16="http://schemas.microsoft.com/office/drawing/2014/main" id="{EAFBC740-CD93-4876-AE6E-8A02D5BC984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87395" y="2545780"/>
            <a:ext cx="2440572" cy="1711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Suck It Up, Buttercup,â Bill Aims to Cut Funding to ...">
            <a:extLst>
              <a:ext uri="{FF2B5EF4-FFF2-40B4-BE49-F238E27FC236}">
                <a16:creationId xmlns:a16="http://schemas.microsoft.com/office/drawing/2014/main" id="{CCABB8CD-574A-4A01-A686-D71124FEC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395" y="4256985"/>
            <a:ext cx="2440572" cy="17112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ock and tears at Hillary Clinton's alma mater, Wellesley ...">
            <a:extLst>
              <a:ext uri="{FF2B5EF4-FFF2-40B4-BE49-F238E27FC236}">
                <a16:creationId xmlns:a16="http://schemas.microsoft.com/office/drawing/2014/main" id="{9B7DE479-1D83-46E9-A703-728123E927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967" y="2545780"/>
            <a:ext cx="2440572" cy="17112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btards Going Hysterical Over Trumpâs Election | INCOG MAN">
            <a:extLst>
              <a:ext uri="{FF2B5EF4-FFF2-40B4-BE49-F238E27FC236}">
                <a16:creationId xmlns:a16="http://schemas.microsoft.com/office/drawing/2014/main" id="{70097295-21AE-4F7B-834F-0275001D2C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7965" y="4256985"/>
            <a:ext cx="2440573" cy="1711205"/>
          </a:xfrm>
          <a:prstGeom prst="rect">
            <a:avLst/>
          </a:prstGeom>
          <a:noFill/>
          <a:extLst>
            <a:ext uri="{909E8E84-426E-40DD-AFC4-6F175D3DCCD1}">
              <a14:hiddenFill xmlns:a14="http://schemas.microsoft.com/office/drawing/2010/main">
                <a:solidFill>
                  <a:srgbClr val="FFFFFF"/>
                </a:solidFill>
              </a14:hiddenFill>
            </a:ext>
          </a:extLst>
        </p:spPr>
      </p:pic>
      <p:sp>
        <p:nvSpPr>
          <p:cNvPr id="1024" name="Right Brace 1023">
            <a:extLst>
              <a:ext uri="{FF2B5EF4-FFF2-40B4-BE49-F238E27FC236}">
                <a16:creationId xmlns:a16="http://schemas.microsoft.com/office/drawing/2014/main" id="{DACADCD8-5C64-460C-AC91-8A052DFCFA21}"/>
              </a:ext>
            </a:extLst>
          </p:cNvPr>
          <p:cNvSpPr/>
          <p:nvPr/>
        </p:nvSpPr>
        <p:spPr>
          <a:xfrm>
            <a:off x="6096000" y="5300611"/>
            <a:ext cx="755977" cy="81264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0519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9042-A719-4C16-8841-94C949446AB9}"/>
              </a:ext>
            </a:extLst>
          </p:cNvPr>
          <p:cNvSpPr>
            <a:spLocks noGrp="1"/>
          </p:cNvSpPr>
          <p:nvPr>
            <p:ph type="title"/>
          </p:nvPr>
        </p:nvSpPr>
        <p:spPr>
          <a:xfrm>
            <a:off x="838200" y="365125"/>
            <a:ext cx="10515600" cy="779313"/>
          </a:xfrm>
        </p:spPr>
        <p:txBody>
          <a:bodyPr anchor="t">
            <a:normAutofit/>
          </a:bodyPr>
          <a:lstStyle/>
          <a:p>
            <a:r>
              <a:rPr lang="en-US" sz="3000" b="1" dirty="0"/>
              <a:t>MOTIVATION &amp; SUMMARY</a:t>
            </a:r>
          </a:p>
        </p:txBody>
      </p:sp>
      <p:sp>
        <p:nvSpPr>
          <p:cNvPr id="3" name="Content Placeholder 2">
            <a:extLst>
              <a:ext uri="{FF2B5EF4-FFF2-40B4-BE49-F238E27FC236}">
                <a16:creationId xmlns:a16="http://schemas.microsoft.com/office/drawing/2014/main" id="{A31446C5-E54B-41BD-B09E-4106E8534648}"/>
              </a:ext>
            </a:extLst>
          </p:cNvPr>
          <p:cNvSpPr>
            <a:spLocks noGrp="1"/>
          </p:cNvSpPr>
          <p:nvPr>
            <p:ph idx="1"/>
          </p:nvPr>
        </p:nvSpPr>
        <p:spPr>
          <a:xfrm>
            <a:off x="838200" y="1512498"/>
            <a:ext cx="10515600" cy="5055079"/>
          </a:xfrm>
        </p:spPr>
        <p:txBody>
          <a:bodyPr>
            <a:normAutofit fontScale="92500" lnSpcReduction="20000"/>
          </a:bodyPr>
          <a:lstStyle/>
          <a:p>
            <a:pPr>
              <a:buSzPct val="50000"/>
              <a:buFont typeface="Wingdings" panose="05000000000000000000" pitchFamily="2" charset="2"/>
              <a:buChar char="§"/>
            </a:pPr>
            <a:r>
              <a:rPr lang="en-US" dirty="0"/>
              <a:t>Null Hypothesis</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sz="2000" dirty="0"/>
              <a:t>Characteristics of popular music, as defined by Billboard’s annual Top 10 tracks list, will not show statistically significant differences across various dependency regimes</a:t>
            </a:r>
          </a:p>
          <a:p>
            <a:pPr marL="457200" lvl="1" indent="0">
              <a:buSzPct val="50000"/>
              <a:buNone/>
            </a:pPr>
            <a:endParaRPr lang="en-US" sz="2000" dirty="0"/>
          </a:p>
          <a:p>
            <a:pPr>
              <a:buSzPct val="50000"/>
              <a:buFont typeface="Wingdings" panose="05000000000000000000" pitchFamily="2" charset="2"/>
              <a:buChar char="§"/>
            </a:pPr>
            <a:r>
              <a:rPr lang="en-US" sz="2400" dirty="0"/>
              <a:t>Key Questions</a:t>
            </a:r>
          </a:p>
          <a:p>
            <a:pPr>
              <a:buSzPct val="50000"/>
              <a:buFont typeface="Wingdings" panose="05000000000000000000" pitchFamily="2" charset="2"/>
              <a:buChar char="§"/>
            </a:pPr>
            <a:endParaRPr lang="en-US" sz="2000" dirty="0"/>
          </a:p>
          <a:p>
            <a:pPr lvl="1">
              <a:buSzPct val="50000"/>
              <a:buFont typeface="Wingdings" panose="05000000000000000000" pitchFamily="2" charset="2"/>
              <a:buChar char="§"/>
            </a:pPr>
            <a:r>
              <a:rPr lang="en-US" sz="2000" dirty="0"/>
              <a:t>Are there statistically significant differences in the “characteristics” of popular music across:</a:t>
            </a:r>
          </a:p>
          <a:p>
            <a:pPr lvl="2">
              <a:buSzPct val="50000"/>
              <a:buFont typeface="Wingdings" panose="05000000000000000000" pitchFamily="2" charset="2"/>
              <a:buChar char="§"/>
            </a:pPr>
            <a:r>
              <a:rPr lang="en-US" sz="1600" dirty="0"/>
              <a:t>time</a:t>
            </a:r>
          </a:p>
          <a:p>
            <a:pPr lvl="2">
              <a:buSzPct val="50000"/>
              <a:buFont typeface="Wingdings" panose="05000000000000000000" pitchFamily="2" charset="2"/>
              <a:buChar char="§"/>
            </a:pPr>
            <a:r>
              <a:rPr lang="en-US" sz="1600" dirty="0"/>
              <a:t>politics</a:t>
            </a:r>
          </a:p>
          <a:p>
            <a:pPr lvl="2">
              <a:buSzPct val="50000"/>
              <a:buFont typeface="Wingdings" panose="05000000000000000000" pitchFamily="2" charset="2"/>
              <a:buChar char="§"/>
            </a:pPr>
            <a:r>
              <a:rPr lang="en-US" sz="1600" dirty="0"/>
              <a:t>important societal issues</a:t>
            </a:r>
          </a:p>
          <a:p>
            <a:pPr lvl="1">
              <a:buSzPct val="50000"/>
              <a:buFont typeface="Wingdings" panose="05000000000000000000" pitchFamily="2" charset="2"/>
              <a:buChar char="§"/>
            </a:pPr>
            <a:endParaRPr lang="en-US" sz="2000" dirty="0"/>
          </a:p>
          <a:p>
            <a:pPr>
              <a:buSzPct val="50000"/>
              <a:buFont typeface="Wingdings" panose="05000000000000000000" pitchFamily="2" charset="2"/>
              <a:buChar char="§"/>
            </a:pPr>
            <a:r>
              <a:rPr lang="en-US" sz="2400" dirty="0"/>
              <a:t>Conclusions</a:t>
            </a:r>
          </a:p>
          <a:p>
            <a:pPr>
              <a:buSzPct val="50000"/>
              <a:buFont typeface="Wingdings" panose="05000000000000000000" pitchFamily="2" charset="2"/>
              <a:buChar char="§"/>
            </a:pPr>
            <a:endParaRPr lang="en-US" sz="2400" dirty="0"/>
          </a:p>
          <a:p>
            <a:pPr lvl="1">
              <a:buSzPct val="50000"/>
              <a:buFont typeface="Wingdings" panose="05000000000000000000" pitchFamily="2" charset="2"/>
              <a:buChar char="§"/>
            </a:pPr>
            <a:r>
              <a:rPr lang="en-US" sz="2000" dirty="0"/>
              <a:t>Reject Null: Characteristics differences across </a:t>
            </a:r>
            <a:r>
              <a:rPr lang="en-US" sz="2000" b="1" u="sng" dirty="0"/>
              <a:t>time</a:t>
            </a:r>
            <a:r>
              <a:rPr lang="en-US" sz="2000" dirty="0"/>
              <a:t> </a:t>
            </a:r>
            <a:r>
              <a:rPr lang="en-US" sz="2000" b="1" dirty="0">
                <a:solidFill>
                  <a:srgbClr val="00B050"/>
                </a:solidFill>
              </a:rPr>
              <a:t>are</a:t>
            </a:r>
            <a:r>
              <a:rPr lang="en-US" sz="2000" dirty="0"/>
              <a:t> statistically significant</a:t>
            </a:r>
          </a:p>
          <a:p>
            <a:pPr lvl="1">
              <a:buSzPct val="50000"/>
              <a:buFont typeface="Wingdings" panose="05000000000000000000" pitchFamily="2" charset="2"/>
              <a:buChar char="§"/>
            </a:pPr>
            <a:r>
              <a:rPr lang="en-US" sz="2000" dirty="0"/>
              <a:t>Reject Null: Characteristics differences across </a:t>
            </a:r>
            <a:r>
              <a:rPr lang="en-US" sz="2000" b="1" u="sng" dirty="0"/>
              <a:t>politics</a:t>
            </a:r>
            <a:r>
              <a:rPr lang="en-US" sz="2000" dirty="0"/>
              <a:t> </a:t>
            </a:r>
            <a:r>
              <a:rPr lang="en-US" sz="2000" b="1" dirty="0">
                <a:solidFill>
                  <a:srgbClr val="00B050"/>
                </a:solidFill>
              </a:rPr>
              <a:t>are</a:t>
            </a:r>
            <a:r>
              <a:rPr lang="en-US" sz="2000" dirty="0"/>
              <a:t> statistically significant</a:t>
            </a:r>
          </a:p>
          <a:p>
            <a:pPr lvl="1">
              <a:buSzPct val="50000"/>
              <a:buFont typeface="Wingdings" panose="05000000000000000000" pitchFamily="2" charset="2"/>
              <a:buChar char="§"/>
            </a:pPr>
            <a:r>
              <a:rPr lang="en-US" sz="2000" dirty="0"/>
              <a:t>Can’t Reject Null: Characteristics differences across </a:t>
            </a:r>
            <a:r>
              <a:rPr lang="en-US" sz="2000" b="1" u="sng" dirty="0"/>
              <a:t>societal</a:t>
            </a:r>
            <a:r>
              <a:rPr lang="en-US" sz="2000" u="sng" dirty="0"/>
              <a:t> </a:t>
            </a:r>
            <a:r>
              <a:rPr lang="en-US" sz="2000" b="1" u="sng" dirty="0"/>
              <a:t>issues</a:t>
            </a:r>
            <a:r>
              <a:rPr lang="en-US" sz="2000" dirty="0"/>
              <a:t> </a:t>
            </a:r>
            <a:r>
              <a:rPr lang="en-US" sz="2000" b="1" dirty="0">
                <a:solidFill>
                  <a:srgbClr val="FF0000"/>
                </a:solidFill>
              </a:rPr>
              <a:t>are not </a:t>
            </a:r>
            <a:r>
              <a:rPr lang="en-US" sz="2000" dirty="0"/>
              <a:t>statistically significant</a:t>
            </a:r>
          </a:p>
          <a:p>
            <a:pPr lvl="1">
              <a:buSzPct val="50000"/>
              <a:buFont typeface="Wingdings" panose="05000000000000000000" pitchFamily="2" charset="2"/>
              <a:buChar char="§"/>
            </a:pPr>
            <a:endParaRPr lang="en-US" sz="2000" dirty="0"/>
          </a:p>
          <a:p>
            <a:pPr lvl="1">
              <a:buSzPct val="50000"/>
              <a:buFont typeface="Wingdings" panose="05000000000000000000" pitchFamily="2" charset="2"/>
              <a:buChar char="§"/>
            </a:pPr>
            <a:endParaRPr lang="en-US" sz="2000" dirty="0"/>
          </a:p>
          <a:p>
            <a:pPr lvl="1">
              <a:buSzPct val="50000"/>
              <a:buFont typeface="Wingdings" panose="05000000000000000000" pitchFamily="2" charset="2"/>
              <a:buChar char="§"/>
            </a:pPr>
            <a:endParaRPr lang="en-US" dirty="0"/>
          </a:p>
          <a:p>
            <a:pPr lvl="1">
              <a:buSzPct val="50000"/>
              <a:buFont typeface="Wingdings" panose="05000000000000000000" pitchFamily="2" charset="2"/>
              <a:buChar char="§"/>
            </a:pPr>
            <a:endParaRPr lang="en-US" dirty="0"/>
          </a:p>
        </p:txBody>
      </p:sp>
    </p:spTree>
    <p:extLst>
      <p:ext uri="{BB962C8B-B14F-4D97-AF65-F5344CB8AC3E}">
        <p14:creationId xmlns:p14="http://schemas.microsoft.com/office/powerpoint/2010/main" val="248383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9042-A719-4C16-8841-94C949446AB9}"/>
              </a:ext>
            </a:extLst>
          </p:cNvPr>
          <p:cNvSpPr>
            <a:spLocks noGrp="1"/>
          </p:cNvSpPr>
          <p:nvPr>
            <p:ph type="title"/>
          </p:nvPr>
        </p:nvSpPr>
        <p:spPr>
          <a:xfrm>
            <a:off x="838200" y="365125"/>
            <a:ext cx="10515600" cy="779313"/>
          </a:xfrm>
        </p:spPr>
        <p:txBody>
          <a:bodyPr anchor="t">
            <a:normAutofit/>
          </a:bodyPr>
          <a:lstStyle/>
          <a:p>
            <a:r>
              <a:rPr lang="en-US" sz="3000" b="1" dirty="0"/>
              <a:t>QUESTIONS &amp; DATA</a:t>
            </a:r>
          </a:p>
        </p:txBody>
      </p:sp>
      <p:sp>
        <p:nvSpPr>
          <p:cNvPr id="3" name="Content Placeholder 2">
            <a:extLst>
              <a:ext uri="{FF2B5EF4-FFF2-40B4-BE49-F238E27FC236}">
                <a16:creationId xmlns:a16="http://schemas.microsoft.com/office/drawing/2014/main" id="{A31446C5-E54B-41BD-B09E-4106E8534648}"/>
              </a:ext>
            </a:extLst>
          </p:cNvPr>
          <p:cNvSpPr>
            <a:spLocks noGrp="1"/>
          </p:cNvSpPr>
          <p:nvPr>
            <p:ph idx="1"/>
          </p:nvPr>
        </p:nvSpPr>
        <p:spPr>
          <a:xfrm>
            <a:off x="838200" y="1144438"/>
            <a:ext cx="10515600" cy="5423139"/>
          </a:xfrm>
        </p:spPr>
        <p:txBody>
          <a:bodyPr>
            <a:normAutofit fontScale="70000" lnSpcReduction="20000"/>
          </a:bodyPr>
          <a:lstStyle/>
          <a:p>
            <a:pPr>
              <a:buSzPct val="50000"/>
              <a:buFont typeface="Wingdings" panose="05000000000000000000" pitchFamily="2" charset="2"/>
              <a:buChar char="§"/>
            </a:pPr>
            <a:r>
              <a:rPr lang="en-US" dirty="0"/>
              <a:t>Scope (defining “characteristics”):</a:t>
            </a:r>
          </a:p>
          <a:p>
            <a:pPr marL="0" indent="0">
              <a:buSzPct val="50000"/>
              <a:buNone/>
            </a:pPr>
            <a:endParaRPr lang="en-US" dirty="0"/>
          </a:p>
          <a:p>
            <a:pPr lvl="1">
              <a:buSzPct val="50000"/>
              <a:buFont typeface="Wingdings" panose="05000000000000000000" pitchFamily="2" charset="2"/>
              <a:buChar char="§"/>
            </a:pPr>
            <a:r>
              <a:rPr lang="en-US" dirty="0"/>
              <a:t>“Genre” too broad, providing little analytical insight; can we quantitatively categorize things that constitute “genre” instead?</a:t>
            </a:r>
          </a:p>
          <a:p>
            <a:pPr lvl="1">
              <a:buSzPct val="50000"/>
              <a:buFont typeface="Wingdings" panose="05000000000000000000" pitchFamily="2" charset="2"/>
              <a:buChar char="§"/>
            </a:pPr>
            <a:r>
              <a:rPr lang="en-US" dirty="0"/>
              <a:t>“Across time” is broad and characteristics unlikely to change materially year-to-year; group by decade</a:t>
            </a:r>
          </a:p>
          <a:p>
            <a:pPr lvl="1">
              <a:buSzPct val="50000"/>
              <a:buFont typeface="Wingdings" panose="05000000000000000000" pitchFamily="2" charset="2"/>
              <a:buChar char="§"/>
            </a:pPr>
            <a:r>
              <a:rPr lang="en-US" dirty="0"/>
              <a:t>“Politics” can easily be grouped into R vs. D White House admins</a:t>
            </a:r>
          </a:p>
          <a:p>
            <a:pPr lvl="1">
              <a:buSzPct val="50000"/>
              <a:buFont typeface="Wingdings" panose="05000000000000000000" pitchFamily="2" charset="2"/>
              <a:buChar char="§"/>
            </a:pPr>
            <a:r>
              <a:rPr lang="en-US" dirty="0"/>
              <a:t>“Import societal issues” is both broad and subjective; narrow by grouping into periods of war vs. peace-time</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Data needed:</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Billboard Top 10 tacks with accurate release dates</a:t>
            </a:r>
          </a:p>
          <a:p>
            <a:pPr lvl="1">
              <a:buSzPct val="50000"/>
              <a:buFont typeface="Wingdings" panose="05000000000000000000" pitchFamily="2" charset="2"/>
              <a:buChar char="§"/>
            </a:pPr>
            <a:r>
              <a:rPr lang="en-US" dirty="0"/>
              <a:t>Music API containing characteristics info of Billboard Top 10 tracks</a:t>
            </a:r>
          </a:p>
          <a:p>
            <a:pPr lvl="1">
              <a:buSzPct val="50000"/>
              <a:buFont typeface="Wingdings" panose="05000000000000000000" pitchFamily="2" charset="2"/>
              <a:buChar char="§"/>
            </a:pPr>
            <a:r>
              <a:rPr lang="en-US" dirty="0"/>
              <a:t>Lists of historical White House admins, start/end dates of major US wars</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Tools used:</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Billboard website</a:t>
            </a:r>
          </a:p>
          <a:p>
            <a:pPr lvl="1">
              <a:buSzPct val="50000"/>
              <a:buFont typeface="Wingdings" panose="05000000000000000000" pitchFamily="2" charset="2"/>
              <a:buChar char="§"/>
            </a:pPr>
            <a:r>
              <a:rPr lang="en-US" dirty="0"/>
              <a:t>Spotify API</a:t>
            </a:r>
          </a:p>
          <a:p>
            <a:pPr lvl="1">
              <a:buSzPct val="50000"/>
              <a:buFont typeface="Wingdings" panose="05000000000000000000" pitchFamily="2" charset="2"/>
              <a:buChar char="§"/>
            </a:pPr>
            <a:r>
              <a:rPr lang="en-US" dirty="0"/>
              <a:t>Wikipedia</a:t>
            </a:r>
          </a:p>
          <a:p>
            <a:pPr lvl="1">
              <a:buSzPct val="50000"/>
              <a:buFont typeface="Wingdings" panose="05000000000000000000" pitchFamily="2" charset="2"/>
              <a:buChar char="§"/>
            </a:pPr>
            <a:endParaRPr lang="en-US" dirty="0"/>
          </a:p>
        </p:txBody>
      </p:sp>
    </p:spTree>
    <p:extLst>
      <p:ext uri="{BB962C8B-B14F-4D97-AF65-F5344CB8AC3E}">
        <p14:creationId xmlns:p14="http://schemas.microsoft.com/office/powerpoint/2010/main" val="299668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9042-A719-4C16-8841-94C949446AB9}"/>
              </a:ext>
            </a:extLst>
          </p:cNvPr>
          <p:cNvSpPr>
            <a:spLocks noGrp="1"/>
          </p:cNvSpPr>
          <p:nvPr>
            <p:ph type="title"/>
          </p:nvPr>
        </p:nvSpPr>
        <p:spPr>
          <a:xfrm>
            <a:off x="838200" y="365126"/>
            <a:ext cx="10515600" cy="727554"/>
          </a:xfrm>
        </p:spPr>
        <p:txBody>
          <a:bodyPr anchor="t">
            <a:normAutofit/>
          </a:bodyPr>
          <a:lstStyle/>
          <a:p>
            <a:r>
              <a:rPr lang="en-US" sz="3000" b="1" dirty="0"/>
              <a:t>DATA EXPLORATION &amp; CLEANUP</a:t>
            </a:r>
          </a:p>
        </p:txBody>
      </p:sp>
      <p:sp>
        <p:nvSpPr>
          <p:cNvPr id="3" name="Content Placeholder 2">
            <a:extLst>
              <a:ext uri="{FF2B5EF4-FFF2-40B4-BE49-F238E27FC236}">
                <a16:creationId xmlns:a16="http://schemas.microsoft.com/office/drawing/2014/main" id="{A31446C5-E54B-41BD-B09E-4106E8534648}"/>
              </a:ext>
            </a:extLst>
          </p:cNvPr>
          <p:cNvSpPr>
            <a:spLocks noGrp="1"/>
          </p:cNvSpPr>
          <p:nvPr>
            <p:ph idx="1"/>
          </p:nvPr>
        </p:nvSpPr>
        <p:spPr>
          <a:xfrm>
            <a:off x="838200" y="1196256"/>
            <a:ext cx="10515600" cy="5296618"/>
          </a:xfrm>
        </p:spPr>
        <p:txBody>
          <a:bodyPr>
            <a:normAutofit fontScale="85000" lnSpcReduction="20000"/>
          </a:bodyPr>
          <a:lstStyle/>
          <a:p>
            <a:pPr>
              <a:buSzPct val="50000"/>
              <a:buFont typeface="Wingdings" panose="05000000000000000000" pitchFamily="2" charset="2"/>
              <a:buChar char="§"/>
            </a:pPr>
            <a:r>
              <a:rPr lang="en-US" dirty="0"/>
              <a:t>Exploration:</a:t>
            </a:r>
          </a:p>
          <a:p>
            <a:pPr marL="0" indent="0">
              <a:buSzPct val="50000"/>
              <a:buNone/>
            </a:pPr>
            <a:endParaRPr lang="en-US" dirty="0"/>
          </a:p>
          <a:p>
            <a:pPr lvl="1">
              <a:buSzPct val="50000"/>
              <a:buFont typeface="Wingdings" panose="05000000000000000000" pitchFamily="2" charset="2"/>
              <a:buChar char="§"/>
            </a:pPr>
            <a:r>
              <a:rPr lang="en-US" dirty="0"/>
              <a:t>Copy-paste tracks and associated release dates from Billboard website</a:t>
            </a:r>
          </a:p>
          <a:p>
            <a:pPr lvl="1">
              <a:buSzPct val="50000"/>
              <a:buFont typeface="Wingdings" panose="05000000000000000000" pitchFamily="2" charset="2"/>
              <a:buChar char="§"/>
            </a:pPr>
            <a:r>
              <a:rPr lang="en-US" dirty="0"/>
              <a:t>Research Spotify API to determine what was available and how to call</a:t>
            </a:r>
          </a:p>
          <a:p>
            <a:pPr lvl="1">
              <a:buSzPct val="50000"/>
              <a:buFont typeface="Wingdings" panose="05000000000000000000" pitchFamily="2" charset="2"/>
              <a:buChar char="§"/>
            </a:pPr>
            <a:r>
              <a:rPr lang="en-US" dirty="0"/>
              <a:t>Locate White House R vs. D admins and war dates</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Cleanup:</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Copy-paste unformatted Billboard, Wikipedia data into CSV</a:t>
            </a:r>
          </a:p>
          <a:p>
            <a:pPr lvl="1">
              <a:buSzPct val="50000"/>
              <a:buFont typeface="Wingdings" panose="05000000000000000000" pitchFamily="2" charset="2"/>
              <a:buChar char="§"/>
            </a:pPr>
            <a:r>
              <a:rPr lang="en-US" dirty="0"/>
              <a:t>Export Spotify API data to CSV, manually fix release date data</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Problems:</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No easy-to-find or download file containing Billboard data on web</a:t>
            </a:r>
          </a:p>
          <a:p>
            <a:pPr lvl="1">
              <a:buSzPct val="50000"/>
              <a:buFont typeface="Wingdings" panose="05000000000000000000" pitchFamily="2" charset="2"/>
              <a:buChar char="§"/>
            </a:pPr>
            <a:r>
              <a:rPr lang="en-US" dirty="0"/>
              <a:t>Format of Billboard website data changed 2017-2018; timely copy-paste into CSV unrealistic</a:t>
            </a:r>
          </a:p>
          <a:p>
            <a:pPr lvl="1">
              <a:buSzPct val="50000"/>
              <a:buFont typeface="Wingdings" panose="05000000000000000000" pitchFamily="2" charset="2"/>
              <a:buChar char="§"/>
            </a:pPr>
            <a:r>
              <a:rPr lang="en-US" dirty="0"/>
              <a:t>Hoped to cross-reference Billboard API w/ Spotify API, but no longer operational</a:t>
            </a:r>
          </a:p>
        </p:txBody>
      </p:sp>
    </p:spTree>
    <p:extLst>
      <p:ext uri="{BB962C8B-B14F-4D97-AF65-F5344CB8AC3E}">
        <p14:creationId xmlns:p14="http://schemas.microsoft.com/office/powerpoint/2010/main" val="320671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a:xfrm>
            <a:off x="838200" y="365125"/>
            <a:ext cx="10515600" cy="635539"/>
          </a:xfrm>
        </p:spPr>
        <p:txBody>
          <a:bodyPr anchor="t">
            <a:normAutofit/>
          </a:bodyPr>
          <a:lstStyle/>
          <a:p>
            <a:r>
              <a:rPr lang="en-US" sz="3000" b="1" dirty="0"/>
              <a:t>DATA ANALYSIS – Change in Mean Song Characteristics</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a:xfrm>
            <a:off x="838200" y="1405356"/>
            <a:ext cx="5181600" cy="4351338"/>
          </a:xfrm>
        </p:spPr>
        <p:txBody>
          <a:bodyPr>
            <a:normAutofit fontScale="70000" lnSpcReduction="20000"/>
          </a:bodyPr>
          <a:lstStyle/>
          <a:p>
            <a:pPr marL="514350" indent="-514350">
              <a:buFont typeface="+mj-lt"/>
              <a:buAutoNum type="arabicPeriod"/>
            </a:pPr>
            <a:r>
              <a:rPr lang="en-US" dirty="0"/>
              <a:t>Call Billboard Top 10 tracks in Spotify API</a:t>
            </a:r>
          </a:p>
          <a:p>
            <a:pPr marL="514350" indent="-514350">
              <a:buFont typeface="+mj-lt"/>
              <a:buAutoNum type="arabicPeriod"/>
            </a:pPr>
            <a:endParaRPr lang="en-US" dirty="0"/>
          </a:p>
          <a:p>
            <a:pPr marL="514350" indent="-514350">
              <a:buFont typeface="+mj-lt"/>
              <a:buAutoNum type="arabicPeriod"/>
            </a:pPr>
            <a:r>
              <a:rPr lang="en-US" dirty="0"/>
              <a:t>Append relevant data for each track:</a:t>
            </a:r>
          </a:p>
          <a:p>
            <a:pPr marL="1428750" lvl="2" indent="-514350">
              <a:buFont typeface="+mj-lt"/>
              <a:buAutoNum type="alphaLcParenR"/>
            </a:pPr>
            <a:r>
              <a:rPr lang="en-US" dirty="0"/>
              <a:t>Popularity</a:t>
            </a:r>
          </a:p>
          <a:p>
            <a:pPr marL="1428750" lvl="2" indent="-514350">
              <a:buFont typeface="+mj-lt"/>
              <a:buAutoNum type="alphaLcParenR"/>
            </a:pPr>
            <a:r>
              <a:rPr lang="en-US" dirty="0"/>
              <a:t>Audio feature: </a:t>
            </a:r>
            <a:r>
              <a:rPr lang="en-US" i="1" dirty="0">
                <a:solidFill>
                  <a:srgbClr val="FF0000"/>
                </a:solidFill>
              </a:rPr>
              <a:t>Accousticness*</a:t>
            </a:r>
          </a:p>
          <a:p>
            <a:pPr marL="1428750" lvl="2" indent="-514350">
              <a:buFont typeface="+mj-lt"/>
              <a:buAutoNum type="alphaLcParenR"/>
            </a:pPr>
            <a:r>
              <a:rPr lang="en-US" dirty="0"/>
              <a:t>Audio feature: </a:t>
            </a:r>
            <a:r>
              <a:rPr lang="en-US" i="1" dirty="0">
                <a:solidFill>
                  <a:srgbClr val="FF0000"/>
                </a:solidFill>
              </a:rPr>
              <a:t>Danceability*</a:t>
            </a:r>
          </a:p>
          <a:p>
            <a:pPr marL="1428750" lvl="2" indent="-514350">
              <a:buFont typeface="+mj-lt"/>
              <a:buAutoNum type="alphaLcParenR"/>
            </a:pPr>
            <a:r>
              <a:rPr lang="en-US" dirty="0"/>
              <a:t>Audio feature: </a:t>
            </a:r>
            <a:r>
              <a:rPr lang="en-US" i="1" dirty="0">
                <a:solidFill>
                  <a:srgbClr val="FF0000"/>
                </a:solidFill>
              </a:rPr>
              <a:t>Energy*</a:t>
            </a:r>
          </a:p>
          <a:p>
            <a:pPr marL="1428750" lvl="2" indent="-514350">
              <a:buFont typeface="+mj-lt"/>
              <a:buAutoNum type="alphaLcParenR"/>
            </a:pPr>
            <a:r>
              <a:rPr lang="en-US" dirty="0"/>
              <a:t>Audio feature: </a:t>
            </a:r>
            <a:r>
              <a:rPr lang="en-US" i="1" dirty="0">
                <a:solidFill>
                  <a:srgbClr val="FF0000"/>
                </a:solidFill>
              </a:rPr>
              <a:t>Instrumentalness*</a:t>
            </a:r>
          </a:p>
          <a:p>
            <a:pPr marL="1428750" lvl="2" indent="-514350">
              <a:buFont typeface="+mj-lt"/>
              <a:buAutoNum type="alphaLcParenR"/>
            </a:pPr>
            <a:r>
              <a:rPr lang="en-US" dirty="0"/>
              <a:t>Audio feature: </a:t>
            </a:r>
            <a:r>
              <a:rPr lang="en-US" i="1" dirty="0">
                <a:solidFill>
                  <a:srgbClr val="FF0000"/>
                </a:solidFill>
              </a:rPr>
              <a:t>Loudness*</a:t>
            </a:r>
          </a:p>
          <a:p>
            <a:pPr marL="1428750" lvl="2" indent="-514350">
              <a:buFont typeface="+mj-lt"/>
              <a:buAutoNum type="alphaLcParenR"/>
            </a:pPr>
            <a:r>
              <a:rPr lang="en-US" dirty="0"/>
              <a:t>Audio feature: </a:t>
            </a:r>
            <a:r>
              <a:rPr lang="en-US" i="1" dirty="0">
                <a:solidFill>
                  <a:srgbClr val="FF0000"/>
                </a:solidFill>
              </a:rPr>
              <a:t>Speechiness*</a:t>
            </a:r>
          </a:p>
          <a:p>
            <a:pPr marL="1428750" lvl="2" indent="-514350">
              <a:buFont typeface="+mj-lt"/>
              <a:buAutoNum type="alphaLcParenR"/>
            </a:pPr>
            <a:r>
              <a:rPr lang="en-US" dirty="0"/>
              <a:t>Duration</a:t>
            </a:r>
          </a:p>
          <a:p>
            <a:pPr marL="457200" lvl="1" indent="0">
              <a:buNone/>
            </a:pPr>
            <a:endParaRPr lang="en-US" dirty="0"/>
          </a:p>
          <a:p>
            <a:pPr marL="514350" indent="-514350">
              <a:buFont typeface="+mj-lt"/>
              <a:buAutoNum type="arabicPeriod"/>
            </a:pPr>
            <a:r>
              <a:rPr lang="en-US" dirty="0"/>
              <a:t>Group track release date by decade</a:t>
            </a:r>
          </a:p>
          <a:p>
            <a:pPr marL="514350" indent="-514350">
              <a:buFont typeface="+mj-lt"/>
              <a:buAutoNum type="arabicPeriod"/>
            </a:pPr>
            <a:r>
              <a:rPr lang="en-US" dirty="0"/>
              <a:t>Group mean of items (A-H) by decade</a:t>
            </a:r>
          </a:p>
          <a:p>
            <a:pPr marL="514350" indent="-514350">
              <a:buFont typeface="+mj-lt"/>
              <a:buAutoNum type="arabicPeriod"/>
            </a:pPr>
            <a:r>
              <a:rPr lang="en-US" dirty="0"/>
              <a:t>Index to 100 at start date of 1950</a:t>
            </a:r>
          </a:p>
        </p:txBody>
      </p:sp>
      <p:pic>
        <p:nvPicPr>
          <p:cNvPr id="14" name="Content Placeholder 13">
            <a:extLst>
              <a:ext uri="{FF2B5EF4-FFF2-40B4-BE49-F238E27FC236}">
                <a16:creationId xmlns:a16="http://schemas.microsoft.com/office/drawing/2014/main" id="{D116B3D5-D166-4FED-8441-A221DED943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405356"/>
            <a:ext cx="5181600" cy="4239490"/>
          </a:xfrm>
        </p:spPr>
      </p:pic>
      <p:sp>
        <p:nvSpPr>
          <p:cNvPr id="17" name="Footer Placeholder 16">
            <a:extLst>
              <a:ext uri="{FF2B5EF4-FFF2-40B4-BE49-F238E27FC236}">
                <a16:creationId xmlns:a16="http://schemas.microsoft.com/office/drawing/2014/main" id="{FF4F4240-AFF5-4D05-944E-F962C858B50C}"/>
              </a:ext>
            </a:extLst>
          </p:cNvPr>
          <p:cNvSpPr>
            <a:spLocks noGrp="1"/>
          </p:cNvSpPr>
          <p:nvPr>
            <p:ph type="ftr" sz="quarter" idx="11"/>
          </p:nvPr>
        </p:nvSpPr>
        <p:spPr>
          <a:xfrm>
            <a:off x="132272" y="5405887"/>
            <a:ext cx="11582400" cy="1315589"/>
          </a:xfrm>
        </p:spPr>
        <p:txBody>
          <a:bodyPr anchor="t"/>
          <a:lstStyle/>
          <a:p>
            <a:pPr algn="l"/>
            <a:r>
              <a:rPr lang="en-US" sz="1000" b="1" dirty="0">
                <a:solidFill>
                  <a:srgbClr val="FF0000"/>
                </a:solidFill>
              </a:rPr>
              <a:t>Footnoted definitions*</a:t>
            </a:r>
          </a:p>
          <a:p>
            <a:pPr algn="l"/>
            <a:endParaRPr lang="en-US" sz="800" b="1" dirty="0">
              <a:solidFill>
                <a:schemeClr val="bg1">
                  <a:lumMod val="50000"/>
                </a:schemeClr>
              </a:solidFill>
            </a:endParaRPr>
          </a:p>
          <a:p>
            <a:pPr algn="l"/>
            <a:r>
              <a:rPr lang="en-US" sz="800" b="1" dirty="0" err="1">
                <a:solidFill>
                  <a:schemeClr val="bg1">
                    <a:lumMod val="50000"/>
                  </a:schemeClr>
                </a:solidFill>
              </a:rPr>
              <a:t>Acousticness</a:t>
            </a:r>
            <a:r>
              <a:rPr lang="en-US" sz="800" b="1" dirty="0">
                <a:solidFill>
                  <a:schemeClr val="bg1">
                    <a:lumMod val="50000"/>
                  </a:schemeClr>
                </a:solidFill>
              </a:rPr>
              <a:t> </a:t>
            </a:r>
            <a:r>
              <a:rPr lang="en-US" sz="800" dirty="0"/>
              <a:t>= A confidence measure from 0.0 to 1.0 of whether the track is acoustic. 1.0 represents high confidence the track is acoustic.</a:t>
            </a:r>
          </a:p>
          <a:p>
            <a:pPr algn="l"/>
            <a:r>
              <a:rPr lang="en-US" sz="800" b="1" dirty="0">
                <a:solidFill>
                  <a:schemeClr val="bg1">
                    <a:lumMod val="50000"/>
                  </a:schemeClr>
                </a:solidFill>
              </a:rPr>
              <a:t>Danceability</a:t>
            </a:r>
            <a:r>
              <a:rPr lang="en-US" sz="800" dirty="0"/>
              <a:t> = how suitable a track is for dancing based on a combination of musical elements including tempo, rhythm stability, beat strength, and overall regularity. A value of 0.0 is least danceable and 1.0 is most danceable.</a:t>
            </a:r>
          </a:p>
          <a:p>
            <a:pPr algn="l"/>
            <a:r>
              <a:rPr lang="en-US" sz="800" b="1" dirty="0">
                <a:solidFill>
                  <a:schemeClr val="bg1">
                    <a:lumMod val="50000"/>
                  </a:schemeClr>
                </a:solidFill>
              </a:rPr>
              <a:t>Energy</a:t>
            </a:r>
            <a:r>
              <a:rPr lang="en-US" sz="800" b="1" dirty="0">
                <a:solidFill>
                  <a:srgbClr val="FF0000"/>
                </a:solidFill>
              </a:rPr>
              <a:t> </a:t>
            </a:r>
            <a:r>
              <a:rPr lang="en-US" sz="800" dirty="0"/>
              <a:t>= measure from 0.0 to 1.0 and represents a perceptual measure of intensity and activity. Typically, energetic tracks feel fast, loud, and noisy.</a:t>
            </a:r>
          </a:p>
          <a:p>
            <a:pPr algn="l"/>
            <a:r>
              <a:rPr lang="en-US" sz="800" b="1" dirty="0">
                <a:solidFill>
                  <a:schemeClr val="bg1">
                    <a:lumMod val="50000"/>
                  </a:schemeClr>
                </a:solidFill>
              </a:rPr>
              <a:t>Instrumentalness </a:t>
            </a:r>
            <a:r>
              <a:rPr lang="en-US" sz="800" dirty="0"/>
              <a:t>= Predicts whether a track contains no vocals. The closer the value is to 1.0, the greater likelihood the track contains no vocal content. </a:t>
            </a:r>
          </a:p>
          <a:p>
            <a:pPr algn="l"/>
            <a:r>
              <a:rPr lang="en-US" sz="800" b="1" dirty="0"/>
              <a:t>Loudness</a:t>
            </a:r>
            <a:r>
              <a:rPr lang="en-US" sz="800" dirty="0"/>
              <a:t> = overall loudness of a track in decibels (dB).</a:t>
            </a:r>
          </a:p>
          <a:p>
            <a:pPr algn="l"/>
            <a:r>
              <a:rPr lang="en-US" sz="800" b="1" dirty="0">
                <a:solidFill>
                  <a:schemeClr val="bg1">
                    <a:lumMod val="50000"/>
                  </a:schemeClr>
                </a:solidFill>
              </a:rPr>
              <a:t>Speechiness = </a:t>
            </a:r>
            <a:r>
              <a:rPr lang="en-US" sz="800" dirty="0"/>
              <a:t> the presence of spoken words in a track. The more exclusively speech-like the recording (e.g. talk show, audio book, poetry), the closer to 1.0 the attribute value. Values between 0.33 and 0.66 describe tracks that may contain both music and speech, either in sections or layered, including such cases as rap music.</a:t>
            </a:r>
          </a:p>
        </p:txBody>
      </p:sp>
    </p:spTree>
    <p:extLst>
      <p:ext uri="{BB962C8B-B14F-4D97-AF65-F5344CB8AC3E}">
        <p14:creationId xmlns:p14="http://schemas.microsoft.com/office/powerpoint/2010/main" val="54002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a:bodyPr>
          <a:lstStyle/>
          <a:p>
            <a:r>
              <a:rPr lang="en-US" sz="3000" b="1" dirty="0"/>
              <a:t>DATA ANALYSIS – Change in Mean Song Characteristics</a:t>
            </a:r>
          </a:p>
        </p:txBody>
      </p:sp>
      <p:pic>
        <p:nvPicPr>
          <p:cNvPr id="15" name="Picture 14">
            <a:extLst>
              <a:ext uri="{FF2B5EF4-FFF2-40B4-BE49-F238E27FC236}">
                <a16:creationId xmlns:a16="http://schemas.microsoft.com/office/drawing/2014/main" id="{DB503B3D-728F-461F-9B59-78D31DEB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991" y="2942443"/>
            <a:ext cx="2742645" cy="1959032"/>
          </a:xfrm>
          <a:prstGeom prst="rect">
            <a:avLst/>
          </a:prstGeom>
        </p:spPr>
      </p:pic>
      <p:pic>
        <p:nvPicPr>
          <p:cNvPr id="19" name="Picture 18">
            <a:extLst>
              <a:ext uri="{FF2B5EF4-FFF2-40B4-BE49-F238E27FC236}">
                <a16:creationId xmlns:a16="http://schemas.microsoft.com/office/drawing/2014/main" id="{10DA7E2F-21BB-4B61-85C7-2679476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16" y="4901475"/>
            <a:ext cx="2742645" cy="1959032"/>
          </a:xfrm>
          <a:prstGeom prst="rect">
            <a:avLst/>
          </a:prstGeom>
        </p:spPr>
      </p:pic>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21" name="Picture 20">
            <a:extLst>
              <a:ext uri="{FF2B5EF4-FFF2-40B4-BE49-F238E27FC236}">
                <a16:creationId xmlns:a16="http://schemas.microsoft.com/office/drawing/2014/main" id="{8E6A71D9-2B9A-46EF-BFB2-76E51416D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803" y="919311"/>
            <a:ext cx="2742645" cy="1959032"/>
          </a:xfrm>
          <a:prstGeom prst="rect">
            <a:avLst/>
          </a:prstGeom>
        </p:spPr>
      </p:pic>
      <p:pic>
        <p:nvPicPr>
          <p:cNvPr id="22" name="Picture 21">
            <a:extLst>
              <a:ext uri="{FF2B5EF4-FFF2-40B4-BE49-F238E27FC236}">
                <a16:creationId xmlns:a16="http://schemas.microsoft.com/office/drawing/2014/main" id="{CCE128AD-8354-4C38-B981-1E324E9186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1" y="919311"/>
            <a:ext cx="2742645" cy="1959032"/>
          </a:xfrm>
          <a:prstGeom prst="rect">
            <a:avLst/>
          </a:prstGeom>
        </p:spPr>
      </p:pic>
      <p:pic>
        <p:nvPicPr>
          <p:cNvPr id="23" name="Picture 22">
            <a:extLst>
              <a:ext uri="{FF2B5EF4-FFF2-40B4-BE49-F238E27FC236}">
                <a16:creationId xmlns:a16="http://schemas.microsoft.com/office/drawing/2014/main" id="{1B836767-E196-4D92-9847-4FE7AEBC7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1952" y="4884222"/>
            <a:ext cx="2742645" cy="1959032"/>
          </a:xfrm>
          <a:prstGeom prst="rect">
            <a:avLst/>
          </a:prstGeom>
        </p:spPr>
      </p:pic>
      <p:pic>
        <p:nvPicPr>
          <p:cNvPr id="24" name="Picture 23">
            <a:extLst>
              <a:ext uri="{FF2B5EF4-FFF2-40B4-BE49-F238E27FC236}">
                <a16:creationId xmlns:a16="http://schemas.microsoft.com/office/drawing/2014/main" id="{E2906AA6-5925-4896-A7C1-F85064F1ED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917" y="2942443"/>
            <a:ext cx="2742645" cy="1959032"/>
          </a:xfrm>
          <a:prstGeom prst="rect">
            <a:avLst/>
          </a:prstGeom>
        </p:spPr>
      </p:pic>
      <p:pic>
        <p:nvPicPr>
          <p:cNvPr id="25" name="Picture 24">
            <a:extLst>
              <a:ext uri="{FF2B5EF4-FFF2-40B4-BE49-F238E27FC236}">
                <a16:creationId xmlns:a16="http://schemas.microsoft.com/office/drawing/2014/main" id="{488F67B3-6EFB-4A1B-9D69-6FE4682BCA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1953" y="2942443"/>
            <a:ext cx="2742645" cy="1959032"/>
          </a:xfrm>
          <a:prstGeom prst="rect">
            <a:avLst/>
          </a:prstGeom>
        </p:spPr>
      </p:pic>
      <p:pic>
        <p:nvPicPr>
          <p:cNvPr id="27" name="Picture 26">
            <a:extLst>
              <a:ext uri="{FF2B5EF4-FFF2-40B4-BE49-F238E27FC236}">
                <a16:creationId xmlns:a16="http://schemas.microsoft.com/office/drawing/2014/main" id="{0A406C3F-53F0-4C71-A70D-7FBF4B5241D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781615" y="919311"/>
            <a:ext cx="2742645" cy="1959032"/>
          </a:xfrm>
          <a:prstGeom prst="rect">
            <a:avLst/>
          </a:prstGeom>
        </p:spPr>
      </p:pic>
    </p:spTree>
    <p:extLst>
      <p:ext uri="{BB962C8B-B14F-4D97-AF65-F5344CB8AC3E}">
        <p14:creationId xmlns:p14="http://schemas.microsoft.com/office/powerpoint/2010/main" val="180859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fontScale="90000"/>
          </a:bodyPr>
          <a:lstStyle/>
          <a:p>
            <a:r>
              <a:rPr lang="en-US" sz="3000" b="1" dirty="0"/>
              <a:t>DATA ANALYSIS – Change in Mean Song Characteristics (Decade to Decade)</a:t>
            </a:r>
          </a:p>
        </p:txBody>
      </p:sp>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5" name="Picture 4">
            <a:extLst>
              <a:ext uri="{FF2B5EF4-FFF2-40B4-BE49-F238E27FC236}">
                <a16:creationId xmlns:a16="http://schemas.microsoft.com/office/drawing/2014/main" id="{CC7CC26D-1C9A-44F6-A582-B62DB1EA07A6}"/>
              </a:ext>
            </a:extLst>
          </p:cNvPr>
          <p:cNvPicPr>
            <a:picLocks noChangeAspect="1"/>
          </p:cNvPicPr>
          <p:nvPr/>
        </p:nvPicPr>
        <p:blipFill>
          <a:blip r:embed="rId2"/>
          <a:stretch>
            <a:fillRect/>
          </a:stretch>
        </p:blipFill>
        <p:spPr>
          <a:xfrm>
            <a:off x="442213" y="983410"/>
            <a:ext cx="3070501" cy="2512871"/>
          </a:xfrm>
          <a:prstGeom prst="rect">
            <a:avLst/>
          </a:prstGeom>
        </p:spPr>
      </p:pic>
      <p:pic>
        <p:nvPicPr>
          <p:cNvPr id="6" name="Picture 5">
            <a:extLst>
              <a:ext uri="{FF2B5EF4-FFF2-40B4-BE49-F238E27FC236}">
                <a16:creationId xmlns:a16="http://schemas.microsoft.com/office/drawing/2014/main" id="{92189127-1289-4C32-AADB-E1DE5B297458}"/>
              </a:ext>
            </a:extLst>
          </p:cNvPr>
          <p:cNvPicPr>
            <a:picLocks noChangeAspect="1"/>
          </p:cNvPicPr>
          <p:nvPr/>
        </p:nvPicPr>
        <p:blipFill>
          <a:blip r:embed="rId3"/>
          <a:stretch>
            <a:fillRect/>
          </a:stretch>
        </p:blipFill>
        <p:spPr>
          <a:xfrm>
            <a:off x="4009807" y="983410"/>
            <a:ext cx="3070501" cy="2500571"/>
          </a:xfrm>
          <a:prstGeom prst="rect">
            <a:avLst/>
          </a:prstGeom>
        </p:spPr>
      </p:pic>
      <p:pic>
        <p:nvPicPr>
          <p:cNvPr id="7" name="Picture 6">
            <a:extLst>
              <a:ext uri="{FF2B5EF4-FFF2-40B4-BE49-F238E27FC236}">
                <a16:creationId xmlns:a16="http://schemas.microsoft.com/office/drawing/2014/main" id="{4F9C1970-9A97-47EC-BB99-8AAAF1FBF901}"/>
              </a:ext>
            </a:extLst>
          </p:cNvPr>
          <p:cNvPicPr>
            <a:picLocks noChangeAspect="1"/>
          </p:cNvPicPr>
          <p:nvPr/>
        </p:nvPicPr>
        <p:blipFill>
          <a:blip r:embed="rId4"/>
          <a:stretch>
            <a:fillRect/>
          </a:stretch>
        </p:blipFill>
        <p:spPr>
          <a:xfrm>
            <a:off x="7476295" y="979919"/>
            <a:ext cx="3070501" cy="2575974"/>
          </a:xfrm>
          <a:prstGeom prst="rect">
            <a:avLst/>
          </a:prstGeom>
        </p:spPr>
      </p:pic>
      <p:pic>
        <p:nvPicPr>
          <p:cNvPr id="8" name="Picture 7">
            <a:extLst>
              <a:ext uri="{FF2B5EF4-FFF2-40B4-BE49-F238E27FC236}">
                <a16:creationId xmlns:a16="http://schemas.microsoft.com/office/drawing/2014/main" id="{E02B7BF7-5CD7-484F-8AA0-7858A7A8EDD9}"/>
              </a:ext>
            </a:extLst>
          </p:cNvPr>
          <p:cNvPicPr>
            <a:picLocks noChangeAspect="1"/>
          </p:cNvPicPr>
          <p:nvPr/>
        </p:nvPicPr>
        <p:blipFill>
          <a:blip r:embed="rId5"/>
          <a:stretch>
            <a:fillRect/>
          </a:stretch>
        </p:blipFill>
        <p:spPr>
          <a:xfrm>
            <a:off x="322931" y="3706295"/>
            <a:ext cx="3309064" cy="2786580"/>
          </a:xfrm>
          <a:prstGeom prst="rect">
            <a:avLst/>
          </a:prstGeom>
        </p:spPr>
      </p:pic>
      <p:pic>
        <p:nvPicPr>
          <p:cNvPr id="9" name="Picture 8">
            <a:extLst>
              <a:ext uri="{FF2B5EF4-FFF2-40B4-BE49-F238E27FC236}">
                <a16:creationId xmlns:a16="http://schemas.microsoft.com/office/drawing/2014/main" id="{F1BBB74F-13D3-4022-B3E1-EFC56AA19A43}"/>
              </a:ext>
            </a:extLst>
          </p:cNvPr>
          <p:cNvPicPr>
            <a:picLocks noChangeAspect="1"/>
          </p:cNvPicPr>
          <p:nvPr/>
        </p:nvPicPr>
        <p:blipFill>
          <a:blip r:embed="rId6"/>
          <a:stretch>
            <a:fillRect/>
          </a:stretch>
        </p:blipFill>
        <p:spPr>
          <a:xfrm>
            <a:off x="3790098" y="3713162"/>
            <a:ext cx="3488267" cy="2779713"/>
          </a:xfrm>
          <a:prstGeom prst="rect">
            <a:avLst/>
          </a:prstGeom>
        </p:spPr>
      </p:pic>
      <p:pic>
        <p:nvPicPr>
          <p:cNvPr id="10" name="Picture 9">
            <a:extLst>
              <a:ext uri="{FF2B5EF4-FFF2-40B4-BE49-F238E27FC236}">
                <a16:creationId xmlns:a16="http://schemas.microsoft.com/office/drawing/2014/main" id="{65EA560D-E48C-491F-98E6-C3326CFDF171}"/>
              </a:ext>
            </a:extLst>
          </p:cNvPr>
          <p:cNvPicPr>
            <a:picLocks noChangeAspect="1"/>
          </p:cNvPicPr>
          <p:nvPr/>
        </p:nvPicPr>
        <p:blipFill>
          <a:blip r:embed="rId7"/>
          <a:stretch>
            <a:fillRect/>
          </a:stretch>
        </p:blipFill>
        <p:spPr>
          <a:xfrm>
            <a:off x="7473260" y="3723548"/>
            <a:ext cx="3197536" cy="2722123"/>
          </a:xfrm>
          <a:prstGeom prst="rect">
            <a:avLst/>
          </a:prstGeom>
        </p:spPr>
      </p:pic>
    </p:spTree>
    <p:extLst>
      <p:ext uri="{BB962C8B-B14F-4D97-AF65-F5344CB8AC3E}">
        <p14:creationId xmlns:p14="http://schemas.microsoft.com/office/powerpoint/2010/main" val="387024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fontScale="90000"/>
          </a:bodyPr>
          <a:lstStyle/>
          <a:p>
            <a:r>
              <a:rPr lang="en-US" sz="3000" b="1" dirty="0"/>
              <a:t>DATA ANALYSIS – Change in Mean Song Characteristics (2010s vs. 1950s)</a:t>
            </a:r>
          </a:p>
        </p:txBody>
      </p:sp>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2" name="Picture 1">
            <a:extLst>
              <a:ext uri="{FF2B5EF4-FFF2-40B4-BE49-F238E27FC236}">
                <a16:creationId xmlns:a16="http://schemas.microsoft.com/office/drawing/2014/main" id="{18C65DB9-A761-43CF-9696-074D138297E8}"/>
              </a:ext>
            </a:extLst>
          </p:cNvPr>
          <p:cNvPicPr>
            <a:picLocks noChangeAspect="1"/>
          </p:cNvPicPr>
          <p:nvPr/>
        </p:nvPicPr>
        <p:blipFill>
          <a:blip r:embed="rId2"/>
          <a:stretch>
            <a:fillRect/>
          </a:stretch>
        </p:blipFill>
        <p:spPr>
          <a:xfrm>
            <a:off x="2474752" y="1017917"/>
            <a:ext cx="6744749" cy="5578601"/>
          </a:xfrm>
          <a:prstGeom prst="rect">
            <a:avLst/>
          </a:prstGeom>
        </p:spPr>
      </p:pic>
    </p:spTree>
    <p:extLst>
      <p:ext uri="{BB962C8B-B14F-4D97-AF65-F5344CB8AC3E}">
        <p14:creationId xmlns:p14="http://schemas.microsoft.com/office/powerpoint/2010/main" val="36156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containing sky, wall&#10;&#10;Description automatically generated">
            <a:extLst>
              <a:ext uri="{FF2B5EF4-FFF2-40B4-BE49-F238E27FC236}">
                <a16:creationId xmlns:a16="http://schemas.microsoft.com/office/drawing/2014/main" id="{3F4A0284-56E7-450F-BAE1-92946F33DB2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93" y="964969"/>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F8C552-4167-4236-83AA-DD15EADB5C2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835" y="895365"/>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4447B97-3E77-47D0-85F7-DB26953426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93" y="2878018"/>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607DBF-BDDA-47FB-9BC2-8CD9F15A4F4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835" y="4855993"/>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76D75E3-465E-4A40-87F4-B450DC3C597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693" y="4855993"/>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7CB425C-214F-4018-8119-8E55ABAB943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4977" y="895365"/>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353CF0F-EB23-4BD6-B7B0-254EAF4639A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835" y="2878018"/>
            <a:ext cx="2743200" cy="19568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C342EC-8696-41BC-ADF1-717638A00811}"/>
              </a:ext>
            </a:extLst>
          </p:cNvPr>
          <p:cNvSpPr txBox="1"/>
          <p:nvPr/>
        </p:nvSpPr>
        <p:spPr>
          <a:xfrm>
            <a:off x="750298" y="1168110"/>
            <a:ext cx="1730078" cy="276999"/>
          </a:xfrm>
          <a:prstGeom prst="rect">
            <a:avLst/>
          </a:prstGeom>
          <a:noFill/>
        </p:spPr>
        <p:txBody>
          <a:bodyPr wrap="square" rtlCol="0">
            <a:spAutoFit/>
          </a:bodyPr>
          <a:lstStyle/>
          <a:p>
            <a:r>
              <a:rPr lang="en-US" sz="600" b="1" dirty="0"/>
              <a:t>statistic=44.02776316160487,</a:t>
            </a:r>
          </a:p>
          <a:p>
            <a:r>
              <a:rPr lang="en-US" sz="600" b="1" dirty="0" err="1"/>
              <a:t>pvalue</a:t>
            </a:r>
            <a:r>
              <a:rPr lang="en-US" sz="600" b="1" dirty="0"/>
              <a:t>=7.583118030606852e-44</a:t>
            </a:r>
          </a:p>
        </p:txBody>
      </p:sp>
      <p:sp>
        <p:nvSpPr>
          <p:cNvPr id="6" name="TextBox 5">
            <a:extLst>
              <a:ext uri="{FF2B5EF4-FFF2-40B4-BE49-F238E27FC236}">
                <a16:creationId xmlns:a16="http://schemas.microsoft.com/office/drawing/2014/main" id="{7C35E5BF-1A4C-4B2E-ACC3-2515FB06AA8E}"/>
              </a:ext>
            </a:extLst>
          </p:cNvPr>
          <p:cNvSpPr txBox="1"/>
          <p:nvPr/>
        </p:nvSpPr>
        <p:spPr>
          <a:xfrm>
            <a:off x="4530728" y="2431893"/>
            <a:ext cx="2061882" cy="276999"/>
          </a:xfrm>
          <a:prstGeom prst="rect">
            <a:avLst/>
          </a:prstGeom>
          <a:noFill/>
        </p:spPr>
        <p:txBody>
          <a:bodyPr wrap="square" rtlCol="0">
            <a:spAutoFit/>
          </a:bodyPr>
          <a:lstStyle/>
          <a:p>
            <a:r>
              <a:rPr lang="en-US" sz="600" b="1" dirty="0"/>
              <a:t>statistic=62.43245553737173, </a:t>
            </a:r>
          </a:p>
          <a:p>
            <a:r>
              <a:rPr lang="en-US" sz="600" b="1" dirty="0" err="1"/>
              <a:t>pvalue</a:t>
            </a:r>
            <a:r>
              <a:rPr lang="en-US" sz="600" b="1" dirty="0"/>
              <a:t>=9.137622636023843e-59</a:t>
            </a:r>
          </a:p>
        </p:txBody>
      </p:sp>
      <p:sp>
        <p:nvSpPr>
          <p:cNvPr id="7" name="TextBox 6">
            <a:extLst>
              <a:ext uri="{FF2B5EF4-FFF2-40B4-BE49-F238E27FC236}">
                <a16:creationId xmlns:a16="http://schemas.microsoft.com/office/drawing/2014/main" id="{C8E3F27D-D359-4401-A918-54F804E65690}"/>
              </a:ext>
            </a:extLst>
          </p:cNvPr>
          <p:cNvSpPr txBox="1"/>
          <p:nvPr/>
        </p:nvSpPr>
        <p:spPr>
          <a:xfrm>
            <a:off x="2123393" y="4425394"/>
            <a:ext cx="1568713" cy="276999"/>
          </a:xfrm>
          <a:prstGeom prst="rect">
            <a:avLst/>
          </a:prstGeom>
          <a:noFill/>
        </p:spPr>
        <p:txBody>
          <a:bodyPr wrap="square" rtlCol="0">
            <a:spAutoFit/>
          </a:bodyPr>
          <a:lstStyle/>
          <a:p>
            <a:r>
              <a:rPr lang="en-US" sz="600" b="1" dirty="0"/>
              <a:t>statistic=19.26038775993707,</a:t>
            </a:r>
          </a:p>
          <a:p>
            <a:r>
              <a:rPr lang="en-US" sz="600" b="1" dirty="0" err="1"/>
              <a:t>pvalue</a:t>
            </a:r>
            <a:r>
              <a:rPr lang="en-US" sz="600" b="1" dirty="0"/>
              <a:t>=2.1248779540381368e-20</a:t>
            </a:r>
          </a:p>
        </p:txBody>
      </p:sp>
      <p:sp>
        <p:nvSpPr>
          <p:cNvPr id="8" name="TextBox 7">
            <a:extLst>
              <a:ext uri="{FF2B5EF4-FFF2-40B4-BE49-F238E27FC236}">
                <a16:creationId xmlns:a16="http://schemas.microsoft.com/office/drawing/2014/main" id="{C508D70A-2385-4F4D-9C99-A9F050648DE7}"/>
              </a:ext>
            </a:extLst>
          </p:cNvPr>
          <p:cNvSpPr txBox="1"/>
          <p:nvPr/>
        </p:nvSpPr>
        <p:spPr>
          <a:xfrm>
            <a:off x="4613840" y="6333455"/>
            <a:ext cx="2844800" cy="276999"/>
          </a:xfrm>
          <a:prstGeom prst="rect">
            <a:avLst/>
          </a:prstGeom>
          <a:noFill/>
        </p:spPr>
        <p:txBody>
          <a:bodyPr wrap="square" rtlCol="0">
            <a:spAutoFit/>
          </a:bodyPr>
          <a:lstStyle/>
          <a:p>
            <a:r>
              <a:rPr lang="en-US" sz="600" b="1" dirty="0"/>
              <a:t>statistic=30.276871487542014, </a:t>
            </a:r>
          </a:p>
          <a:p>
            <a:r>
              <a:rPr lang="en-US" sz="600" b="1" dirty="0" err="1"/>
              <a:t>pvalue</a:t>
            </a:r>
            <a:r>
              <a:rPr lang="en-US" sz="600" b="1" dirty="0"/>
              <a:t>=2.2825525652530776e-31</a:t>
            </a:r>
          </a:p>
        </p:txBody>
      </p:sp>
      <p:sp>
        <p:nvSpPr>
          <p:cNvPr id="9" name="TextBox 8">
            <a:extLst>
              <a:ext uri="{FF2B5EF4-FFF2-40B4-BE49-F238E27FC236}">
                <a16:creationId xmlns:a16="http://schemas.microsoft.com/office/drawing/2014/main" id="{E2B6DA74-FEE2-4DBA-B388-A948FB89A3D0}"/>
              </a:ext>
            </a:extLst>
          </p:cNvPr>
          <p:cNvSpPr txBox="1"/>
          <p:nvPr/>
        </p:nvSpPr>
        <p:spPr>
          <a:xfrm>
            <a:off x="1974293" y="5533613"/>
            <a:ext cx="1494118" cy="276999"/>
          </a:xfrm>
          <a:prstGeom prst="rect">
            <a:avLst/>
          </a:prstGeom>
          <a:noFill/>
        </p:spPr>
        <p:txBody>
          <a:bodyPr wrap="square" rtlCol="0">
            <a:spAutoFit/>
          </a:bodyPr>
          <a:lstStyle/>
          <a:p>
            <a:r>
              <a:rPr lang="en-US" sz="600" b="1" dirty="0"/>
              <a:t>statistic=4.0041488976277435,</a:t>
            </a:r>
          </a:p>
          <a:p>
            <a:r>
              <a:rPr lang="en-US" sz="600" b="1" dirty="0" err="1"/>
              <a:t>pvalue</a:t>
            </a:r>
            <a:r>
              <a:rPr lang="en-US" sz="600" b="1" dirty="0"/>
              <a:t>=0.0006201004636514998</a:t>
            </a:r>
          </a:p>
        </p:txBody>
      </p:sp>
      <p:sp>
        <p:nvSpPr>
          <p:cNvPr id="10" name="TextBox 9">
            <a:extLst>
              <a:ext uri="{FF2B5EF4-FFF2-40B4-BE49-F238E27FC236}">
                <a16:creationId xmlns:a16="http://schemas.microsoft.com/office/drawing/2014/main" id="{3B5C2E28-7F30-43A0-B4A9-CBB68B8920EE}"/>
              </a:ext>
            </a:extLst>
          </p:cNvPr>
          <p:cNvSpPr txBox="1"/>
          <p:nvPr/>
        </p:nvSpPr>
        <p:spPr>
          <a:xfrm>
            <a:off x="9786578" y="2353341"/>
            <a:ext cx="1301242" cy="276999"/>
          </a:xfrm>
          <a:prstGeom prst="rect">
            <a:avLst/>
          </a:prstGeom>
          <a:noFill/>
        </p:spPr>
        <p:txBody>
          <a:bodyPr wrap="square" rtlCol="0">
            <a:spAutoFit/>
          </a:bodyPr>
          <a:lstStyle/>
          <a:p>
            <a:r>
              <a:rPr lang="en-US" sz="600" b="1" dirty="0"/>
              <a:t>statistic=43.757865000365335, </a:t>
            </a:r>
          </a:p>
          <a:p>
            <a:r>
              <a:rPr lang="en-US" sz="600" b="1" dirty="0" err="1"/>
              <a:t>pvalue</a:t>
            </a:r>
            <a:r>
              <a:rPr lang="en-US" sz="600" b="1" dirty="0"/>
              <a:t>=1.2970276425938374e-43</a:t>
            </a:r>
          </a:p>
        </p:txBody>
      </p:sp>
      <p:sp>
        <p:nvSpPr>
          <p:cNvPr id="11" name="TextBox 10">
            <a:extLst>
              <a:ext uri="{FF2B5EF4-FFF2-40B4-BE49-F238E27FC236}">
                <a16:creationId xmlns:a16="http://schemas.microsoft.com/office/drawing/2014/main" id="{9C116B02-3798-4132-A02F-A68F8EB3DD8D}"/>
              </a:ext>
            </a:extLst>
          </p:cNvPr>
          <p:cNvSpPr txBox="1"/>
          <p:nvPr/>
        </p:nvSpPr>
        <p:spPr>
          <a:xfrm>
            <a:off x="4625804" y="3160756"/>
            <a:ext cx="1599639" cy="276999"/>
          </a:xfrm>
          <a:prstGeom prst="rect">
            <a:avLst/>
          </a:prstGeom>
          <a:noFill/>
        </p:spPr>
        <p:txBody>
          <a:bodyPr wrap="square" rtlCol="0">
            <a:spAutoFit/>
          </a:bodyPr>
          <a:lstStyle/>
          <a:p>
            <a:r>
              <a:rPr lang="en-US" sz="600" b="1" dirty="0"/>
              <a:t>statistic=9.24392991229993,</a:t>
            </a:r>
          </a:p>
          <a:p>
            <a:r>
              <a:rPr lang="en-US" sz="600" b="1" dirty="0" err="1"/>
              <a:t>pvalue</a:t>
            </a:r>
            <a:r>
              <a:rPr lang="en-US" sz="600" b="1" dirty="0"/>
              <a:t>=1.1740280683446584e-09</a:t>
            </a:r>
          </a:p>
        </p:txBody>
      </p:sp>
      <p:sp>
        <p:nvSpPr>
          <p:cNvPr id="23" name="Title 1">
            <a:extLst>
              <a:ext uri="{FF2B5EF4-FFF2-40B4-BE49-F238E27FC236}">
                <a16:creationId xmlns:a16="http://schemas.microsoft.com/office/drawing/2014/main" id="{4CEE209D-7DB1-4E3B-8A75-F4779AAFD82A}"/>
              </a:ext>
            </a:extLst>
          </p:cNvPr>
          <p:cNvSpPr>
            <a:spLocks noGrp="1"/>
          </p:cNvSpPr>
          <p:nvPr>
            <p:ph type="title"/>
          </p:nvPr>
        </p:nvSpPr>
        <p:spPr>
          <a:xfrm>
            <a:off x="838200" y="365125"/>
            <a:ext cx="10515600" cy="635539"/>
          </a:xfrm>
        </p:spPr>
        <p:txBody>
          <a:bodyPr anchor="t">
            <a:normAutofit/>
          </a:bodyPr>
          <a:lstStyle/>
          <a:p>
            <a:r>
              <a:rPr lang="en-US" sz="3000" b="1" dirty="0"/>
              <a:t>DATA ANALYSIS – Mean Song Characteristics Box Plots</a:t>
            </a:r>
          </a:p>
        </p:txBody>
      </p:sp>
    </p:spTree>
    <p:extLst>
      <p:ext uri="{BB962C8B-B14F-4D97-AF65-F5344CB8AC3E}">
        <p14:creationId xmlns:p14="http://schemas.microsoft.com/office/powerpoint/2010/main" val="257817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TotalTime>
  <Words>1376</Words>
  <Application>Microsoft Office PowerPoint</Application>
  <PresentationFormat>Widescreen</PresentationFormat>
  <Paragraphs>231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Spotify Deep Dive</vt:lpstr>
      <vt:lpstr>MOTIVATION &amp; SUMMARY</vt:lpstr>
      <vt:lpstr>QUESTIONS &amp; DATA</vt:lpstr>
      <vt:lpstr>DATA EXPLORATION &amp; CLEANUP</vt:lpstr>
      <vt:lpstr>DATA ANALYSIS – Change in Mean Song Characteristics</vt:lpstr>
      <vt:lpstr>DATA ANALYSIS – Change in Mean Song Characteristics</vt:lpstr>
      <vt:lpstr>DATA ANALYSIS – Change in Mean Song Characteristics (Decade to Decade)</vt:lpstr>
      <vt:lpstr>DATA ANALYSIS – Change in Mean Song Characteristics (2010s vs. 1950s)</vt:lpstr>
      <vt:lpstr>DATA ANALYSIS – Mean Song Characteristics Box Plots</vt:lpstr>
      <vt:lpstr>DATA ANALYSIS – Significance of Change in Mean Song Characteristics (vs. 1950s)</vt:lpstr>
      <vt:lpstr>DATA ANALYSIS – Mean Song Characteristics (by White House Admin)</vt:lpstr>
      <vt:lpstr>DATA ANALYSIS – Mean Song Characteristics (War vs. Peace)</vt:lpstr>
      <vt:lpstr>DATA ANALYSIS – Statistical Significance Summary</vt:lpstr>
      <vt:lpstr>DATA ANALYSIS – Ancillary Insights</vt:lpstr>
      <vt:lpstr>DATA ANALYSIS – Ancillary Insights cont…</vt:lpstr>
      <vt:lpstr>DATA ANALYSIS – Ancillary Insights cont…</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Deep Dive</dc:title>
  <dc:creator>Brandon Ferro</dc:creator>
  <cp:lastModifiedBy>Brandon Ferro</cp:lastModifiedBy>
  <cp:revision>125</cp:revision>
  <dcterms:created xsi:type="dcterms:W3CDTF">2019-09-16T13:48:17Z</dcterms:created>
  <dcterms:modified xsi:type="dcterms:W3CDTF">2019-09-17T21:53:07Z</dcterms:modified>
</cp:coreProperties>
</file>