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sldIdLst>
    <p:sldId id="256" r:id="rId2"/>
    <p:sldId id="259" r:id="rId3"/>
    <p:sldId id="258" r:id="rId4"/>
    <p:sldId id="260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184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35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2154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69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36556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3828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333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95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51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23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952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886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595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042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14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82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79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roc.ru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w3.org/community/browserext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067" y="2404533"/>
            <a:ext cx="7766936" cy="852473"/>
          </a:xfrm>
        </p:spPr>
        <p:txBody>
          <a:bodyPr/>
          <a:lstStyle/>
          <a:p>
            <a:pPr algn="ctr"/>
            <a:r>
              <a:rPr lang="en-US" dirty="0" smtClean="0"/>
              <a:t>Native messaging + Browser </a:t>
            </a:r>
            <a:r>
              <a:rPr lang="en-US" dirty="0" err="1" smtClean="0"/>
              <a:t>Exetnsion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7067" y="3528320"/>
            <a:ext cx="7766936" cy="355704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Выходим за границы дозволенного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7417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3143"/>
          </a:xfrm>
        </p:spPr>
        <p:txBody>
          <a:bodyPr/>
          <a:lstStyle/>
          <a:p>
            <a:r>
              <a:rPr lang="ru-RU" dirty="0" smtClean="0"/>
              <a:t>Нюансы создания </a:t>
            </a:r>
            <a:r>
              <a:rPr lang="en-US" dirty="0" smtClean="0"/>
              <a:t>Browser extension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262743"/>
            <a:ext cx="8596668" cy="3880773"/>
          </a:xfrm>
        </p:spPr>
        <p:txBody>
          <a:bodyPr/>
          <a:lstStyle/>
          <a:p>
            <a:r>
              <a:rPr lang="ru-RU" dirty="0" smtClean="0"/>
              <a:t>Способы загрузки расширения и варианты обновления</a:t>
            </a:r>
            <a:endParaRPr lang="en-US" dirty="0" smtClean="0"/>
          </a:p>
          <a:p>
            <a:r>
              <a:rPr lang="ru-RU" dirty="0" smtClean="0"/>
              <a:t>Что такое </a:t>
            </a:r>
            <a:r>
              <a:rPr lang="en-US" dirty="0" smtClean="0"/>
              <a:t>id</a:t>
            </a:r>
          </a:p>
          <a:p>
            <a:r>
              <a:rPr lang="ru-RU" dirty="0" smtClean="0"/>
              <a:t>Как зафиксировать </a:t>
            </a:r>
            <a:r>
              <a:rPr lang="en-US" dirty="0" smtClean="0"/>
              <a:t>id</a:t>
            </a:r>
          </a:p>
          <a:p>
            <a:r>
              <a:rPr lang="ru-RU" dirty="0"/>
              <a:t>Как попасть в отладку фоновой </a:t>
            </a:r>
            <a:r>
              <a:rPr lang="ru-RU" dirty="0" smtClean="0"/>
              <a:t>страницы</a:t>
            </a:r>
          </a:p>
          <a:p>
            <a:r>
              <a:rPr lang="ru-RU" dirty="0" smtClean="0"/>
              <a:t>Доступа к </a:t>
            </a:r>
            <a:r>
              <a:rPr lang="en-US" dirty="0" smtClean="0"/>
              <a:t>JS </a:t>
            </a:r>
            <a:r>
              <a:rPr lang="ru-RU" dirty="0" smtClean="0"/>
              <a:t>на странице нет</a:t>
            </a:r>
          </a:p>
          <a:p>
            <a:r>
              <a:rPr lang="ru-RU" dirty="0" err="1" smtClean="0"/>
              <a:t>Общениие</a:t>
            </a:r>
            <a:r>
              <a:rPr lang="ru-RU" dirty="0" smtClean="0"/>
              <a:t> между фоновой страницей и скриптом только с помощью сообщений</a:t>
            </a:r>
          </a:p>
          <a:p>
            <a:r>
              <a:rPr lang="ru-RU" dirty="0" smtClean="0"/>
              <a:t>В отладке можно развалить стек, т.к. атрибуты многих объектов инициализируются лениво</a:t>
            </a:r>
          </a:p>
        </p:txBody>
      </p:sp>
    </p:spTree>
    <p:extLst>
      <p:ext uri="{BB962C8B-B14F-4D97-AF65-F5344CB8AC3E}">
        <p14:creationId xmlns:p14="http://schemas.microsoft.com/office/powerpoint/2010/main" val="2589152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Host application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219201"/>
            <a:ext cx="8596668" cy="4822162"/>
          </a:xfrm>
        </p:spPr>
        <p:txBody>
          <a:bodyPr/>
          <a:lstStyle/>
          <a:p>
            <a:r>
              <a:rPr lang="ru-RU" dirty="0" smtClean="0"/>
              <a:t>Любая программа, которая может быть запущена на исполнение в ОС, зарегистрированная специальным образом</a:t>
            </a:r>
          </a:p>
          <a:p>
            <a:r>
              <a:rPr lang="ru-RU" dirty="0" smtClean="0"/>
              <a:t>Для взаимодействия с браузером используется поток ввода-вывода</a:t>
            </a:r>
          </a:p>
          <a:p>
            <a:r>
              <a:rPr lang="ru-RU" dirty="0" smtClean="0"/>
              <a:t>Взаимодействие с помощью </a:t>
            </a:r>
            <a:r>
              <a:rPr lang="en-US" dirty="0" smtClean="0"/>
              <a:t>http </a:t>
            </a:r>
            <a:r>
              <a:rPr lang="ru-RU" dirty="0" smtClean="0"/>
              <a:t>возможно</a:t>
            </a:r>
          </a:p>
          <a:p>
            <a:r>
              <a:rPr lang="ru-RU" dirty="0" smtClean="0"/>
              <a:t>Доступ к ресурсам рабочей станции ограничен только правами пользователя, от имени которого запущен браузер</a:t>
            </a:r>
          </a:p>
          <a:p>
            <a:r>
              <a:rPr lang="ru-RU" dirty="0" smtClean="0"/>
              <a:t>Больше никаких диалогов с вопросом о разрешении на выполнение или предложением обновить ПО, как было в </a:t>
            </a:r>
            <a:r>
              <a:rPr lang="en-US" dirty="0"/>
              <a:t>NPAPI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589258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93074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Структура </a:t>
            </a:r>
            <a:r>
              <a:rPr lang="en-US" dirty="0" smtClean="0"/>
              <a:t>croc-demo-native-</a:t>
            </a:r>
            <a:r>
              <a:rPr lang="en-US" dirty="0" err="1" smtClean="0"/>
              <a:t>app.json</a:t>
            </a:r>
            <a:r>
              <a:rPr lang="ru-RU" dirty="0" smtClean="0"/>
              <a:t> – манифест для </a:t>
            </a:r>
            <a:r>
              <a:rPr lang="en-US" dirty="0" smtClean="0"/>
              <a:t>Host application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889761"/>
            <a:ext cx="8596668" cy="4151602"/>
          </a:xfrm>
        </p:spPr>
        <p:txBody>
          <a:bodyPr>
            <a:normAutofit/>
          </a:bodyPr>
          <a:lstStyle/>
          <a:p>
            <a:r>
              <a:rPr lang="en-US" dirty="0" smtClean="0"/>
              <a:t>name – </a:t>
            </a:r>
            <a:r>
              <a:rPr lang="ru-RU" dirty="0" smtClean="0"/>
              <a:t>наименование расширения, принципиальный атрибут, вызов из расширения будет выполняться по имени</a:t>
            </a:r>
          </a:p>
          <a:p>
            <a:r>
              <a:rPr lang="en-US" dirty="0" smtClean="0"/>
              <a:t>description</a:t>
            </a:r>
            <a:r>
              <a:rPr lang="ru-RU" dirty="0" smtClean="0"/>
              <a:t> – просто описание, элемент хорошего тона</a:t>
            </a:r>
          </a:p>
          <a:p>
            <a:r>
              <a:rPr lang="en-US" dirty="0"/>
              <a:t>p</a:t>
            </a:r>
            <a:r>
              <a:rPr lang="en-US" dirty="0" smtClean="0"/>
              <a:t>ath</a:t>
            </a:r>
            <a:r>
              <a:rPr lang="ru-RU" dirty="0" smtClean="0"/>
              <a:t> – путь к исполняемому файлу</a:t>
            </a:r>
          </a:p>
          <a:p>
            <a:r>
              <a:rPr lang="en-US" dirty="0"/>
              <a:t>t</a:t>
            </a:r>
            <a:r>
              <a:rPr lang="en-US" dirty="0" smtClean="0"/>
              <a:t>ype</a:t>
            </a:r>
            <a:r>
              <a:rPr lang="ru-RU" dirty="0" smtClean="0"/>
              <a:t> –</a:t>
            </a:r>
            <a:r>
              <a:rPr lang="en-US" dirty="0" smtClean="0"/>
              <a:t> </a:t>
            </a:r>
            <a:r>
              <a:rPr lang="ru-RU" dirty="0" smtClean="0"/>
              <a:t>тип транспорта для </a:t>
            </a:r>
            <a:r>
              <a:rPr lang="en-US" dirty="0" smtClean="0"/>
              <a:t>Native messaging</a:t>
            </a:r>
            <a:r>
              <a:rPr lang="ru-RU" dirty="0" smtClean="0"/>
              <a:t>, в данный момент только </a:t>
            </a:r>
            <a:r>
              <a:rPr lang="en-US" dirty="0" err="1"/>
              <a:t>stdio</a:t>
            </a:r>
            <a:endParaRPr lang="en-US" dirty="0"/>
          </a:p>
          <a:p>
            <a:r>
              <a:rPr lang="en-US" dirty="0" err="1" smtClean="0"/>
              <a:t>allowed_origins</a:t>
            </a:r>
            <a:r>
              <a:rPr lang="ru-RU" dirty="0" smtClean="0"/>
              <a:t> – расширения которым разрешается отправлять сообщения, используется </a:t>
            </a:r>
            <a:r>
              <a:rPr lang="en-US" dirty="0" smtClean="0"/>
              <a:t>id </a:t>
            </a:r>
            <a:r>
              <a:rPr lang="ru-RU" dirty="0" smtClean="0"/>
              <a:t>расширения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490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8937"/>
          </a:xfrm>
        </p:spPr>
        <p:txBody>
          <a:bodyPr>
            <a:normAutofit/>
          </a:bodyPr>
          <a:lstStyle/>
          <a:p>
            <a:r>
              <a:rPr lang="ru-RU" dirty="0" smtClean="0"/>
              <a:t>Нюансы создания </a:t>
            </a:r>
            <a:r>
              <a:rPr lang="en-US" dirty="0" smtClean="0"/>
              <a:t>Host application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80458"/>
            <a:ext cx="8596668" cy="1724296"/>
          </a:xfrm>
        </p:spPr>
        <p:txBody>
          <a:bodyPr/>
          <a:lstStyle/>
          <a:p>
            <a:r>
              <a:rPr lang="ru-RU" dirty="0" smtClean="0"/>
              <a:t>Причины почему не запускается: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Неверно зарегистрировано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Ошибка протокола взаимодействия – ошибка длины сообщения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Разделяемые ресурсы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77334" y="3566161"/>
            <a:ext cx="8596668" cy="1815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Попробовать запустить приложение из ОС. Совет банальный, но работает</a:t>
            </a:r>
          </a:p>
          <a:p>
            <a:r>
              <a:rPr lang="ru-RU" dirty="0" smtClean="0"/>
              <a:t>Проверить наличие т.н. фантомных процессов</a:t>
            </a:r>
          </a:p>
          <a:p>
            <a:r>
              <a:rPr lang="ru-RU" dirty="0" smtClean="0"/>
              <a:t>Включить </a:t>
            </a:r>
            <a:r>
              <a:rPr lang="ru-RU" dirty="0" err="1" smtClean="0"/>
              <a:t>журналирование</a:t>
            </a:r>
            <a:r>
              <a:rPr lang="ru-RU" dirty="0" smtClean="0"/>
              <a:t> в браузере(например для </a:t>
            </a:r>
            <a:r>
              <a:rPr lang="en-US" dirty="0" smtClean="0"/>
              <a:t>Google Chrome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Воспользоваться системными утилитами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883806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701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Еще нюансы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29069"/>
            <a:ext cx="8596668" cy="3880773"/>
          </a:xfrm>
        </p:spPr>
        <p:txBody>
          <a:bodyPr/>
          <a:lstStyle/>
          <a:p>
            <a:r>
              <a:rPr lang="ru-RU" dirty="0" smtClean="0"/>
              <a:t>Используйте </a:t>
            </a:r>
            <a:r>
              <a:rPr lang="ru-RU" dirty="0" err="1" smtClean="0"/>
              <a:t>многопоточность</a:t>
            </a:r>
            <a:r>
              <a:rPr lang="ru-RU" dirty="0" smtClean="0"/>
              <a:t> в приложении</a:t>
            </a:r>
          </a:p>
          <a:p>
            <a:r>
              <a:rPr lang="ru-RU" dirty="0" smtClean="0"/>
              <a:t>Помните, что после закрытия браузера </a:t>
            </a:r>
            <a:r>
              <a:rPr lang="en-US" dirty="0" smtClean="0"/>
              <a:t>Host application</a:t>
            </a:r>
            <a:r>
              <a:rPr lang="ru-RU" dirty="0" smtClean="0"/>
              <a:t> само не выключится</a:t>
            </a:r>
          </a:p>
          <a:p>
            <a:r>
              <a:rPr lang="ru-RU" dirty="0" smtClean="0"/>
              <a:t>Продумайте как будете обновлять </a:t>
            </a:r>
            <a:r>
              <a:rPr lang="en-US" dirty="0"/>
              <a:t>Host </a:t>
            </a:r>
            <a:r>
              <a:rPr lang="en-US" dirty="0" smtClean="0"/>
              <a:t>application</a:t>
            </a:r>
            <a:r>
              <a:rPr lang="ru-RU" dirty="0" smtClean="0"/>
              <a:t>. Системы обновления нет, приложение полностью самостоятельно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5765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3010989"/>
            <a:ext cx="8596668" cy="836023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6950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357051"/>
            <a:ext cx="8596668" cy="670560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whoami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027611"/>
            <a:ext cx="8596668" cy="3880773"/>
          </a:xfrm>
        </p:spPr>
        <p:txBody>
          <a:bodyPr/>
          <a:lstStyle/>
          <a:p>
            <a:r>
              <a:rPr lang="ru-RU" dirty="0" err="1" smtClean="0"/>
              <a:t>Гуменюк</a:t>
            </a:r>
            <a:r>
              <a:rPr lang="ru-RU" dirty="0" smtClean="0"/>
              <a:t> Алексей</a:t>
            </a:r>
          </a:p>
          <a:p>
            <a:r>
              <a:rPr lang="ru-RU" dirty="0" err="1" smtClean="0"/>
              <a:t>Комания</a:t>
            </a:r>
            <a:r>
              <a:rPr lang="ru-RU" dirty="0" smtClean="0"/>
              <a:t> </a:t>
            </a:r>
            <a:r>
              <a:rPr lang="ru-RU" dirty="0" err="1" smtClean="0"/>
              <a:t>Крок</a:t>
            </a:r>
            <a:r>
              <a:rPr lang="en-US" dirty="0" smtClean="0"/>
              <a:t> (</a:t>
            </a:r>
            <a:r>
              <a:rPr lang="en-US" dirty="0">
                <a:hlinkClick r:id="rId2"/>
              </a:rPr>
              <a:t>https://croc.ru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  <a:r>
              <a:rPr lang="ru-RU" dirty="0" smtClean="0"/>
              <a:t>, которая является одним из ведущих игроков на рынке России в области разработки, внедрения и сервисе комплексных информационных систем.</a:t>
            </a:r>
          </a:p>
          <a:p>
            <a:r>
              <a:rPr lang="ru-RU" dirty="0" smtClean="0"/>
              <a:t>Занимаюсь разработкой приложений уровня предприятия.</a:t>
            </a:r>
          </a:p>
          <a:p>
            <a:r>
              <a:rPr lang="ru-RU" dirty="0" smtClean="0"/>
              <a:t>Разработка на </a:t>
            </a:r>
            <a:r>
              <a:rPr lang="en-US" dirty="0" smtClean="0"/>
              <a:t>Java c 2011</a:t>
            </a:r>
            <a:r>
              <a:rPr lang="ru-RU" dirty="0" smtClean="0"/>
              <a:t>г.</a:t>
            </a:r>
            <a:endParaRPr lang="en-US" dirty="0" smtClean="0"/>
          </a:p>
          <a:p>
            <a:r>
              <a:rPr lang="en-US" dirty="0" smtClean="0"/>
              <a:t>https</a:t>
            </a:r>
            <a:r>
              <a:rPr lang="en-US" dirty="0"/>
              <a:t>://github.com/croacker/native-messaging-example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1475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209005"/>
            <a:ext cx="8596668" cy="696686"/>
          </a:xfrm>
        </p:spPr>
        <p:txBody>
          <a:bodyPr>
            <a:normAutofit/>
          </a:bodyPr>
          <a:lstStyle/>
          <a:p>
            <a:r>
              <a:rPr lang="en-US" i="1" dirty="0"/>
              <a:t>Things to </a:t>
            </a:r>
            <a:r>
              <a:rPr lang="en-US" i="1" dirty="0" smtClean="0"/>
              <a:t>do </a:t>
            </a:r>
            <a:r>
              <a:rPr lang="en-US" i="1" dirty="0"/>
              <a:t>in Denver </a:t>
            </a:r>
            <a:r>
              <a:rPr lang="en-US" i="1" dirty="0" smtClean="0"/>
              <a:t>when you're dead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975361"/>
            <a:ext cx="8596668" cy="5066002"/>
          </a:xfrm>
        </p:spPr>
        <p:txBody>
          <a:bodyPr/>
          <a:lstStyle/>
          <a:p>
            <a:r>
              <a:rPr lang="ru-RU" dirty="0" smtClean="0"/>
              <a:t>Главное - выбраться за границы возможностей предоставляемых браузером</a:t>
            </a:r>
          </a:p>
          <a:p>
            <a:r>
              <a:rPr lang="ru-RU" dirty="0" smtClean="0"/>
              <a:t>Мы </a:t>
            </a:r>
            <a:r>
              <a:rPr lang="ru-RU" dirty="0"/>
              <a:t>поговорим о том, что такое расширения, зачем они нужны и почему </a:t>
            </a:r>
            <a:r>
              <a:rPr lang="ru-RU" dirty="0" smtClean="0"/>
              <a:t>появились</a:t>
            </a:r>
          </a:p>
          <a:p>
            <a:r>
              <a:rPr lang="ru-RU" dirty="0" smtClean="0"/>
              <a:t>Создадим простое расширение выполняющее конкретную задачу</a:t>
            </a:r>
            <a:endParaRPr lang="ru-RU" dirty="0"/>
          </a:p>
          <a:p>
            <a:r>
              <a:rPr lang="ru-RU" dirty="0" smtClean="0"/>
              <a:t>Что могут и чего </a:t>
            </a:r>
            <a:r>
              <a:rPr lang="ru-RU" dirty="0"/>
              <a:t>не могут делать расширения для браузера.</a:t>
            </a:r>
          </a:p>
          <a:p>
            <a:r>
              <a:rPr lang="ru-RU" dirty="0"/>
              <a:t>Что такое приложение хоста и </a:t>
            </a:r>
            <a:r>
              <a:rPr lang="ru-RU" dirty="0" err="1"/>
              <a:t>Native</a:t>
            </a:r>
            <a:r>
              <a:rPr lang="ru-RU" dirty="0"/>
              <a:t> </a:t>
            </a:r>
            <a:r>
              <a:rPr lang="ru-RU" dirty="0" err="1"/>
              <a:t>messaging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Создадим приложение хоста и наладим коммуникации между ним и расширением</a:t>
            </a:r>
          </a:p>
          <a:p>
            <a:r>
              <a:rPr lang="ru-RU" dirty="0" smtClean="0"/>
              <a:t>Рассмотрим подводные камни</a:t>
            </a:r>
          </a:p>
          <a:p>
            <a:r>
              <a:rPr lang="ru-RU" dirty="0" smtClean="0"/>
              <a:t>Обсудим альтернативы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2600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274002" cy="906326"/>
          </a:xfrm>
        </p:spPr>
        <p:txBody>
          <a:bodyPr/>
          <a:lstStyle/>
          <a:p>
            <a:r>
              <a:rPr lang="ru-RU" dirty="0" smtClean="0"/>
              <a:t>Расширения для браузера и не только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906326"/>
            <a:ext cx="8596668" cy="5477057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Модульная архитектура современного ПО</a:t>
            </a:r>
          </a:p>
          <a:p>
            <a:pPr>
              <a:buAutoNum type="arabicPeriod"/>
            </a:pPr>
            <a:r>
              <a:rPr lang="ru-RU" dirty="0" smtClean="0"/>
              <a:t>Избавляет </a:t>
            </a:r>
            <a:r>
              <a:rPr lang="ru-RU" dirty="0" err="1" smtClean="0"/>
              <a:t>вендора</a:t>
            </a:r>
            <a:r>
              <a:rPr lang="ru-RU" dirty="0" smtClean="0"/>
              <a:t> от лишних расходов по разработке функциональности</a:t>
            </a:r>
          </a:p>
          <a:p>
            <a:pPr>
              <a:buAutoNum type="arabicPeriod"/>
            </a:pPr>
            <a:r>
              <a:rPr lang="ru-RU" dirty="0" smtClean="0"/>
              <a:t>Развязывает руки сторонним разработчикам с их смелыми идеями</a:t>
            </a:r>
          </a:p>
          <a:p>
            <a:pPr>
              <a:buAutoNum type="arabicPeriod"/>
            </a:pPr>
            <a:r>
              <a:rPr lang="ru-RU" dirty="0" smtClean="0"/>
              <a:t>Если точка интеграции получилась удобной, добавляет </a:t>
            </a:r>
            <a:r>
              <a:rPr lang="ru-RU" dirty="0" err="1" smtClean="0"/>
              <a:t>вендору</a:t>
            </a:r>
            <a:r>
              <a:rPr lang="ru-RU" dirty="0" smtClean="0"/>
              <a:t> очков престижа</a:t>
            </a:r>
          </a:p>
          <a:p>
            <a:pPr>
              <a:buAutoNum type="arabicPeriod"/>
            </a:pPr>
            <a:r>
              <a:rPr lang="ru-RU" dirty="0" smtClean="0"/>
              <a:t>Диверсифицирует новую функциональность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Наше время, расширения для браузера – модуль(</a:t>
            </a:r>
            <a:r>
              <a:rPr lang="en-US" dirty="0" smtClean="0"/>
              <a:t>plug-in</a:t>
            </a:r>
            <a:r>
              <a:rPr lang="ru-RU" dirty="0" smtClean="0"/>
              <a:t>, </a:t>
            </a:r>
            <a:r>
              <a:rPr lang="en-US" dirty="0" smtClean="0"/>
              <a:t>add-on</a:t>
            </a:r>
            <a:r>
              <a:rPr lang="ru-RU" dirty="0" smtClean="0"/>
              <a:t>, </a:t>
            </a:r>
            <a:r>
              <a:rPr lang="en-US" dirty="0" smtClean="0"/>
              <a:t>extension</a:t>
            </a:r>
            <a:r>
              <a:rPr lang="ru-RU" dirty="0" smtClean="0"/>
              <a:t>)</a:t>
            </a:r>
          </a:p>
          <a:p>
            <a:pPr>
              <a:buAutoNum type="arabicPeriod"/>
            </a:pPr>
            <a:r>
              <a:rPr lang="ru-RU" dirty="0" smtClean="0"/>
              <a:t>Обогащающий функциональность браузера</a:t>
            </a:r>
            <a:endParaRPr lang="ru-RU" dirty="0"/>
          </a:p>
          <a:p>
            <a:pPr>
              <a:buAutoNum type="arabicPeriod"/>
            </a:pPr>
            <a:r>
              <a:rPr lang="ru-RU" dirty="0" smtClean="0"/>
              <a:t>Изменяющий функциональность</a:t>
            </a:r>
          </a:p>
          <a:p>
            <a:pPr>
              <a:buAutoNum type="arabicPeriod"/>
            </a:pPr>
            <a:r>
              <a:rPr lang="ru-RU" dirty="0" smtClean="0"/>
              <a:t>Изменяющий внешний вид</a:t>
            </a:r>
          </a:p>
          <a:p>
            <a:pPr>
              <a:buAutoNum type="arabicPeriod"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Модуль – потому что самостоятельно исполняться не может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2158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11680" y="113211"/>
            <a:ext cx="5677361" cy="714103"/>
          </a:xfrm>
        </p:spPr>
        <p:txBody>
          <a:bodyPr/>
          <a:lstStyle/>
          <a:p>
            <a:pPr algn="ctr"/>
            <a:r>
              <a:rPr lang="ru-RU" dirty="0" smtClean="0"/>
              <a:t>Эволюция расширений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13210" cy="1323703"/>
          </a:xfrm>
        </p:spPr>
      </p:pic>
      <p:sp>
        <p:nvSpPr>
          <p:cNvPr id="8" name="Скругленный прямоугольник 7"/>
          <p:cNvSpPr/>
          <p:nvPr/>
        </p:nvSpPr>
        <p:spPr>
          <a:xfrm>
            <a:off x="478971" y="1872342"/>
            <a:ext cx="1479600" cy="871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</a:t>
            </a:r>
            <a:r>
              <a:rPr lang="en-US" sz="2000" dirty="0" smtClean="0">
                <a:solidFill>
                  <a:schemeClr val="tx1"/>
                </a:solidFill>
              </a:rPr>
              <a:t>roxy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760045" y="1872342"/>
            <a:ext cx="1480457" cy="87085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userscript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5041976" y="1872342"/>
            <a:ext cx="1480457" cy="87085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o</a:t>
            </a:r>
            <a:r>
              <a:rPr lang="en-US" sz="2000" dirty="0" smtClean="0">
                <a:solidFill>
                  <a:schemeClr val="tx1"/>
                </a:solidFill>
              </a:rPr>
              <a:t>ld extension</a:t>
            </a: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7323908" y="1872342"/>
            <a:ext cx="1480457" cy="87085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modern extension</a:t>
            </a:r>
          </a:p>
        </p:txBody>
      </p:sp>
      <p:cxnSp>
        <p:nvCxnSpPr>
          <p:cNvPr id="13" name="Прямая со стрелкой 12"/>
          <p:cNvCxnSpPr>
            <a:stCxn id="8" idx="3"/>
            <a:endCxn id="9" idx="1"/>
          </p:cNvCxnSpPr>
          <p:nvPr/>
        </p:nvCxnSpPr>
        <p:spPr>
          <a:xfrm flipV="1">
            <a:off x="1958571" y="2307771"/>
            <a:ext cx="801474" cy="1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V="1">
            <a:off x="4239645" y="2307599"/>
            <a:ext cx="801474" cy="1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V="1">
            <a:off x="6522433" y="2307428"/>
            <a:ext cx="801474" cy="1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угольник 2"/>
          <p:cNvSpPr/>
          <p:nvPr/>
        </p:nvSpPr>
        <p:spPr>
          <a:xfrm>
            <a:off x="509721" y="3178456"/>
            <a:ext cx="856461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proxy </a:t>
            </a:r>
            <a:r>
              <a:rPr lang="ru-RU" dirty="0" smtClean="0"/>
              <a:t>– модификация </a:t>
            </a:r>
            <a:r>
              <a:rPr lang="en-US" dirty="0" smtClean="0"/>
              <a:t>DOM</a:t>
            </a:r>
            <a:r>
              <a:rPr lang="ru-RU" dirty="0" smtClean="0"/>
              <a:t> на этапе загрузки страницы.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ru-RU" dirty="0" smtClean="0"/>
              <a:t>минусы</a:t>
            </a:r>
            <a:r>
              <a:rPr lang="ru-RU" dirty="0"/>
              <a:t>: стороннее </a:t>
            </a:r>
            <a:r>
              <a:rPr lang="ru-RU" dirty="0" smtClean="0"/>
              <a:t>приложение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userscript</a:t>
            </a:r>
            <a:r>
              <a:rPr lang="ru-RU" dirty="0"/>
              <a:t> - модификация </a:t>
            </a:r>
            <a:r>
              <a:rPr lang="en-US" dirty="0"/>
              <a:t>DOM</a:t>
            </a:r>
            <a:r>
              <a:rPr lang="ru-RU" dirty="0"/>
              <a:t> на этапе загрузки страницы. Уже не стороннее приложение</a:t>
            </a:r>
            <a:r>
              <a:rPr lang="ru-RU" dirty="0" smtClean="0"/>
              <a:t>.</a:t>
            </a:r>
            <a:endParaRPr lang="ru-RU" dirty="0"/>
          </a:p>
          <a:p>
            <a:r>
              <a:rPr lang="en-US" dirty="0"/>
              <a:t>    </a:t>
            </a:r>
            <a:r>
              <a:rPr lang="ru-RU" dirty="0" smtClean="0"/>
              <a:t>минусы</a:t>
            </a:r>
            <a:r>
              <a:rPr lang="ru-RU" dirty="0"/>
              <a:t>: после того как </a:t>
            </a:r>
            <a:r>
              <a:rPr lang="en-US" dirty="0"/>
              <a:t>DOM </a:t>
            </a:r>
            <a:r>
              <a:rPr lang="ru-RU" dirty="0"/>
              <a:t>загружен, модификация не </a:t>
            </a:r>
            <a:r>
              <a:rPr lang="ru-RU" dirty="0" smtClean="0"/>
              <a:t>выполняется</a:t>
            </a:r>
          </a:p>
          <a:p>
            <a:r>
              <a:rPr lang="ru-RU" dirty="0"/>
              <a:t> </a:t>
            </a:r>
            <a:r>
              <a:rPr lang="ru-RU" dirty="0" smtClean="0"/>
              <a:t>   Нет взаимодействия с пользователем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old extension</a:t>
            </a:r>
            <a:r>
              <a:rPr lang="ru-RU" dirty="0"/>
              <a:t> – модификация в любой момент, выполнение сложных </a:t>
            </a:r>
            <a:r>
              <a:rPr lang="ru-RU" dirty="0" smtClean="0"/>
              <a:t>операций.</a:t>
            </a:r>
          </a:p>
          <a:p>
            <a:r>
              <a:rPr lang="ru-RU" dirty="0" smtClean="0"/>
              <a:t>    минусы: сложность создания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modern </a:t>
            </a:r>
            <a:r>
              <a:rPr lang="en-US" dirty="0" smtClean="0"/>
              <a:t>extension</a:t>
            </a:r>
            <a:r>
              <a:rPr lang="ru-RU" dirty="0" smtClean="0"/>
              <a:t> - </a:t>
            </a:r>
            <a:r>
              <a:rPr lang="ru-RU" dirty="0"/>
              <a:t>модификация в любой момент, выполнение сложных </a:t>
            </a:r>
            <a:r>
              <a:rPr lang="ru-RU" dirty="0" smtClean="0"/>
              <a:t>операций, появился </a:t>
            </a:r>
            <a:r>
              <a:rPr lang="en-US" dirty="0" smtClean="0"/>
              <a:t>Native messaging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978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96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Почему еще </a:t>
            </a:r>
            <a:r>
              <a:rPr lang="en-US" dirty="0" smtClean="0"/>
              <a:t>modern extensions </a:t>
            </a:r>
            <a:r>
              <a:rPr lang="ru-RU" dirty="0" smtClean="0"/>
              <a:t>это хорошо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341121"/>
            <a:ext cx="8596668" cy="4700242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ru-RU" dirty="0"/>
              <a:t>Идет процесс </a:t>
            </a:r>
            <a:r>
              <a:rPr lang="ru-RU" dirty="0" smtClean="0"/>
              <a:t>стандартизации</a:t>
            </a:r>
            <a:r>
              <a:rPr lang="en-US" dirty="0" smtClean="0"/>
              <a:t> </a:t>
            </a:r>
            <a:r>
              <a:rPr lang="en-US" dirty="0">
                <a:hlinkClick r:id="rId2"/>
              </a:rPr>
              <a:t>https://www.w3.org/community/browserext/</a:t>
            </a:r>
            <a:endParaRPr lang="en-US" dirty="0"/>
          </a:p>
          <a:p>
            <a:r>
              <a:rPr lang="ru-RU" dirty="0" smtClean="0"/>
              <a:t>Отказ от старой технологии и переход к пришедшей на замену практически всегда положителен</a:t>
            </a:r>
          </a:p>
          <a:p>
            <a:r>
              <a:rPr lang="ru-RU" dirty="0"/>
              <a:t>Легковесные</a:t>
            </a:r>
            <a:r>
              <a:rPr lang="en-US" dirty="0"/>
              <a:t> –</a:t>
            </a:r>
            <a:r>
              <a:rPr lang="ru-RU" dirty="0"/>
              <a:t> </a:t>
            </a:r>
            <a:r>
              <a:rPr lang="en-US" dirty="0"/>
              <a:t>JS + HTML + </a:t>
            </a:r>
            <a:r>
              <a:rPr lang="en-US" dirty="0" smtClean="0"/>
              <a:t>CSS</a:t>
            </a:r>
            <a:r>
              <a:rPr lang="ru-RU" dirty="0" smtClean="0"/>
              <a:t>, все что вам понадобится. В качестве приложения хоста может использоваться</a:t>
            </a:r>
            <a:r>
              <a:rPr lang="en-US" dirty="0"/>
              <a:t> </a:t>
            </a:r>
            <a:r>
              <a:rPr lang="en-US" dirty="0" smtClean="0"/>
              <a:t>Node.js</a:t>
            </a:r>
            <a:endParaRPr lang="en-US" dirty="0"/>
          </a:p>
          <a:p>
            <a:r>
              <a:rPr lang="ru-RU" dirty="0" smtClean="0"/>
              <a:t>Стандартизация для всех современных браузеров, не только в части реализации, но и в доставке и публикации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80" y="1219200"/>
            <a:ext cx="14382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890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834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Что из себя представляет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393372"/>
            <a:ext cx="8596668" cy="627017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Расширение – полноценное </a:t>
            </a:r>
            <a:r>
              <a:rPr lang="en-US" dirty="0" smtClean="0"/>
              <a:t>web-</a:t>
            </a:r>
            <a:r>
              <a:rPr lang="ru-RU" dirty="0" smtClean="0"/>
              <a:t>приложение, с личным </a:t>
            </a:r>
            <a:r>
              <a:rPr lang="en-US" dirty="0" smtClean="0"/>
              <a:t>DOM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829734" y="2020387"/>
            <a:ext cx="8596668" cy="24558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manifest.json</a:t>
            </a:r>
            <a:r>
              <a:rPr lang="en-US" dirty="0" smtClean="0"/>
              <a:t> – </a:t>
            </a:r>
            <a:r>
              <a:rPr lang="ru-RU" dirty="0" smtClean="0"/>
              <a:t>основа расширения.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ru-RU" dirty="0" smtClean="0"/>
              <a:t>Создал </a:t>
            </a:r>
            <a:r>
              <a:rPr lang="en-US" dirty="0" err="1" smtClean="0"/>
              <a:t>manifest.json</a:t>
            </a:r>
            <a:r>
              <a:rPr lang="ru-RU" dirty="0" smtClean="0"/>
              <a:t> == создал расширение</a:t>
            </a:r>
          </a:p>
          <a:p>
            <a:r>
              <a:rPr lang="ru-RU" dirty="0" smtClean="0"/>
              <a:t>Фоновая страница – тот самый </a:t>
            </a:r>
            <a:r>
              <a:rPr lang="en-US" dirty="0" smtClean="0"/>
              <a:t>DOM</a:t>
            </a:r>
            <a:endParaRPr lang="en-US" dirty="0"/>
          </a:p>
          <a:p>
            <a:pPr marL="0" indent="0">
              <a:buNone/>
            </a:pPr>
            <a:r>
              <a:rPr lang="ru-RU" dirty="0" smtClean="0"/>
              <a:t> </a:t>
            </a:r>
            <a:r>
              <a:rPr lang="en-US" dirty="0" smtClean="0"/>
              <a:t>    </a:t>
            </a:r>
            <a:r>
              <a:rPr lang="ru-RU" dirty="0" smtClean="0"/>
              <a:t>К нему будет добавлен скрипт фоновой страницы и/или в который будет          вставлен </a:t>
            </a:r>
            <a:r>
              <a:rPr lang="en-US" dirty="0" smtClean="0"/>
              <a:t>html</a:t>
            </a:r>
            <a:r>
              <a:rPr lang="ru-RU" dirty="0" smtClean="0"/>
              <a:t>, если будет использоваться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77334" y="4197529"/>
            <a:ext cx="8596668" cy="1045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753534" y="4066903"/>
            <a:ext cx="8596668" cy="2368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dirty="0" smtClean="0"/>
              <a:t>Наша цель рассмотрение потребностей возникающих в разработке приложений уровня предприятия, нашим расширением будет:</a:t>
            </a:r>
          </a:p>
          <a:p>
            <a:pPr marL="0" indent="0">
              <a:buFont typeface="Wingdings 3" charset="2"/>
              <a:buNone/>
            </a:pPr>
            <a:r>
              <a:rPr lang="ru-RU" dirty="0" smtClean="0"/>
              <a:t>Пустая фоновая страница, без интерфейса, выполняющая внедрение кода на некоторую страницу, отправляющая и принимающая сообщения от внедренного кода </a:t>
            </a:r>
          </a:p>
          <a:p>
            <a:pPr marL="0" indent="0">
              <a:buFont typeface="Wingdings 3" charset="2"/>
              <a:buNone/>
            </a:pP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5055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0560"/>
          </a:xfrm>
        </p:spPr>
        <p:txBody>
          <a:bodyPr/>
          <a:lstStyle/>
          <a:p>
            <a:r>
              <a:rPr lang="ru-RU" dirty="0" smtClean="0"/>
              <a:t>Перейдем к практике. Наша цель: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985555"/>
            <a:ext cx="8596668" cy="4720045"/>
          </a:xfrm>
        </p:spPr>
        <p:txBody>
          <a:bodyPr/>
          <a:lstStyle/>
          <a:p>
            <a:r>
              <a:rPr lang="ru-RU" dirty="0"/>
              <a:t>Данные – название книги и имя </a:t>
            </a:r>
            <a:r>
              <a:rPr lang="ru-RU" dirty="0" smtClean="0"/>
              <a:t>автора</a:t>
            </a:r>
          </a:p>
          <a:p>
            <a:r>
              <a:rPr lang="ru-RU" dirty="0" smtClean="0"/>
              <a:t>Создадим простое расширение состоящее из скрипта фоновой страницы, без </a:t>
            </a:r>
            <a:r>
              <a:rPr lang="en-US" dirty="0" smtClean="0"/>
              <a:t>UI</a:t>
            </a:r>
            <a:endParaRPr lang="ru-RU" dirty="0" smtClean="0"/>
          </a:p>
          <a:p>
            <a:r>
              <a:rPr lang="ru-RU" dirty="0" smtClean="0"/>
              <a:t>Скрипт фоновой страницы будет внедрять код на любую страницу открытую в браузере</a:t>
            </a:r>
          </a:p>
          <a:p>
            <a:r>
              <a:rPr lang="ru-RU" dirty="0" smtClean="0"/>
              <a:t>Устанавливать связь с объектами внедренными на страницу</a:t>
            </a:r>
          </a:p>
          <a:p>
            <a:r>
              <a:rPr lang="ru-RU" dirty="0" smtClean="0"/>
              <a:t>Объекты на странице будут выполнять поиск необходимых данных и при наличии отправлять сообщение расширению. </a:t>
            </a:r>
          </a:p>
          <a:p>
            <a:r>
              <a:rPr lang="ru-RU" dirty="0" smtClean="0"/>
              <a:t>Создадим приложение хоста</a:t>
            </a:r>
          </a:p>
          <a:p>
            <a:r>
              <a:rPr lang="ru-RU" dirty="0" smtClean="0"/>
              <a:t>Скрипт фоновой страницы будет выполнять запуск приложения хоста</a:t>
            </a:r>
          </a:p>
          <a:p>
            <a:r>
              <a:rPr lang="ru-RU" dirty="0" smtClean="0"/>
              <a:t>Устанавливать связь с приложением хоста, с помощью </a:t>
            </a:r>
            <a:r>
              <a:rPr lang="en-US" dirty="0" smtClean="0"/>
              <a:t>Native messaging</a:t>
            </a:r>
          </a:p>
          <a:p>
            <a:r>
              <a:rPr lang="ru-RU" dirty="0" smtClean="0"/>
              <a:t>Приложение хоста будет выполнять сохранение данных на жесткий диск рабочей станции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77333" y="1393372"/>
            <a:ext cx="8884677" cy="478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Предположим, что собираем информацию о книгах на </a:t>
            </a:r>
            <a:r>
              <a:rPr lang="en-US" dirty="0"/>
              <a:t>https://www.amazon.com/</a:t>
            </a:r>
            <a:endParaRPr lang="ru-RU" dirty="0" smtClean="0"/>
          </a:p>
          <a:p>
            <a:pPr marL="0" indent="0">
              <a:buFont typeface="Wingdings 3" charset="2"/>
              <a:buNone/>
            </a:pP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1230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798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Структура </a:t>
            </a:r>
            <a:r>
              <a:rPr lang="en-US" dirty="0" err="1" smtClean="0"/>
              <a:t>manifest.json</a:t>
            </a:r>
            <a:r>
              <a:rPr lang="en-US" dirty="0" smtClean="0"/>
              <a:t> </a:t>
            </a:r>
            <a:r>
              <a:rPr lang="ru-RU" dirty="0" smtClean="0"/>
              <a:t>для</a:t>
            </a:r>
            <a:r>
              <a:rPr lang="en-US" dirty="0" smtClean="0"/>
              <a:t> Browser extension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689463"/>
            <a:ext cx="8596668" cy="4937760"/>
          </a:xfrm>
        </p:spPr>
        <p:txBody>
          <a:bodyPr/>
          <a:lstStyle/>
          <a:p>
            <a:r>
              <a:rPr lang="ru-RU" dirty="0" err="1" smtClean="0"/>
              <a:t>manifest_version</a:t>
            </a:r>
            <a:r>
              <a:rPr lang="ru-RU" dirty="0" smtClean="0"/>
              <a:t> - обязательный атрибут, без него просто не будет работать. На данный момент должен быть равен 2</a:t>
            </a:r>
          </a:p>
          <a:p>
            <a:r>
              <a:rPr lang="en-US" dirty="0" smtClean="0"/>
              <a:t>name - </a:t>
            </a:r>
            <a:r>
              <a:rPr lang="ru-RU" dirty="0" smtClean="0"/>
              <a:t>отображаемое наименование расширения</a:t>
            </a:r>
          </a:p>
          <a:p>
            <a:r>
              <a:rPr lang="en-US" dirty="0" smtClean="0"/>
              <a:t>version - </a:t>
            </a:r>
            <a:r>
              <a:rPr lang="ru-RU" dirty="0" smtClean="0"/>
              <a:t>версия расширения. Основное назначение – обеспечение обновления версий расширения</a:t>
            </a:r>
          </a:p>
          <a:p>
            <a:r>
              <a:rPr lang="en-US" dirty="0" smtClean="0"/>
              <a:t>icons - </a:t>
            </a:r>
            <a:r>
              <a:rPr lang="ru-RU" dirty="0" smtClean="0"/>
              <a:t>иконки для расширения</a:t>
            </a:r>
          </a:p>
          <a:p>
            <a:r>
              <a:rPr lang="en-US" dirty="0" err="1" smtClean="0"/>
              <a:t>browser_action</a:t>
            </a:r>
            <a:r>
              <a:rPr lang="ru-RU" dirty="0" smtClean="0"/>
              <a:t> – параметры «основного действия» в браузере. «Основное действие» - кнопка рядом с </a:t>
            </a:r>
            <a:r>
              <a:rPr lang="ru-RU" dirty="0" err="1" smtClean="0"/>
              <a:t>омнибоксом</a:t>
            </a:r>
            <a:r>
              <a:rPr lang="ru-RU" dirty="0" smtClean="0"/>
              <a:t> браузера</a:t>
            </a:r>
          </a:p>
          <a:p>
            <a:r>
              <a:rPr lang="ru-RU" dirty="0" err="1"/>
              <a:t>background</a:t>
            </a:r>
            <a:r>
              <a:rPr lang="ru-RU" dirty="0"/>
              <a:t> - атрибут </a:t>
            </a:r>
            <a:r>
              <a:rPr lang="ru-RU" dirty="0" smtClean="0"/>
              <a:t>задающий параметры </a:t>
            </a:r>
            <a:r>
              <a:rPr lang="ru-RU" dirty="0"/>
              <a:t>фоновой страницы</a:t>
            </a:r>
          </a:p>
          <a:p>
            <a:r>
              <a:rPr lang="en-US" dirty="0"/>
              <a:t>persistent </a:t>
            </a:r>
            <a:r>
              <a:rPr lang="en-US" dirty="0" smtClean="0"/>
              <a:t>– </a:t>
            </a:r>
            <a:r>
              <a:rPr lang="ru-RU" dirty="0" smtClean="0"/>
              <a:t>время жизни расширения</a:t>
            </a:r>
          </a:p>
          <a:p>
            <a:r>
              <a:rPr lang="en-US" dirty="0"/>
              <a:t>permissions </a:t>
            </a:r>
            <a:r>
              <a:rPr lang="en-US" dirty="0" smtClean="0"/>
              <a:t>– </a:t>
            </a:r>
            <a:r>
              <a:rPr lang="ru-RU" dirty="0" smtClean="0"/>
              <a:t>разрешения </a:t>
            </a:r>
          </a:p>
          <a:p>
            <a:pPr marL="0" indent="0">
              <a:buNone/>
            </a:pPr>
            <a:r>
              <a:rPr lang="ru-RU" dirty="0" smtClean="0"/>
              <a:t>     </a:t>
            </a:r>
            <a:r>
              <a:rPr lang="en-US" dirty="0" smtClean="0"/>
              <a:t>tabs</a:t>
            </a:r>
            <a:r>
              <a:rPr lang="ru-RU" dirty="0" smtClean="0"/>
              <a:t> – обеспечит доступ к закладкам браузера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 </a:t>
            </a:r>
            <a:r>
              <a:rPr lang="en-US" dirty="0" err="1" smtClean="0"/>
              <a:t>nativeMessaging</a:t>
            </a:r>
            <a:r>
              <a:rPr lang="ru-RU" dirty="0"/>
              <a:t> </a:t>
            </a:r>
            <a:r>
              <a:rPr lang="ru-RU" dirty="0" smtClean="0"/>
              <a:t>– позволит использовать </a:t>
            </a:r>
            <a:r>
              <a:rPr lang="en-US" dirty="0" smtClean="0"/>
              <a:t>Native messaging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  <a:p>
            <a:endParaRPr lang="en-US" dirty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5821314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241</TotalTime>
  <Words>885</Words>
  <Application>Microsoft Office PowerPoint</Application>
  <PresentationFormat>Широкоэкранный</PresentationFormat>
  <Paragraphs>120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Аспект</vt:lpstr>
      <vt:lpstr>Native messaging + Browser Exetnsion</vt:lpstr>
      <vt:lpstr>whoami </vt:lpstr>
      <vt:lpstr>Things to do in Denver when you're dead</vt:lpstr>
      <vt:lpstr>Расширения для браузера и не только</vt:lpstr>
      <vt:lpstr>Эволюция расширений</vt:lpstr>
      <vt:lpstr>Почему еще modern extensions это хорошо</vt:lpstr>
      <vt:lpstr>Что из себя представляет</vt:lpstr>
      <vt:lpstr>Перейдем к практике. Наша цель:</vt:lpstr>
      <vt:lpstr>Структура manifest.json для Browser extension</vt:lpstr>
      <vt:lpstr>Нюансы создания Browser extension</vt:lpstr>
      <vt:lpstr>Host application</vt:lpstr>
      <vt:lpstr>Структура croc-demo-native-app.json – манифест для Host application</vt:lpstr>
      <vt:lpstr>Нюансы создания Host application</vt:lpstr>
      <vt:lpstr>Еще нюансы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Browser extension плюс Native messaging</dc:title>
  <dc:creator>Gumenyuk Aleksey</dc:creator>
  <cp:lastModifiedBy>Gumenyuk Aleksey</cp:lastModifiedBy>
  <cp:revision>85</cp:revision>
  <dcterms:created xsi:type="dcterms:W3CDTF">2017-11-06T09:14:43Z</dcterms:created>
  <dcterms:modified xsi:type="dcterms:W3CDTF">2017-11-13T05:43:42Z</dcterms:modified>
</cp:coreProperties>
</file>