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sldIdLst>
    <p:sldId id="256" r:id="rId2"/>
    <p:sldId id="269" r:id="rId3"/>
    <p:sldId id="259" r:id="rId4"/>
    <p:sldId id="258" r:id="rId5"/>
    <p:sldId id="261" r:id="rId6"/>
    <p:sldId id="267" r:id="rId7"/>
    <p:sldId id="313" r:id="rId8"/>
    <p:sldId id="284" r:id="rId9"/>
    <p:sldId id="312" r:id="rId10"/>
    <p:sldId id="319" r:id="rId11"/>
    <p:sldId id="318" r:id="rId12"/>
    <p:sldId id="268" r:id="rId13"/>
    <p:sldId id="266" r:id="rId14"/>
    <p:sldId id="320" r:id="rId15"/>
    <p:sldId id="270" r:id="rId16"/>
    <p:sldId id="271" r:id="rId17"/>
    <p:sldId id="265" r:id="rId18"/>
    <p:sldId id="277" r:id="rId19"/>
    <p:sldId id="278" r:id="rId20"/>
    <p:sldId id="321" r:id="rId21"/>
    <p:sldId id="274" r:id="rId22"/>
    <p:sldId id="331" r:id="rId23"/>
    <p:sldId id="272" r:id="rId24"/>
    <p:sldId id="273" r:id="rId25"/>
    <p:sldId id="283" r:id="rId26"/>
    <p:sldId id="276" r:id="rId27"/>
    <p:sldId id="281" r:id="rId28"/>
    <p:sldId id="322" r:id="rId29"/>
    <p:sldId id="323" r:id="rId30"/>
    <p:sldId id="330" r:id="rId31"/>
    <p:sldId id="324" r:id="rId32"/>
    <p:sldId id="285" r:id="rId33"/>
    <p:sldId id="291" r:id="rId34"/>
    <p:sldId id="262" r:id="rId35"/>
    <p:sldId id="332" r:id="rId36"/>
    <p:sldId id="333" r:id="rId37"/>
    <p:sldId id="288" r:id="rId38"/>
    <p:sldId id="326" r:id="rId39"/>
    <p:sldId id="305" r:id="rId40"/>
    <p:sldId id="287" r:id="rId41"/>
    <p:sldId id="325" r:id="rId42"/>
    <p:sldId id="327" r:id="rId43"/>
    <p:sldId id="328" r:id="rId44"/>
    <p:sldId id="329" r:id="rId45"/>
    <p:sldId id="334" r:id="rId46"/>
    <p:sldId id="303" r:id="rId47"/>
    <p:sldId id="306" r:id="rId48"/>
    <p:sldId id="307" r:id="rId49"/>
    <p:sldId id="308" r:id="rId50"/>
    <p:sldId id="304" r:id="rId51"/>
    <p:sldId id="295" r:id="rId52"/>
    <p:sldId id="296" r:id="rId53"/>
    <p:sldId id="263" r:id="rId54"/>
    <p:sldId id="315" r:id="rId55"/>
    <p:sldId id="316" r:id="rId56"/>
    <p:sldId id="317" r:id="rId57"/>
    <p:sldId id="297" r:id="rId58"/>
    <p:sldId id="298" r:id="rId59"/>
    <p:sldId id="299" r:id="rId60"/>
    <p:sldId id="309" r:id="rId61"/>
    <p:sldId id="302" r:id="rId62"/>
    <p:sldId id="310" r:id="rId63"/>
    <p:sldId id="311" r:id="rId64"/>
    <p:sldId id="300" r:id="rId65"/>
    <p:sldId id="336" r:id="rId66"/>
    <p:sldId id="335" r:id="rId67"/>
    <p:sldId id="301" r:id="rId6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8DD"/>
    <a:srgbClr val="458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68AA1-13F7-472B-BF53-B510CD6074DD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387B4-71BD-4A08-9E5E-5DA53E862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61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0E91-7F93-4097-9D60-E597378A8DC8}" type="datetime1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D8D3-8191-422E-BF95-019E6FBA0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4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7297-23DA-4A29-88AB-A0E91D92A07D}" type="datetime1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5249" y="98425"/>
            <a:ext cx="523875" cy="365125"/>
          </a:xfrm>
        </p:spPr>
        <p:txBody>
          <a:bodyPr/>
          <a:lstStyle/>
          <a:p>
            <a:fld id="{0A4CD8D3-8191-422E-BF95-019E6FBA0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029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B64-BD0F-4212-ADE7-11067074E0CB}" type="datetime1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9063" y="98425"/>
            <a:ext cx="428625" cy="365125"/>
          </a:xfrm>
        </p:spPr>
        <p:txBody>
          <a:bodyPr/>
          <a:lstStyle/>
          <a:p>
            <a:fld id="{0A4CD8D3-8191-422E-BF95-019E6FBA0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417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5D5A-384F-43C9-B5EF-0C5219B35F1A}" type="datetime1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00" y="79375"/>
            <a:ext cx="476249" cy="365125"/>
          </a:xfrm>
        </p:spPr>
        <p:txBody>
          <a:bodyPr/>
          <a:lstStyle/>
          <a:p>
            <a:fld id="{0A4CD8D3-8191-422E-BF95-019E6FBA020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2002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C7C9-4460-4B9A-B53F-F5638AC715C5}" type="datetime1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6675" y="88900"/>
            <a:ext cx="457200" cy="365125"/>
          </a:xfrm>
        </p:spPr>
        <p:txBody>
          <a:bodyPr/>
          <a:lstStyle/>
          <a:p>
            <a:fld id="{0A4CD8D3-8191-422E-BF95-019E6FBA0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2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029C-3B77-451B-86B2-D4F9DB6A6CEC}" type="datetime1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5725" y="88900"/>
            <a:ext cx="514350" cy="365125"/>
          </a:xfrm>
        </p:spPr>
        <p:txBody>
          <a:bodyPr/>
          <a:lstStyle/>
          <a:p>
            <a:fld id="{0A4CD8D3-8191-422E-BF95-019E6FBA0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86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C2BA-A185-416E-B701-A80AE0DDE63C}" type="datetime1">
              <a:rPr lang="ru-RU" smtClean="0"/>
              <a:t>13.09.2021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5724" y="98425"/>
            <a:ext cx="466725" cy="365125"/>
          </a:xfrm>
        </p:spPr>
        <p:txBody>
          <a:bodyPr/>
          <a:lstStyle/>
          <a:p>
            <a:fld id="{0A4CD8D3-8191-422E-BF95-019E6FBA0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60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7D6-5F8D-43EB-9DCF-B4EB3EB25D90}" type="datetime1">
              <a:rPr lang="ru-RU" smtClean="0"/>
              <a:t>13.09.2021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0" y="98425"/>
            <a:ext cx="428625" cy="365125"/>
          </a:xfrm>
        </p:spPr>
        <p:txBody>
          <a:bodyPr/>
          <a:lstStyle/>
          <a:p>
            <a:fld id="{0A4CD8D3-8191-422E-BF95-019E6FBA0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053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B0DA-1FC5-4F08-BE99-F0E733609048}" type="datetime1">
              <a:rPr lang="ru-RU" smtClean="0"/>
              <a:t>13.09.2021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4" y="79375"/>
            <a:ext cx="390525" cy="365125"/>
          </a:xfrm>
        </p:spPr>
        <p:txBody>
          <a:bodyPr/>
          <a:lstStyle/>
          <a:p>
            <a:fld id="{0A4CD8D3-8191-422E-BF95-019E6FBA0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54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54C9-6907-4BF6-967E-D4D419764C24}" type="datetime1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6675" y="92075"/>
            <a:ext cx="495300" cy="365125"/>
          </a:xfrm>
        </p:spPr>
        <p:txBody>
          <a:bodyPr/>
          <a:lstStyle/>
          <a:p>
            <a:fld id="{0A4CD8D3-8191-422E-BF95-019E6FBA0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775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4681-00FB-49AC-9533-66C884C932F9}" type="datetime1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6199" y="114300"/>
            <a:ext cx="485775" cy="365125"/>
          </a:xfrm>
        </p:spPr>
        <p:txBody>
          <a:bodyPr/>
          <a:lstStyle/>
          <a:p>
            <a:fld id="{0A4CD8D3-8191-422E-BF95-019E6FBA0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36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A92BE-8601-482A-95A2-ED0220B08FF8}" type="datetime1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CD8D3-8191-422E-BF95-019E6FBA0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18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xtrading.org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oacker/netty-custom-protocol" TargetMode="External"/><Relationship Id="rId2" Type="http://schemas.openxmlformats.org/officeDocument/2006/relationships/hyperlink" Target="https://www.manning.com/books/netty-in-action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;p2"/>
          <p:cNvSpPr/>
          <p:nvPr/>
        </p:nvSpPr>
        <p:spPr>
          <a:xfrm flipH="1">
            <a:off x="-150" y="-1"/>
            <a:ext cx="12192150" cy="6381751"/>
          </a:xfrm>
          <a:prstGeom prst="rect">
            <a:avLst/>
          </a:prstGeom>
          <a:gradFill flip="none" rotWithShape="1">
            <a:gsLst>
              <a:gs pos="0">
                <a:srgbClr val="1968DD"/>
              </a:gs>
              <a:gs pos="74000">
                <a:srgbClr val="458DCF">
                  <a:tint val="44500"/>
                  <a:satMod val="160000"/>
                </a:srgbClr>
              </a:gs>
              <a:gs pos="100000">
                <a:srgbClr val="458DCF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;p2"/>
          <p:cNvSpPr txBox="1">
            <a:spLocks noGrp="1"/>
          </p:cNvSpPr>
          <p:nvPr>
            <p:ph type="ctrTitle" hasCustomPrompt="1"/>
          </p:nvPr>
        </p:nvSpPr>
        <p:spPr>
          <a:xfrm>
            <a:off x="0" y="498739"/>
            <a:ext cx="8012581" cy="1660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aseline="0">
                <a:solidFill>
                  <a:schemeClr val="lt1"/>
                </a:solidFill>
                <a:latin typeface="Play" panose="000005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rPr lang="en-US" sz="8000" dirty="0" err="1" smtClean="0"/>
              <a:t>Netty</a:t>
            </a:r>
            <a:r>
              <a:rPr lang="en-US" sz="8000" dirty="0" smtClean="0"/>
              <a:t> </a:t>
            </a:r>
            <a:r>
              <a:rPr lang="ru-RU" sz="8000" dirty="0" smtClean="0"/>
              <a:t>без </a:t>
            </a:r>
            <a:r>
              <a:rPr lang="en-US" sz="8000" dirty="0" smtClean="0"/>
              <a:t>HTTP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32093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1"/>
            <a:ext cx="11009251" cy="58420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lay" panose="00000500000000000000" pitchFamily="2" charset="0"/>
              </a:rPr>
              <a:t>Работа с устройствами</a:t>
            </a:r>
            <a:endParaRPr lang="ru-RU" dirty="0">
              <a:latin typeface="Play" panose="00000500000000000000" pitchFamily="2" charset="0"/>
            </a:endParaRPr>
          </a:p>
          <a:p>
            <a:pPr marL="0" indent="0">
              <a:buNone/>
            </a:pPr>
            <a:endParaRPr lang="ru-RU" dirty="0" smtClean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Play" panose="00000500000000000000" pitchFamily="2" charset="0"/>
              </a:rPr>
              <a:t>Когда предпочтительнее использовать </a:t>
            </a:r>
            <a:r>
              <a:rPr lang="en-US" sz="4000" dirty="0" smtClean="0">
                <a:latin typeface="Play" panose="00000500000000000000" pitchFamily="2" charset="0"/>
              </a:rPr>
              <a:t>TCP</a:t>
            </a:r>
            <a:endParaRPr lang="ru-RU" sz="4000" dirty="0">
              <a:latin typeface="Play" panose="00000500000000000000" pitchFamily="2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8549638" y="2639355"/>
            <a:ext cx="1424942" cy="32947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Master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466975" y="2657475"/>
            <a:ext cx="1704455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Play" panose="00000500000000000000" pitchFamily="2" charset="0"/>
              </a:rPr>
              <a:t>Device 1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456284" y="3829515"/>
            <a:ext cx="1706400" cy="914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Play" panose="00000500000000000000" pitchFamily="2" charset="0"/>
              </a:rPr>
              <a:t>Device 2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456284" y="5000625"/>
            <a:ext cx="1706400" cy="914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Play" panose="00000500000000000000" pitchFamily="2" charset="0"/>
              </a:rPr>
              <a:t>Device N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12" name="Прямая соединительная линия 11"/>
          <p:cNvCxnSpPr>
            <a:endCxn id="9" idx="3"/>
          </p:cNvCxnSpPr>
          <p:nvPr/>
        </p:nvCxnSpPr>
        <p:spPr>
          <a:xfrm flipH="1">
            <a:off x="4171430" y="3113924"/>
            <a:ext cx="4378208" cy="751"/>
          </a:xfrm>
          <a:prstGeom prst="line">
            <a:avLst/>
          </a:prstGeom>
          <a:ln w="41275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8" idx="1"/>
          </p:cNvCxnSpPr>
          <p:nvPr/>
        </p:nvCxnSpPr>
        <p:spPr>
          <a:xfrm flipH="1">
            <a:off x="4171430" y="4286715"/>
            <a:ext cx="4378208" cy="8309"/>
          </a:xfrm>
          <a:prstGeom prst="line">
            <a:avLst/>
          </a:prstGeom>
          <a:ln w="41275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4171430" y="5451645"/>
            <a:ext cx="4378207" cy="15419"/>
          </a:xfrm>
          <a:prstGeom prst="line">
            <a:avLst/>
          </a:prstGeom>
          <a:ln w="41275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144" y="2657475"/>
            <a:ext cx="648705" cy="648705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2665499"/>
            <a:ext cx="648000" cy="64800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395" y="3855327"/>
            <a:ext cx="648000" cy="64800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061" y="5000625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8532751" cy="5526000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HTTP </a:t>
            </a:r>
            <a:r>
              <a:rPr lang="ru-RU" dirty="0" smtClean="0">
                <a:latin typeface="Play" panose="00000500000000000000" pitchFamily="2" charset="0"/>
              </a:rPr>
              <a:t>в первую очередь предназначен для того чтобы передавать </a:t>
            </a:r>
            <a:r>
              <a:rPr lang="en-US" dirty="0" smtClean="0">
                <a:latin typeface="Play" panose="00000500000000000000" pitchFamily="2" charset="0"/>
              </a:rPr>
              <a:t>web-content</a:t>
            </a:r>
          </a:p>
          <a:p>
            <a:r>
              <a:rPr lang="ru-RU" dirty="0" smtClean="0">
                <a:latin typeface="Play" panose="00000500000000000000" pitchFamily="2" charset="0"/>
              </a:rPr>
              <a:t>Размер сообщений</a:t>
            </a:r>
          </a:p>
          <a:p>
            <a:r>
              <a:rPr lang="ru-RU" dirty="0" smtClean="0">
                <a:latin typeface="Play" panose="00000500000000000000" pitchFamily="2" charset="0"/>
              </a:rPr>
              <a:t>Ориентирован на соединение. </a:t>
            </a:r>
            <a:r>
              <a:rPr lang="en-US" dirty="0" smtClean="0">
                <a:latin typeface="Play" panose="00000500000000000000" pitchFamily="2" charset="0"/>
              </a:rPr>
              <a:t>COP</a:t>
            </a:r>
            <a:r>
              <a:rPr lang="ru-RU" dirty="0" smtClean="0">
                <a:latin typeface="Play" panose="00000500000000000000" pitchFamily="2" charset="0"/>
              </a:rPr>
              <a:t>-протокол,</a:t>
            </a:r>
            <a:r>
              <a:rPr lang="en-US" dirty="0" smtClean="0">
                <a:latin typeface="Play" panose="00000500000000000000" pitchFamily="2" charset="0"/>
              </a:rPr>
              <a:t> </a:t>
            </a:r>
            <a:r>
              <a:rPr lang="ru-RU" dirty="0">
                <a:latin typeface="Play" panose="00000500000000000000" pitchFamily="2" charset="0"/>
              </a:rPr>
              <a:t>н</a:t>
            </a:r>
            <a:r>
              <a:rPr lang="ru-RU" dirty="0" smtClean="0">
                <a:latin typeface="Play" panose="00000500000000000000" pitchFamily="2" charset="0"/>
              </a:rPr>
              <a:t>е требует окончания обработки запроса</a:t>
            </a:r>
          </a:p>
          <a:p>
            <a:pPr marL="0" indent="0">
              <a:buNone/>
            </a:pPr>
            <a:endParaRPr lang="ru-RU" dirty="0">
              <a:latin typeface="Play" panose="00000500000000000000" pitchFamily="2" charset="0"/>
            </a:endParaRPr>
          </a:p>
          <a:p>
            <a:pPr marL="0" indent="0">
              <a:buNone/>
            </a:pPr>
            <a:endParaRPr lang="ru-RU" dirty="0" smtClean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Play" panose="00000500000000000000" pitchFamily="2" charset="0"/>
              </a:rPr>
              <a:t>Преимущества </a:t>
            </a:r>
            <a:r>
              <a:rPr lang="en-US" sz="4000" dirty="0" smtClean="0">
                <a:latin typeface="Play" panose="00000500000000000000" pitchFamily="2" charset="0"/>
              </a:rPr>
              <a:t>raw TCP</a:t>
            </a:r>
            <a:endParaRPr lang="ru-RU" sz="4000" dirty="0">
              <a:latin typeface="Play" panose="00000500000000000000" pitchFamily="2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190" y="1332000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11209276" cy="5526000"/>
          </a:xfrm>
        </p:spPr>
        <p:txBody>
          <a:bodyPr/>
          <a:lstStyle/>
          <a:p>
            <a:r>
              <a:rPr lang="ru-RU" dirty="0" smtClean="0">
                <a:latin typeface="Play" panose="00000500000000000000" pitchFamily="2" charset="0"/>
              </a:rPr>
              <a:t>Выше нагрузка на разработчиков</a:t>
            </a:r>
          </a:p>
          <a:p>
            <a:r>
              <a:rPr lang="ru-RU" dirty="0" smtClean="0">
                <a:latin typeface="Play" panose="00000500000000000000" pitchFamily="2" charset="0"/>
              </a:rPr>
              <a:t>Нет стандартов аналогичным </a:t>
            </a:r>
            <a:r>
              <a:rPr lang="en-US" dirty="0" smtClean="0">
                <a:latin typeface="Play" panose="00000500000000000000" pitchFamily="2" charset="0"/>
              </a:rPr>
              <a:t>REST</a:t>
            </a:r>
            <a:r>
              <a:rPr lang="ru-RU" dirty="0" smtClean="0">
                <a:latin typeface="Play" panose="00000500000000000000" pitchFamily="2" charset="0"/>
              </a:rPr>
              <a:t> для </a:t>
            </a:r>
            <a:r>
              <a:rPr lang="en-US" dirty="0" smtClean="0">
                <a:latin typeface="Play" panose="00000500000000000000" pitchFamily="2" charset="0"/>
              </a:rPr>
              <a:t>HTTP</a:t>
            </a:r>
            <a:endParaRPr lang="ru-RU" dirty="0" smtClean="0">
              <a:latin typeface="Play" panose="00000500000000000000" pitchFamily="2" charset="0"/>
            </a:endParaRPr>
          </a:p>
          <a:p>
            <a:r>
              <a:rPr lang="ru-RU" dirty="0" smtClean="0">
                <a:latin typeface="Play" panose="00000500000000000000" pitchFamily="2" charset="0"/>
              </a:rPr>
              <a:t>Важность </a:t>
            </a:r>
            <a:r>
              <a:rPr lang="ru-RU" dirty="0" err="1" smtClean="0">
                <a:latin typeface="Play" panose="00000500000000000000" pitchFamily="2" charset="0"/>
              </a:rPr>
              <a:t>журналирования</a:t>
            </a:r>
            <a:endParaRPr lang="ru-RU" dirty="0" smtClean="0">
              <a:latin typeface="Play" panose="00000500000000000000" pitchFamily="2" charset="0"/>
            </a:endParaRPr>
          </a:p>
          <a:p>
            <a:endParaRPr lang="en-US" dirty="0">
              <a:latin typeface="Play" panose="00000500000000000000" pitchFamily="2" charset="0"/>
            </a:endParaRPr>
          </a:p>
          <a:p>
            <a:pPr marL="0" indent="0">
              <a:buNone/>
            </a:pPr>
            <a:endParaRPr lang="ru-RU" dirty="0" smtClean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Play" panose="00000500000000000000" pitchFamily="2" charset="0"/>
              </a:rPr>
              <a:t>Трудности по сравнению с </a:t>
            </a:r>
            <a:r>
              <a:rPr lang="en-US" sz="4000" dirty="0" smtClean="0">
                <a:latin typeface="Play" panose="00000500000000000000" pitchFamily="2" charset="0"/>
              </a:rPr>
              <a:t>HTTP</a:t>
            </a:r>
            <a:endParaRPr lang="ru-RU" sz="4000" dirty="0">
              <a:latin typeface="Play" panose="00000500000000000000" pitchFamily="2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665" y="1332000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8542276" cy="5526000"/>
          </a:xfrm>
        </p:spPr>
        <p:txBody>
          <a:bodyPr/>
          <a:lstStyle/>
          <a:p>
            <a:r>
              <a:rPr lang="ru-RU" dirty="0" err="1" smtClean="0">
                <a:latin typeface="Play" panose="00000500000000000000" pitchFamily="2" charset="0"/>
              </a:rPr>
              <a:t>Человекочитаемый</a:t>
            </a:r>
            <a:endParaRPr lang="ru-RU" dirty="0" smtClean="0">
              <a:latin typeface="Play" panose="00000500000000000000" pitchFamily="2" charset="0"/>
            </a:endParaRPr>
          </a:p>
          <a:p>
            <a:r>
              <a:rPr lang="ru-RU" dirty="0">
                <a:latin typeface="Play" panose="00000500000000000000" pitchFamily="2" charset="0"/>
              </a:rPr>
              <a:t>Универсален</a:t>
            </a:r>
            <a:endParaRPr lang="ru-RU" dirty="0" smtClean="0">
              <a:latin typeface="Play" panose="00000500000000000000" pitchFamily="2" charset="0"/>
            </a:endParaRPr>
          </a:p>
          <a:p>
            <a:r>
              <a:rPr lang="ru-RU" dirty="0" smtClean="0">
                <a:latin typeface="Play" panose="00000500000000000000" pitchFamily="2" charset="0"/>
              </a:rPr>
              <a:t>Легче разработка и тестирование</a:t>
            </a:r>
            <a:endParaRPr lang="en-US" dirty="0" smtClean="0">
              <a:latin typeface="Play" panose="00000500000000000000" pitchFamily="2" charset="0"/>
            </a:endParaRPr>
          </a:p>
          <a:p>
            <a:r>
              <a:rPr lang="ru-RU" dirty="0" smtClean="0">
                <a:latin typeface="Play" panose="00000500000000000000" pitchFamily="2" charset="0"/>
              </a:rPr>
              <a:t>Легче реализовать «Толерантное чтение»</a:t>
            </a:r>
          </a:p>
          <a:p>
            <a:r>
              <a:rPr lang="en-US" dirty="0" smtClean="0">
                <a:latin typeface="Play" panose="00000500000000000000" pitchFamily="2" charset="0"/>
              </a:rPr>
              <a:t>HTTP2.0 – </a:t>
            </a:r>
            <a:r>
              <a:rPr lang="ru-RU" dirty="0" smtClean="0">
                <a:latin typeface="Play" panose="00000500000000000000" pitchFamily="2" charset="0"/>
              </a:rPr>
              <a:t>разделение сообщения на фреймы, сжатие, пере использование соединения</a:t>
            </a:r>
          </a:p>
          <a:p>
            <a:endParaRPr lang="ru-RU" dirty="0" smtClean="0">
              <a:latin typeface="Play" panose="00000500000000000000" pitchFamily="2" charset="0"/>
            </a:endParaRPr>
          </a:p>
          <a:p>
            <a:endParaRPr lang="ru-RU" dirty="0">
              <a:latin typeface="Play" panose="00000500000000000000" pitchFamily="2" charset="0"/>
            </a:endParaRPr>
          </a:p>
          <a:p>
            <a:pPr marL="0" indent="0">
              <a:buNone/>
            </a:pPr>
            <a:endParaRPr lang="ru-RU" dirty="0" smtClean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Play" panose="00000500000000000000" pitchFamily="2" charset="0"/>
              </a:rPr>
              <a:t>Преимущества </a:t>
            </a:r>
            <a:r>
              <a:rPr lang="en-US" sz="4000" dirty="0" smtClean="0">
                <a:latin typeface="Play" panose="00000500000000000000" pitchFamily="2" charset="0"/>
              </a:rPr>
              <a:t>HTTP</a:t>
            </a:r>
            <a:endParaRPr lang="ru-RU" sz="4000" dirty="0">
              <a:latin typeface="Play" panose="00000500000000000000" pitchFamily="2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800" y="1368739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8542276" cy="5526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Play" panose="00000500000000000000" pitchFamily="2" charset="0"/>
              </a:rPr>
              <a:t>Aeron – </a:t>
            </a:r>
            <a:r>
              <a:rPr lang="ru-RU" dirty="0" smtClean="0">
                <a:latin typeface="Play" panose="00000500000000000000" pitchFamily="2" charset="0"/>
              </a:rPr>
              <a:t>слабо распространен</a:t>
            </a:r>
            <a:endParaRPr lang="en-US" dirty="0" smtClean="0">
              <a:latin typeface="Play" panose="000005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dirty="0" err="1" smtClean="0">
                <a:latin typeface="Play" panose="00000500000000000000" pitchFamily="2" charset="0"/>
              </a:rPr>
              <a:t>KryoNet</a:t>
            </a: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>
                <a:latin typeface="Play" panose="00000500000000000000" pitchFamily="2" charset="0"/>
              </a:rPr>
              <a:t>–</a:t>
            </a:r>
            <a:r>
              <a:rPr lang="ru-RU" dirty="0" smtClean="0"/>
              <a:t> какое-то время не развивается</a:t>
            </a:r>
            <a:endParaRPr lang="en-US" dirty="0" smtClean="0">
              <a:latin typeface="Play" panose="000005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dirty="0" err="1" smtClean="0">
                <a:latin typeface="Play" panose="00000500000000000000" pitchFamily="2" charset="0"/>
              </a:rPr>
              <a:t>R</a:t>
            </a:r>
            <a:r>
              <a:rPr lang="en-US" dirty="0" err="1">
                <a:latin typeface="Play" panose="00000500000000000000" pitchFamily="2" charset="0"/>
              </a:rPr>
              <a:t>S</a:t>
            </a:r>
            <a:r>
              <a:rPr lang="en-US" dirty="0" err="1" smtClean="0">
                <a:latin typeface="Play" panose="00000500000000000000" pitchFamily="2" charset="0"/>
              </a:rPr>
              <a:t>ocket</a:t>
            </a:r>
            <a:r>
              <a:rPr lang="ru-RU" dirty="0" smtClean="0">
                <a:latin typeface="Play" panose="00000500000000000000" pitchFamily="2" charset="0"/>
              </a:rPr>
              <a:t> – слишком молод</a:t>
            </a:r>
            <a:endParaRPr lang="en-US" dirty="0" smtClean="0">
              <a:latin typeface="Play" panose="00000500000000000000" pitchFamily="2" charset="0"/>
            </a:endParaRPr>
          </a:p>
          <a:p>
            <a:endParaRPr lang="ru-RU" dirty="0" smtClean="0">
              <a:latin typeface="Play" panose="00000500000000000000" pitchFamily="2" charset="0"/>
            </a:endParaRPr>
          </a:p>
          <a:p>
            <a:endParaRPr lang="ru-RU" dirty="0">
              <a:latin typeface="Play" panose="00000500000000000000" pitchFamily="2" charset="0"/>
            </a:endParaRPr>
          </a:p>
          <a:p>
            <a:pPr marL="0" indent="0">
              <a:buNone/>
            </a:pPr>
            <a:endParaRPr lang="ru-RU" dirty="0" smtClean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Play" panose="00000500000000000000" pitchFamily="2" charset="0"/>
              </a:rPr>
              <a:t>Альтернативы</a:t>
            </a:r>
            <a:endParaRPr lang="ru-RU" sz="4000" dirty="0">
              <a:latin typeface="Play" panose="00000500000000000000" pitchFamily="2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752" y="1482996"/>
            <a:ext cx="1261765" cy="99085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645" y="2580373"/>
            <a:ext cx="1021978" cy="102197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437" y="3720726"/>
            <a:ext cx="1656000" cy="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;p2"/>
          <p:cNvSpPr/>
          <p:nvPr/>
        </p:nvSpPr>
        <p:spPr>
          <a:xfrm flipH="1">
            <a:off x="-150" y="-1"/>
            <a:ext cx="12192150" cy="6381751"/>
          </a:xfrm>
          <a:prstGeom prst="rect">
            <a:avLst/>
          </a:prstGeom>
          <a:gradFill flip="none" rotWithShape="1">
            <a:gsLst>
              <a:gs pos="0">
                <a:srgbClr val="1968DD"/>
              </a:gs>
              <a:gs pos="74000">
                <a:srgbClr val="458DCF">
                  <a:tint val="44500"/>
                  <a:satMod val="160000"/>
                </a:srgbClr>
              </a:gs>
              <a:gs pos="100000">
                <a:srgbClr val="458DCF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;p2"/>
          <p:cNvSpPr txBox="1">
            <a:spLocks noGrp="1"/>
          </p:cNvSpPr>
          <p:nvPr>
            <p:ph type="ctrTitle" hasCustomPrompt="1"/>
          </p:nvPr>
        </p:nvSpPr>
        <p:spPr>
          <a:xfrm>
            <a:off x="514350" y="1219200"/>
            <a:ext cx="11744325" cy="1076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aseline="0">
                <a:solidFill>
                  <a:schemeClr val="lt1"/>
                </a:solidFill>
                <a:latin typeface="Play" panose="000005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 smtClean="0"/>
              <a:t>IO</a:t>
            </a:r>
            <a:r>
              <a:rPr lang="ru-RU" dirty="0" smtClean="0"/>
              <a:t> </a:t>
            </a:r>
            <a:r>
              <a:rPr lang="en-US" dirty="0" smtClean="0"/>
              <a:t>vs NIO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77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11209276" cy="5526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lay" panose="00000500000000000000" pitchFamily="2" charset="0"/>
              </a:rPr>
              <a:t> </a:t>
            </a: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Java IO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22" name="Объект 2"/>
          <p:cNvSpPr txBox="1">
            <a:spLocks/>
          </p:cNvSpPr>
          <p:nvPr/>
        </p:nvSpPr>
        <p:spPr>
          <a:xfrm>
            <a:off x="981074" y="1332000"/>
            <a:ext cx="11209276" cy="55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Play" panose="00000500000000000000" pitchFamily="2" charset="0"/>
              </a:rPr>
              <a:t>java.io</a:t>
            </a:r>
          </a:p>
          <a:p>
            <a:r>
              <a:rPr lang="ru-RU" dirty="0">
                <a:latin typeface="Play" panose="00000500000000000000" pitchFamily="2" charset="0"/>
              </a:rPr>
              <a:t>Основа – </a:t>
            </a:r>
            <a:r>
              <a:rPr lang="en-US" dirty="0">
                <a:latin typeface="Play" panose="00000500000000000000" pitchFamily="2" charset="0"/>
              </a:rPr>
              <a:t>Socket, </a:t>
            </a:r>
            <a:r>
              <a:rPr lang="en-US" dirty="0" err="1">
                <a:latin typeface="Play" panose="00000500000000000000" pitchFamily="2" charset="0"/>
              </a:rPr>
              <a:t>InputStream</a:t>
            </a:r>
            <a:r>
              <a:rPr lang="en-US" dirty="0">
                <a:latin typeface="Play" panose="00000500000000000000" pitchFamily="2" charset="0"/>
              </a:rPr>
              <a:t>, </a:t>
            </a:r>
            <a:r>
              <a:rPr lang="en-US" dirty="0" err="1" smtClean="0">
                <a:latin typeface="Play" panose="00000500000000000000" pitchFamily="2" charset="0"/>
              </a:rPr>
              <a:t>OutputStream</a:t>
            </a:r>
            <a:endParaRPr lang="en-US" dirty="0" smtClean="0">
              <a:latin typeface="Play" panose="00000500000000000000" pitchFamily="2" charset="0"/>
            </a:endParaRPr>
          </a:p>
          <a:p>
            <a:r>
              <a:rPr lang="ru-RU" dirty="0" smtClean="0">
                <a:latin typeface="Play" panose="00000500000000000000" pitchFamily="2" charset="0"/>
              </a:rPr>
              <a:t>Блокирующий</a:t>
            </a:r>
          </a:p>
          <a:p>
            <a:r>
              <a:rPr lang="ru-RU" dirty="0" err="1" smtClean="0">
                <a:latin typeface="Play" panose="00000500000000000000" pitchFamily="2" charset="0"/>
              </a:rPr>
              <a:t>Потоко</a:t>
            </a:r>
            <a:r>
              <a:rPr lang="en-US" dirty="0" smtClean="0">
                <a:latin typeface="Play" panose="00000500000000000000" pitchFamily="2" charset="0"/>
              </a:rPr>
              <a:t>-</a:t>
            </a:r>
            <a:r>
              <a:rPr lang="ru-RU" dirty="0" smtClean="0">
                <a:latin typeface="Play" panose="00000500000000000000" pitchFamily="2" charset="0"/>
              </a:rPr>
              <a:t>ориентированный</a:t>
            </a:r>
          </a:p>
          <a:p>
            <a:r>
              <a:rPr lang="ru-RU" dirty="0" smtClean="0">
                <a:latin typeface="Play" panose="00000500000000000000" pitchFamily="2" charset="0"/>
              </a:rPr>
              <a:t>В определенном смысле не масштабируется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8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11209276" cy="5526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lay" panose="00000500000000000000" pitchFamily="2" charset="0"/>
              </a:rPr>
              <a:t> </a:t>
            </a: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Java IO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013708" y="1751099"/>
            <a:ext cx="2119747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Client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021780" y="1751098"/>
            <a:ext cx="2119747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Resource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8" name="Прямая соединительная линия 7"/>
          <p:cNvCxnSpPr>
            <a:stCxn id="2" idx="2"/>
          </p:cNvCxnSpPr>
          <p:nvPr/>
        </p:nvCxnSpPr>
        <p:spPr>
          <a:xfrm flipH="1">
            <a:off x="4073580" y="2665499"/>
            <a:ext cx="0" cy="867411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9081653" y="2665499"/>
            <a:ext cx="0" cy="867411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 flipV="1">
            <a:off x="4073581" y="3099203"/>
            <a:ext cx="5008072" cy="1"/>
          </a:xfrm>
          <a:prstGeom prst="line">
            <a:avLst/>
          </a:prstGeom>
          <a:ln w="41275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3361109" y="3532910"/>
            <a:ext cx="1424942" cy="1405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Wait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79151" y="260092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latin typeface="Play" panose="00000500000000000000" pitchFamily="2" charset="0"/>
              </a:rPr>
              <a:t>Request</a:t>
            </a:r>
            <a:endParaRPr lang="ru-RU" dirty="0">
              <a:solidFill>
                <a:schemeClr val="accent6"/>
              </a:solidFill>
              <a:latin typeface="Play" panose="00000500000000000000" pitchFamily="2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414729" y="3500582"/>
            <a:ext cx="1424942" cy="14053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Process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>
            <a:off x="4073580" y="4938280"/>
            <a:ext cx="0" cy="867411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9143130" y="4905952"/>
            <a:ext cx="0" cy="867411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 flipV="1">
            <a:off x="4104319" y="5398199"/>
            <a:ext cx="5008072" cy="1"/>
          </a:xfrm>
          <a:prstGeom prst="line">
            <a:avLst/>
          </a:prstGeom>
          <a:ln w="4127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40356" y="4706574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  <a:latin typeface="Play" panose="00000500000000000000" pitchFamily="2" charset="0"/>
              </a:rPr>
              <a:t>Response</a:t>
            </a:r>
            <a:endParaRPr lang="ru-RU" dirty="0">
              <a:solidFill>
                <a:schemeClr val="accent5"/>
              </a:solidFill>
              <a:latin typeface="Play" panose="00000500000000000000" pitchFamily="2" charset="0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11209276" cy="5526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lay" panose="00000500000000000000" pitchFamily="2" charset="0"/>
              </a:rPr>
              <a:t> </a:t>
            </a: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Java IO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22" name="Объект 2"/>
          <p:cNvSpPr txBox="1">
            <a:spLocks/>
          </p:cNvSpPr>
          <p:nvPr/>
        </p:nvSpPr>
        <p:spPr>
          <a:xfrm>
            <a:off x="981074" y="1332000"/>
            <a:ext cx="11209276" cy="55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>
              <a:latin typeface="Play" panose="00000500000000000000" pitchFamily="2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89" y="1247450"/>
            <a:ext cx="10513056" cy="497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11209276" cy="5526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lay" panose="00000500000000000000" pitchFamily="2" charset="0"/>
              </a:rPr>
              <a:t> </a:t>
            </a: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Java IO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934883" y="1887780"/>
            <a:ext cx="1384791" cy="576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read/write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18" name="Прямая соединительная линия 17"/>
          <p:cNvCxnSpPr>
            <a:stCxn id="7" idx="1"/>
            <a:endCxn id="23" idx="3"/>
          </p:cNvCxnSpPr>
          <p:nvPr/>
        </p:nvCxnSpPr>
        <p:spPr>
          <a:xfrm flipH="1" flipV="1">
            <a:off x="3082912" y="2174554"/>
            <a:ext cx="851971" cy="1226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1696912" y="1887134"/>
            <a:ext cx="1386000" cy="5748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Socket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6148156" y="2461974"/>
            <a:ext cx="1870927" cy="21167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Connection</a:t>
            </a:r>
          </a:p>
          <a:p>
            <a:pPr algn="ctr"/>
            <a:r>
              <a:rPr lang="en-US" dirty="0" smtClean="0">
                <a:latin typeface="Play" panose="00000500000000000000" pitchFamily="2" charset="0"/>
              </a:rPr>
              <a:t>pool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5319674" y="2187649"/>
            <a:ext cx="828482" cy="779009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Скругленный прямоугольник 33"/>
          <p:cNvSpPr/>
          <p:nvPr/>
        </p:nvSpPr>
        <p:spPr>
          <a:xfrm>
            <a:off x="3934882" y="3216233"/>
            <a:ext cx="1384791" cy="576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read/write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35" name="Прямая соединительная линия 34"/>
          <p:cNvCxnSpPr>
            <a:stCxn id="34" idx="1"/>
            <a:endCxn id="36" idx="3"/>
          </p:cNvCxnSpPr>
          <p:nvPr/>
        </p:nvCxnSpPr>
        <p:spPr>
          <a:xfrm flipH="1">
            <a:off x="3082912" y="3504233"/>
            <a:ext cx="851970" cy="580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1696912" y="3217393"/>
            <a:ext cx="1386000" cy="5748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Socket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9548374" y="2177671"/>
            <a:ext cx="1386000" cy="5748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Thread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 flipH="1">
            <a:off x="8019083" y="2465091"/>
            <a:ext cx="1528467" cy="751142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Скругленный прямоугольник 38"/>
          <p:cNvSpPr/>
          <p:nvPr/>
        </p:nvSpPr>
        <p:spPr>
          <a:xfrm>
            <a:off x="3934882" y="4578684"/>
            <a:ext cx="1384791" cy="576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read/write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40" name="Прямая соединительная линия 39"/>
          <p:cNvCxnSpPr>
            <a:stCxn id="39" idx="1"/>
            <a:endCxn id="41" idx="3"/>
          </p:cNvCxnSpPr>
          <p:nvPr/>
        </p:nvCxnSpPr>
        <p:spPr>
          <a:xfrm flipH="1">
            <a:off x="3082912" y="4866684"/>
            <a:ext cx="851970" cy="580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Скругленный прямоугольник 40"/>
          <p:cNvSpPr/>
          <p:nvPr/>
        </p:nvSpPr>
        <p:spPr>
          <a:xfrm>
            <a:off x="1696912" y="4579844"/>
            <a:ext cx="1386000" cy="5748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Socket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9587006" y="4174247"/>
            <a:ext cx="1386000" cy="5748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Thread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 flipH="1" flipV="1">
            <a:off x="8019083" y="3806677"/>
            <a:ext cx="1575800" cy="654410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4" idx="1"/>
            <a:endCxn id="34" idx="3"/>
          </p:cNvCxnSpPr>
          <p:nvPr/>
        </p:nvCxnSpPr>
        <p:spPr>
          <a:xfrm flipH="1" flipV="1">
            <a:off x="5319673" y="3504233"/>
            <a:ext cx="828483" cy="16096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5319673" y="4080233"/>
            <a:ext cx="828483" cy="786452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4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11209276" cy="5526000"/>
          </a:xfrm>
        </p:spPr>
        <p:txBody>
          <a:bodyPr/>
          <a:lstStyle/>
          <a:p>
            <a:r>
              <a:rPr lang="ru-RU" dirty="0" smtClean="0">
                <a:latin typeface="Play" panose="00000500000000000000" pitchFamily="2" charset="0"/>
              </a:rPr>
              <a:t>Сравним </a:t>
            </a:r>
            <a:r>
              <a:rPr lang="en-US" dirty="0" smtClean="0">
                <a:latin typeface="Play" panose="00000500000000000000" pitchFamily="2" charset="0"/>
              </a:rPr>
              <a:t>HTTP </a:t>
            </a:r>
            <a:r>
              <a:rPr lang="ru-RU" dirty="0" smtClean="0">
                <a:latin typeface="Play" panose="00000500000000000000" pitchFamily="2" charset="0"/>
              </a:rPr>
              <a:t>и </a:t>
            </a:r>
            <a:r>
              <a:rPr lang="en-US" dirty="0" smtClean="0">
                <a:latin typeface="Play" panose="00000500000000000000" pitchFamily="2" charset="0"/>
              </a:rPr>
              <a:t>TCP</a:t>
            </a:r>
            <a:endParaRPr lang="ru-RU" dirty="0" smtClean="0">
              <a:latin typeface="Play" panose="00000500000000000000" pitchFamily="2" charset="0"/>
            </a:endParaRPr>
          </a:p>
          <a:p>
            <a:r>
              <a:rPr lang="ru-RU" dirty="0" smtClean="0">
                <a:latin typeface="Play" panose="00000500000000000000" pitchFamily="2" charset="0"/>
              </a:rPr>
              <a:t>Вспомним как в </a:t>
            </a:r>
            <a:r>
              <a:rPr lang="en-US" dirty="0" smtClean="0">
                <a:latin typeface="Play" panose="00000500000000000000" pitchFamily="2" charset="0"/>
              </a:rPr>
              <a:t>Java </a:t>
            </a:r>
            <a:r>
              <a:rPr lang="ru-RU" dirty="0" smtClean="0">
                <a:latin typeface="Play" panose="00000500000000000000" pitchFamily="2" charset="0"/>
              </a:rPr>
              <a:t>работать с </a:t>
            </a:r>
            <a:r>
              <a:rPr lang="en-US" dirty="0">
                <a:latin typeface="Play" panose="00000500000000000000" pitchFamily="2" charset="0"/>
              </a:rPr>
              <a:t>TCP</a:t>
            </a:r>
            <a:endParaRPr lang="ru-RU" dirty="0" smtClean="0">
              <a:latin typeface="Play" panose="00000500000000000000" pitchFamily="2" charset="0"/>
            </a:endParaRPr>
          </a:p>
          <a:p>
            <a:r>
              <a:rPr lang="ru-RU" dirty="0" smtClean="0">
                <a:latin typeface="Play" panose="00000500000000000000" pitchFamily="2" charset="0"/>
              </a:rPr>
              <a:t>Посмотрим что </a:t>
            </a:r>
            <a:r>
              <a:rPr lang="ru-RU" dirty="0">
                <a:latin typeface="Play" panose="00000500000000000000" pitchFamily="2" charset="0"/>
              </a:rPr>
              <a:t>такое и как использовать </a:t>
            </a:r>
            <a:r>
              <a:rPr lang="en-US" dirty="0" err="1" smtClean="0">
                <a:latin typeface="Play" panose="00000500000000000000" pitchFamily="2" charset="0"/>
              </a:rPr>
              <a:t>Netty</a:t>
            </a:r>
            <a:endParaRPr lang="en-US" dirty="0" smtClean="0">
              <a:latin typeface="Play" panose="00000500000000000000" pitchFamily="2" charset="0"/>
            </a:endParaRPr>
          </a:p>
          <a:p>
            <a:r>
              <a:rPr lang="ru-RU" dirty="0" smtClean="0">
                <a:latin typeface="Play" panose="00000500000000000000" pitchFamily="2" charset="0"/>
              </a:rPr>
              <a:t>Сделаем простой </a:t>
            </a:r>
            <a:r>
              <a:rPr lang="en-US" dirty="0" smtClean="0">
                <a:latin typeface="Play" panose="00000500000000000000" pitchFamily="2" charset="0"/>
              </a:rPr>
              <a:t>over TCP/IP </a:t>
            </a:r>
            <a:r>
              <a:rPr lang="ru-RU" dirty="0" smtClean="0">
                <a:latin typeface="Play" panose="00000500000000000000" pitchFamily="2" charset="0"/>
              </a:rPr>
              <a:t>протокол</a:t>
            </a:r>
            <a:endParaRPr lang="en-US" dirty="0" smtClean="0">
              <a:latin typeface="Play" panose="00000500000000000000" pitchFamily="2" charset="0"/>
            </a:endParaRPr>
          </a:p>
          <a:p>
            <a:endParaRPr lang="ru-RU" dirty="0" smtClean="0">
              <a:latin typeface="Play" panose="00000500000000000000" pitchFamily="2" charset="0"/>
            </a:endParaRPr>
          </a:p>
          <a:p>
            <a:endParaRPr lang="ru-RU" dirty="0" smtClean="0">
              <a:latin typeface="Play" panose="00000500000000000000" pitchFamily="2" charset="0"/>
            </a:endParaRPr>
          </a:p>
          <a:p>
            <a:pPr marL="0" indent="0">
              <a:buNone/>
            </a:pPr>
            <a:endParaRPr lang="ru-RU" dirty="0" smtClean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Play" panose="00000500000000000000" pitchFamily="2" charset="0"/>
              </a:rPr>
              <a:t>Чем займемся</a:t>
            </a:r>
            <a:endParaRPr lang="ru-RU" sz="4000" dirty="0">
              <a:latin typeface="Play" panose="00000500000000000000" pitchFamily="2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2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5068940" cy="5526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lay" panose="00000500000000000000" pitchFamily="2" charset="0"/>
              </a:rPr>
              <a:t> </a:t>
            </a:r>
          </a:p>
          <a:p>
            <a:r>
              <a:rPr lang="ru-RU" sz="2400" dirty="0" smtClean="0">
                <a:latin typeface="Play" panose="00000500000000000000" pitchFamily="2" charset="0"/>
              </a:rPr>
              <a:t>Простота разработки</a:t>
            </a:r>
          </a:p>
          <a:p>
            <a:r>
              <a:rPr lang="ru-RU" sz="2400" dirty="0" smtClean="0">
                <a:latin typeface="Play" panose="00000500000000000000" pitchFamily="2" charset="0"/>
              </a:rPr>
              <a:t>Нет проблемы частичного</a:t>
            </a:r>
          </a:p>
          <a:p>
            <a:pPr marL="0" indent="0">
              <a:buNone/>
            </a:pPr>
            <a:r>
              <a:rPr lang="ru-RU" sz="2400" dirty="0" smtClean="0">
                <a:latin typeface="Play" panose="00000500000000000000" pitchFamily="2" charset="0"/>
              </a:rPr>
              <a:t>чтения</a:t>
            </a: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Java IO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22" name="Объект 2"/>
          <p:cNvSpPr txBox="1">
            <a:spLocks/>
          </p:cNvSpPr>
          <p:nvPr/>
        </p:nvSpPr>
        <p:spPr>
          <a:xfrm>
            <a:off x="981074" y="1332000"/>
            <a:ext cx="5070590" cy="55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6"/>
                </a:solidFill>
                <a:latin typeface="Play" panose="00000500000000000000" pitchFamily="2" charset="0"/>
              </a:rPr>
              <a:t>Плюсы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бъект 2"/>
          <p:cNvSpPr txBox="1">
            <a:spLocks/>
          </p:cNvSpPr>
          <p:nvPr/>
        </p:nvSpPr>
        <p:spPr>
          <a:xfrm>
            <a:off x="6051664" y="1332000"/>
            <a:ext cx="5220393" cy="55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  <a:latin typeface="Play" panose="00000500000000000000" pitchFamily="2" charset="0"/>
              </a:rPr>
              <a:t>Минусы</a:t>
            </a:r>
          </a:p>
          <a:p>
            <a:r>
              <a:rPr lang="ru-RU" sz="2400" dirty="0" smtClean="0">
                <a:latin typeface="Play" panose="00000500000000000000" pitchFamily="2" charset="0"/>
              </a:rPr>
              <a:t>Неэффективное использование потоков</a:t>
            </a:r>
          </a:p>
          <a:p>
            <a:r>
              <a:rPr lang="ru-RU" sz="2400" dirty="0" smtClean="0">
                <a:latin typeface="Play" panose="00000500000000000000" pitchFamily="2" charset="0"/>
              </a:rPr>
              <a:t>Слабая производительность из-за переключения контекста</a:t>
            </a:r>
          </a:p>
          <a:p>
            <a:r>
              <a:rPr lang="ru-RU" sz="2400" dirty="0" smtClean="0">
                <a:latin typeface="Play" panose="00000500000000000000" pitchFamily="2" charset="0"/>
              </a:rPr>
              <a:t>Ограниченное количество подключений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346531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11209276" cy="5526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lay" panose="00000500000000000000" pitchFamily="2" charset="0"/>
              </a:rPr>
              <a:t> </a:t>
            </a: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>
                <a:latin typeface="Play" panose="00000500000000000000" pitchFamily="2" charset="0"/>
              </a:rPr>
              <a:t>Java </a:t>
            </a:r>
            <a:r>
              <a:rPr lang="en-US" dirty="0" smtClean="0">
                <a:latin typeface="Play" panose="00000500000000000000" pitchFamily="2" charset="0"/>
              </a:rPr>
              <a:t>NIO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981074" y="1332000"/>
            <a:ext cx="11209276" cy="55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 smtClean="0">
              <a:latin typeface="Play" panose="00000500000000000000" pitchFamily="2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51187" y="1221700"/>
            <a:ext cx="502522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200" dirty="0" smtClean="0"/>
              <a:t>Что означает </a:t>
            </a:r>
            <a:r>
              <a:rPr lang="en-US" sz="5200" dirty="0" smtClean="0"/>
              <a:t>NIO</a:t>
            </a:r>
            <a:endParaRPr lang="ru-RU" sz="5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013" y="2314400"/>
            <a:ext cx="3637571" cy="38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11209276" cy="5526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lay" panose="00000500000000000000" pitchFamily="2" charset="0"/>
              </a:rPr>
              <a:t> </a:t>
            </a: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Java NIO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22" name="Объект 2"/>
          <p:cNvSpPr txBox="1">
            <a:spLocks/>
          </p:cNvSpPr>
          <p:nvPr/>
        </p:nvSpPr>
        <p:spPr>
          <a:xfrm>
            <a:off x="981074" y="1332000"/>
            <a:ext cx="11209276" cy="55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Play" panose="00000500000000000000" pitchFamily="2" charset="0"/>
              </a:rPr>
              <a:t>java.nio</a:t>
            </a:r>
            <a:endParaRPr lang="en-US" dirty="0" smtClean="0">
              <a:latin typeface="Play" panose="00000500000000000000" pitchFamily="2" charset="0"/>
            </a:endParaRPr>
          </a:p>
          <a:p>
            <a:r>
              <a:rPr lang="ru-RU" dirty="0">
                <a:latin typeface="Play" panose="00000500000000000000" pitchFamily="2" charset="0"/>
              </a:rPr>
              <a:t>Основа – </a:t>
            </a:r>
            <a:r>
              <a:rPr lang="en-US" dirty="0" smtClean="0">
                <a:latin typeface="Play" panose="00000500000000000000" pitchFamily="2" charset="0"/>
              </a:rPr>
              <a:t>Selector, Channel, Buffer</a:t>
            </a:r>
          </a:p>
          <a:p>
            <a:r>
              <a:rPr lang="ru-RU" dirty="0">
                <a:latin typeface="Play" panose="00000500000000000000" pitchFamily="2" charset="0"/>
              </a:rPr>
              <a:t>Неблокирующий</a:t>
            </a:r>
            <a:endParaRPr lang="ru-RU" dirty="0" smtClean="0">
              <a:latin typeface="Play" panose="00000500000000000000" pitchFamily="2" charset="0"/>
            </a:endParaRPr>
          </a:p>
          <a:p>
            <a:r>
              <a:rPr lang="ru-RU" dirty="0" smtClean="0">
                <a:latin typeface="Play" panose="00000500000000000000" pitchFamily="2" charset="0"/>
              </a:rPr>
              <a:t>Буфер-ориентированный</a:t>
            </a:r>
            <a:endParaRPr lang="en-US" dirty="0" smtClean="0">
              <a:latin typeface="Play" panose="00000500000000000000" pitchFamily="2" charset="0"/>
            </a:endParaRPr>
          </a:p>
          <a:p>
            <a:r>
              <a:rPr lang="ru-RU" dirty="0" smtClean="0">
                <a:latin typeface="Play" panose="00000500000000000000" pitchFamily="2" charset="0"/>
              </a:rPr>
              <a:t>Хорошо масштабируется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0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11209276" cy="5526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lay" panose="00000500000000000000" pitchFamily="2" charset="0"/>
              </a:rPr>
              <a:t> </a:t>
            </a: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>
                <a:latin typeface="Play" panose="00000500000000000000" pitchFamily="2" charset="0"/>
              </a:rPr>
              <a:t>Java </a:t>
            </a:r>
            <a:r>
              <a:rPr lang="en-US" dirty="0" smtClean="0">
                <a:latin typeface="Play" panose="00000500000000000000" pitchFamily="2" charset="0"/>
              </a:rPr>
              <a:t>NIO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013706" y="1438739"/>
            <a:ext cx="2119747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Client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021779" y="1433537"/>
            <a:ext cx="2119747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Resource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8" name="Прямая соединительная линия 7"/>
          <p:cNvCxnSpPr>
            <a:stCxn id="2" idx="2"/>
          </p:cNvCxnSpPr>
          <p:nvPr/>
        </p:nvCxnSpPr>
        <p:spPr>
          <a:xfrm>
            <a:off x="4073580" y="2353139"/>
            <a:ext cx="6492" cy="4035144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endCxn id="17" idx="0"/>
          </p:cNvCxnSpPr>
          <p:nvPr/>
        </p:nvCxnSpPr>
        <p:spPr>
          <a:xfrm>
            <a:off x="9088144" y="2167214"/>
            <a:ext cx="30739" cy="249716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 flipV="1">
            <a:off x="4073578" y="2804113"/>
            <a:ext cx="5008072" cy="1"/>
          </a:xfrm>
          <a:prstGeom prst="line">
            <a:avLst/>
          </a:prstGeom>
          <a:ln w="41275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79148" y="22227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latin typeface="Play" panose="00000500000000000000" pitchFamily="2" charset="0"/>
              </a:rPr>
              <a:t>Request</a:t>
            </a:r>
            <a:endParaRPr lang="ru-RU" dirty="0">
              <a:solidFill>
                <a:schemeClr val="accent6"/>
              </a:solidFill>
              <a:latin typeface="Play" panose="00000500000000000000" pitchFamily="2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406412" y="4664381"/>
            <a:ext cx="1424942" cy="86290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Process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>
            <a:off x="9118883" y="5520872"/>
            <a:ext cx="0" cy="867411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 flipV="1">
            <a:off x="4080072" y="5885950"/>
            <a:ext cx="5008072" cy="1"/>
          </a:xfrm>
          <a:prstGeom prst="line">
            <a:avLst/>
          </a:prstGeom>
          <a:ln w="4127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77356" y="5384215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  <a:latin typeface="Play" panose="00000500000000000000" pitchFamily="2" charset="0"/>
              </a:rPr>
              <a:t>Response</a:t>
            </a:r>
            <a:endParaRPr lang="ru-RU" dirty="0">
              <a:solidFill>
                <a:schemeClr val="accent5"/>
              </a:solidFill>
              <a:latin typeface="Play" panose="00000500000000000000" pitchFamily="2" charset="0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 flipV="1">
            <a:off x="4073578" y="3451929"/>
            <a:ext cx="5008072" cy="1"/>
          </a:xfrm>
          <a:prstGeom prst="line">
            <a:avLst/>
          </a:prstGeom>
          <a:ln w="4127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 flipV="1">
            <a:off x="4073578" y="4264958"/>
            <a:ext cx="5008072" cy="1"/>
          </a:xfrm>
          <a:prstGeom prst="line">
            <a:avLst/>
          </a:prstGeom>
          <a:ln w="4127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82729" y="2861965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  <a:latin typeface="Play" panose="00000500000000000000" pitchFamily="2" charset="0"/>
              </a:rPr>
              <a:t>Nope</a:t>
            </a:r>
            <a:endParaRPr lang="ru-RU" dirty="0">
              <a:solidFill>
                <a:schemeClr val="accent4"/>
              </a:solidFill>
              <a:latin typeface="Play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2729" y="3705601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  <a:latin typeface="Play" panose="00000500000000000000" pitchFamily="2" charset="0"/>
              </a:rPr>
              <a:t>Nope</a:t>
            </a:r>
            <a:endParaRPr lang="ru-RU" dirty="0">
              <a:solidFill>
                <a:schemeClr val="accent4"/>
              </a:solidFill>
              <a:latin typeface="Play" panose="00000500000000000000" pitchFamily="2" charset="0"/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11209276" cy="5526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lay" panose="00000500000000000000" pitchFamily="2" charset="0"/>
              </a:rPr>
              <a:t> </a:t>
            </a: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>
                <a:latin typeface="Play" panose="00000500000000000000" pitchFamily="2" charset="0"/>
              </a:rPr>
              <a:t>Java </a:t>
            </a:r>
            <a:r>
              <a:rPr lang="en-US" dirty="0" smtClean="0">
                <a:latin typeface="Play" panose="00000500000000000000" pitchFamily="2" charset="0"/>
              </a:rPr>
              <a:t>NIO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013706" y="1422113"/>
            <a:ext cx="2119747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Client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021779" y="1416911"/>
            <a:ext cx="2119747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Resource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8" name="Прямая соединительная линия 7"/>
          <p:cNvCxnSpPr>
            <a:stCxn id="2" idx="2"/>
          </p:cNvCxnSpPr>
          <p:nvPr/>
        </p:nvCxnSpPr>
        <p:spPr>
          <a:xfrm>
            <a:off x="4073580" y="2336513"/>
            <a:ext cx="6492" cy="4303760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endCxn id="17" idx="0"/>
          </p:cNvCxnSpPr>
          <p:nvPr/>
        </p:nvCxnSpPr>
        <p:spPr>
          <a:xfrm>
            <a:off x="9088144" y="2167214"/>
            <a:ext cx="15369" cy="146179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 flipV="1">
            <a:off x="4073579" y="3062564"/>
            <a:ext cx="5008072" cy="1"/>
          </a:xfrm>
          <a:prstGeom prst="line">
            <a:avLst/>
          </a:prstGeom>
          <a:ln w="41275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15027" y="2466105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latin typeface="Play" panose="00000500000000000000" pitchFamily="2" charset="0"/>
              </a:rPr>
              <a:t>Request</a:t>
            </a:r>
            <a:endParaRPr lang="ru-RU" dirty="0">
              <a:solidFill>
                <a:schemeClr val="accent6"/>
              </a:solidFill>
              <a:latin typeface="Play" panose="00000500000000000000" pitchFamily="2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391042" y="3629012"/>
            <a:ext cx="1424942" cy="86290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Process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19" name="Прямая соединительная линия 18"/>
          <p:cNvCxnSpPr>
            <a:stCxn id="17" idx="2"/>
          </p:cNvCxnSpPr>
          <p:nvPr/>
        </p:nvCxnSpPr>
        <p:spPr>
          <a:xfrm>
            <a:off x="9103513" y="4491918"/>
            <a:ext cx="15370" cy="1896365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 flipV="1">
            <a:off x="4110811" y="5333963"/>
            <a:ext cx="5008072" cy="1"/>
          </a:xfrm>
          <a:prstGeom prst="line">
            <a:avLst/>
          </a:prstGeom>
          <a:ln w="4127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08096" y="480711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  <a:latin typeface="Play" panose="00000500000000000000" pitchFamily="2" charset="0"/>
              </a:rPr>
              <a:t>Callback</a:t>
            </a:r>
            <a:endParaRPr lang="ru-RU" dirty="0">
              <a:solidFill>
                <a:schemeClr val="accent5"/>
              </a:solidFill>
              <a:latin typeface="Play" panose="000005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96115" y="3072524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latin typeface="Play" panose="00000500000000000000" pitchFamily="2" charset="0"/>
              </a:rPr>
              <a:t>register callback</a:t>
            </a:r>
            <a:endParaRPr lang="ru-RU" dirty="0">
              <a:solidFill>
                <a:schemeClr val="accent6"/>
              </a:solidFill>
              <a:latin typeface="Play" panose="00000500000000000000" pitchFamily="2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1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11209276" cy="5526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lay" panose="00000500000000000000" pitchFamily="2" charset="0"/>
              </a:rPr>
              <a:t> </a:t>
            </a: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Java </a:t>
            </a:r>
            <a:r>
              <a:rPr lang="en-US" dirty="0">
                <a:latin typeface="Play" panose="00000500000000000000" pitchFamily="2" charset="0"/>
              </a:rPr>
              <a:t>N</a:t>
            </a:r>
            <a:r>
              <a:rPr lang="en-US" dirty="0" smtClean="0">
                <a:latin typeface="Play" panose="00000500000000000000" pitchFamily="2" charset="0"/>
              </a:rPr>
              <a:t>IO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208280" y="2024493"/>
            <a:ext cx="1384791" cy="576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read/write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18" name="Прямая соединительная линия 17"/>
          <p:cNvCxnSpPr>
            <a:stCxn id="7" idx="1"/>
            <a:endCxn id="23" idx="3"/>
          </p:cNvCxnSpPr>
          <p:nvPr/>
        </p:nvCxnSpPr>
        <p:spPr>
          <a:xfrm flipH="1">
            <a:off x="4122475" y="2312493"/>
            <a:ext cx="1085805" cy="580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2736475" y="2025653"/>
            <a:ext cx="1386000" cy="5748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Socket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678876" y="3354752"/>
            <a:ext cx="1386000" cy="57484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Selector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24" idx="1"/>
          </p:cNvCxnSpPr>
          <p:nvPr/>
        </p:nvCxnSpPr>
        <p:spPr>
          <a:xfrm flipH="1" flipV="1">
            <a:off x="6593072" y="2313073"/>
            <a:ext cx="1085804" cy="1329099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Скругленный прямоугольник 33"/>
          <p:cNvSpPr/>
          <p:nvPr/>
        </p:nvSpPr>
        <p:spPr>
          <a:xfrm>
            <a:off x="5208280" y="3354752"/>
            <a:ext cx="1384791" cy="576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read/write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35" name="Прямая соединительная линия 34"/>
          <p:cNvCxnSpPr>
            <a:stCxn id="34" idx="1"/>
            <a:endCxn id="36" idx="3"/>
          </p:cNvCxnSpPr>
          <p:nvPr/>
        </p:nvCxnSpPr>
        <p:spPr>
          <a:xfrm flipH="1">
            <a:off x="4122475" y="3642752"/>
            <a:ext cx="1085805" cy="580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2736475" y="3355912"/>
            <a:ext cx="1386000" cy="5748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Socket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0150041" y="3354752"/>
            <a:ext cx="1386000" cy="5748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Thread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 flipH="1">
            <a:off x="6593071" y="3642752"/>
            <a:ext cx="1085805" cy="580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Скругленный прямоугольник 38"/>
          <p:cNvSpPr/>
          <p:nvPr/>
        </p:nvSpPr>
        <p:spPr>
          <a:xfrm>
            <a:off x="5208280" y="4717203"/>
            <a:ext cx="1384791" cy="576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read/write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40" name="Прямая соединительная линия 39"/>
          <p:cNvCxnSpPr>
            <a:stCxn id="39" idx="1"/>
            <a:endCxn id="41" idx="3"/>
          </p:cNvCxnSpPr>
          <p:nvPr/>
        </p:nvCxnSpPr>
        <p:spPr>
          <a:xfrm flipH="1">
            <a:off x="4122475" y="5005203"/>
            <a:ext cx="1085805" cy="580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Скругленный прямоугольник 40"/>
          <p:cNvSpPr/>
          <p:nvPr/>
        </p:nvSpPr>
        <p:spPr>
          <a:xfrm>
            <a:off x="2736475" y="4718363"/>
            <a:ext cx="1386000" cy="5748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Socket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43" name="Прямая соединительная линия 42"/>
          <p:cNvCxnSpPr>
            <a:stCxn id="24" idx="1"/>
          </p:cNvCxnSpPr>
          <p:nvPr/>
        </p:nvCxnSpPr>
        <p:spPr>
          <a:xfrm flipH="1">
            <a:off x="6593072" y="3642172"/>
            <a:ext cx="1085804" cy="1363611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9064556" y="3645759"/>
            <a:ext cx="1085805" cy="580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46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417666" y="1571626"/>
            <a:ext cx="10355234" cy="26193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accent5"/>
                </a:solidFill>
              </a:rPr>
              <a:t>Java process</a:t>
            </a:r>
            <a:endParaRPr lang="ru-RU" sz="2800" dirty="0">
              <a:solidFill>
                <a:schemeClr val="accent5"/>
              </a:solidFill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err="1" smtClean="0">
                <a:latin typeface="Play" panose="00000500000000000000" pitchFamily="2" charset="0"/>
              </a:rPr>
              <a:t>ByteBuffer</a:t>
            </a:r>
            <a:r>
              <a:rPr lang="en-US" dirty="0" smtClean="0">
                <a:latin typeface="Play" panose="00000500000000000000" pitchFamily="2" charset="0"/>
              </a:rPr>
              <a:t> - Off-heap buffer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4591395" y="2805772"/>
            <a:ext cx="1440000" cy="914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Tenured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091035" y="2805772"/>
            <a:ext cx="1440000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Survivor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590675" y="2805772"/>
            <a:ext cx="14400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Eden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091754" y="2805772"/>
            <a:ext cx="5357296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Off-heap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5936" y="2238963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latin typeface="Play" panose="00000500000000000000" pitchFamily="2" charset="0"/>
              </a:rPr>
              <a:t>Managed by GC</a:t>
            </a:r>
            <a:endParaRPr lang="ru-RU" dirty="0">
              <a:solidFill>
                <a:schemeClr val="accent6"/>
              </a:solidFill>
              <a:latin typeface="Play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2661" y="2238962"/>
            <a:ext cx="300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Play" panose="00000500000000000000" pitchFamily="2" charset="0"/>
              </a:rPr>
              <a:t>NOT managed by GC</a:t>
            </a:r>
            <a:endParaRPr lang="ru-RU" dirty="0">
              <a:solidFill>
                <a:schemeClr val="bg2">
                  <a:lumMod val="25000"/>
                </a:schemeClr>
              </a:solidFill>
              <a:latin typeface="Play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8197" y="4477264"/>
            <a:ext cx="60044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Не требует копирования при работе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Не участвует в операциях </a:t>
            </a:r>
            <a:r>
              <a:rPr lang="en-US" sz="2800" dirty="0" smtClean="0"/>
              <a:t>GC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235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11209276" cy="5526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lay" panose="00000500000000000000" pitchFamily="2" charset="0"/>
              </a:rPr>
              <a:t> </a:t>
            </a: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Java </a:t>
            </a:r>
            <a:r>
              <a:rPr lang="en-US" dirty="0">
                <a:latin typeface="Play" panose="00000500000000000000" pitchFamily="2" charset="0"/>
              </a:rPr>
              <a:t>N</a:t>
            </a:r>
            <a:r>
              <a:rPr lang="en-US" dirty="0" smtClean="0">
                <a:latin typeface="Play" panose="00000500000000000000" pitchFamily="2" charset="0"/>
              </a:rPr>
              <a:t>IO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41" y="1265325"/>
            <a:ext cx="7749462" cy="50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11209276" cy="5526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lay" panose="00000500000000000000" pitchFamily="2" charset="0"/>
              </a:rPr>
              <a:t> </a:t>
            </a: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Java </a:t>
            </a:r>
            <a:r>
              <a:rPr lang="en-US" dirty="0">
                <a:latin typeface="Play" panose="00000500000000000000" pitchFamily="2" charset="0"/>
              </a:rPr>
              <a:t>N</a:t>
            </a:r>
            <a:r>
              <a:rPr lang="en-US" dirty="0" smtClean="0">
                <a:latin typeface="Play" panose="00000500000000000000" pitchFamily="2" charset="0"/>
              </a:rPr>
              <a:t>IO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40" y="1747694"/>
            <a:ext cx="9522515" cy="366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11209276" cy="5526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lay" panose="00000500000000000000" pitchFamily="2" charset="0"/>
              </a:rPr>
              <a:t> </a:t>
            </a: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Java </a:t>
            </a:r>
            <a:r>
              <a:rPr lang="en-US" dirty="0">
                <a:latin typeface="Play" panose="00000500000000000000" pitchFamily="2" charset="0"/>
              </a:rPr>
              <a:t>N</a:t>
            </a:r>
            <a:r>
              <a:rPr lang="en-US" dirty="0" smtClean="0">
                <a:latin typeface="Play" panose="00000500000000000000" pitchFamily="2" charset="0"/>
              </a:rPr>
              <a:t>IO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8" y="1419225"/>
            <a:ext cx="9842931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;p2"/>
          <p:cNvSpPr/>
          <p:nvPr/>
        </p:nvSpPr>
        <p:spPr>
          <a:xfrm flipH="1">
            <a:off x="-150" y="-1"/>
            <a:ext cx="12192150" cy="6381751"/>
          </a:xfrm>
          <a:prstGeom prst="rect">
            <a:avLst/>
          </a:prstGeom>
          <a:gradFill flip="none" rotWithShape="1">
            <a:gsLst>
              <a:gs pos="0">
                <a:srgbClr val="1968DD"/>
              </a:gs>
              <a:gs pos="74000">
                <a:srgbClr val="458DCF">
                  <a:tint val="44500"/>
                  <a:satMod val="160000"/>
                </a:srgbClr>
              </a:gs>
              <a:gs pos="100000">
                <a:srgbClr val="458DCF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;p2"/>
          <p:cNvSpPr txBox="1">
            <a:spLocks noGrp="1"/>
          </p:cNvSpPr>
          <p:nvPr>
            <p:ph type="ctrTitle" hasCustomPrompt="1"/>
          </p:nvPr>
        </p:nvSpPr>
        <p:spPr>
          <a:xfrm>
            <a:off x="1" y="498739"/>
            <a:ext cx="4038600" cy="1660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aseline="0">
                <a:solidFill>
                  <a:schemeClr val="lt1"/>
                </a:solidFill>
                <a:latin typeface="Play" panose="000005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About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05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5068940" cy="5526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lay" panose="00000500000000000000" pitchFamily="2" charset="0"/>
              </a:rPr>
              <a:t> </a:t>
            </a:r>
          </a:p>
          <a:p>
            <a:r>
              <a:rPr lang="ru-RU" sz="2400" dirty="0" smtClean="0">
                <a:latin typeface="Play" panose="00000500000000000000" pitchFamily="2" charset="0"/>
              </a:rPr>
              <a:t>Неблокирующий</a:t>
            </a:r>
            <a:r>
              <a:rPr lang="en-US" sz="2400" dirty="0" smtClean="0">
                <a:latin typeface="Play" panose="00000500000000000000" pitchFamily="2" charset="0"/>
              </a:rPr>
              <a:t>, </a:t>
            </a:r>
            <a:r>
              <a:rPr lang="ru-RU" sz="2400" dirty="0" smtClean="0">
                <a:latin typeface="Play" panose="00000500000000000000" pitchFamily="2" charset="0"/>
              </a:rPr>
              <a:t>асинхронный</a:t>
            </a:r>
          </a:p>
          <a:p>
            <a:r>
              <a:rPr lang="ru-RU" sz="2400" dirty="0" smtClean="0">
                <a:latin typeface="Play" panose="00000500000000000000" pitchFamily="2" charset="0"/>
              </a:rPr>
              <a:t>Низкоуровневый – большая свобода </a:t>
            </a: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Java </a:t>
            </a:r>
            <a:r>
              <a:rPr lang="en-US" dirty="0">
                <a:latin typeface="Play" panose="00000500000000000000" pitchFamily="2" charset="0"/>
              </a:rPr>
              <a:t>N</a:t>
            </a:r>
            <a:r>
              <a:rPr lang="en-US" dirty="0" smtClean="0">
                <a:latin typeface="Play" panose="00000500000000000000" pitchFamily="2" charset="0"/>
              </a:rPr>
              <a:t>IO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22" name="Объект 2"/>
          <p:cNvSpPr txBox="1">
            <a:spLocks/>
          </p:cNvSpPr>
          <p:nvPr/>
        </p:nvSpPr>
        <p:spPr>
          <a:xfrm>
            <a:off x="981074" y="1332000"/>
            <a:ext cx="5070590" cy="55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accent6"/>
                </a:solidFill>
                <a:latin typeface="Play" panose="00000500000000000000" pitchFamily="2" charset="0"/>
              </a:rPr>
              <a:t>Плюсы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бъект 2"/>
          <p:cNvSpPr txBox="1">
            <a:spLocks/>
          </p:cNvSpPr>
          <p:nvPr/>
        </p:nvSpPr>
        <p:spPr>
          <a:xfrm>
            <a:off x="6051664" y="1332000"/>
            <a:ext cx="5220393" cy="55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  <a:latin typeface="Play" panose="00000500000000000000" pitchFamily="2" charset="0"/>
              </a:rPr>
              <a:t>Минусы</a:t>
            </a:r>
          </a:p>
          <a:p>
            <a:r>
              <a:rPr lang="ru-RU" sz="2400" dirty="0" smtClean="0">
                <a:latin typeface="Play" panose="00000500000000000000" pitchFamily="2" charset="0"/>
              </a:rPr>
              <a:t>Сложный для разработки</a:t>
            </a:r>
          </a:p>
          <a:p>
            <a:r>
              <a:rPr lang="ru-RU" sz="2400" dirty="0" smtClean="0">
                <a:latin typeface="Play" panose="00000500000000000000" pitchFamily="2" charset="0"/>
              </a:rPr>
              <a:t>Содержит ошибки в </a:t>
            </a:r>
            <a:r>
              <a:rPr lang="en-US" sz="2400" dirty="0" smtClean="0">
                <a:latin typeface="Play" panose="00000500000000000000" pitchFamily="2" charset="0"/>
              </a:rPr>
              <a:t>Java 8</a:t>
            </a:r>
            <a:endParaRPr lang="ru-RU" sz="2400" dirty="0" smtClean="0">
              <a:latin typeface="Play" panose="00000500000000000000" pitchFamily="2" charset="0"/>
            </a:endParaRPr>
          </a:p>
          <a:p>
            <a:r>
              <a:rPr lang="ru-RU" sz="2400" dirty="0" smtClean="0">
                <a:latin typeface="Play" panose="00000500000000000000" pitchFamily="2" charset="0"/>
              </a:rPr>
              <a:t>Меньшее количество потоков</a:t>
            </a:r>
            <a:endParaRPr lang="en-US" sz="2400" dirty="0" smtClean="0">
              <a:latin typeface="Play" panose="00000500000000000000" pitchFamily="2" charset="0"/>
            </a:endParaRPr>
          </a:p>
          <a:p>
            <a:endParaRPr lang="ru-RU" sz="2400" dirty="0" smtClean="0">
              <a:latin typeface="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9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11209276" cy="5526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lay" panose="00000500000000000000" pitchFamily="2" charset="0"/>
              </a:rPr>
              <a:t> </a:t>
            </a: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>
                <a:latin typeface="Play" panose="00000500000000000000" pitchFamily="2" charset="0"/>
              </a:rPr>
              <a:t>Java </a:t>
            </a:r>
            <a:r>
              <a:rPr lang="en-US" dirty="0" smtClean="0">
                <a:latin typeface="Play" panose="00000500000000000000" pitchFamily="2" charset="0"/>
              </a:rPr>
              <a:t>NIO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981074" y="1332000"/>
            <a:ext cx="11209276" cy="55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 smtClean="0">
              <a:latin typeface="Play" panose="00000500000000000000" pitchFamily="2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51187" y="1221700"/>
            <a:ext cx="523309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200" dirty="0" smtClean="0"/>
              <a:t>Заметили ошибку</a:t>
            </a:r>
            <a:endParaRPr lang="ru-RU" sz="5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013" y="2314400"/>
            <a:ext cx="3637571" cy="38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;p2"/>
          <p:cNvSpPr/>
          <p:nvPr/>
        </p:nvSpPr>
        <p:spPr>
          <a:xfrm flipH="1">
            <a:off x="-150" y="-1"/>
            <a:ext cx="12192150" cy="6381751"/>
          </a:xfrm>
          <a:prstGeom prst="rect">
            <a:avLst/>
          </a:prstGeom>
          <a:gradFill flip="none" rotWithShape="1">
            <a:gsLst>
              <a:gs pos="0">
                <a:srgbClr val="1968DD"/>
              </a:gs>
              <a:gs pos="74000">
                <a:srgbClr val="458DCF">
                  <a:tint val="44500"/>
                  <a:satMod val="160000"/>
                </a:srgbClr>
              </a:gs>
              <a:gs pos="100000">
                <a:srgbClr val="458DCF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;p2"/>
          <p:cNvSpPr txBox="1">
            <a:spLocks noGrp="1"/>
          </p:cNvSpPr>
          <p:nvPr>
            <p:ph type="ctrTitle" hasCustomPrompt="1"/>
          </p:nvPr>
        </p:nvSpPr>
        <p:spPr>
          <a:xfrm>
            <a:off x="514350" y="1219200"/>
            <a:ext cx="11744325" cy="1076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aseline="0">
                <a:solidFill>
                  <a:schemeClr val="lt1"/>
                </a:solidFill>
                <a:latin typeface="Play" panose="000005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 err="1" smtClean="0"/>
              <a:t>Netty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30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8475601" cy="5526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lay" panose="00000500000000000000" pitchFamily="2" charset="0"/>
              </a:rPr>
              <a:t>Неблокирующий клиент</a:t>
            </a:r>
            <a:r>
              <a:rPr lang="en-US" dirty="0" smtClean="0">
                <a:latin typeface="Play" panose="00000500000000000000" pitchFamily="2" charset="0"/>
              </a:rPr>
              <a:t>-</a:t>
            </a:r>
            <a:r>
              <a:rPr lang="ru-RU" dirty="0" smtClean="0">
                <a:latin typeface="Play" panose="00000500000000000000" pitchFamily="2" charset="0"/>
              </a:rPr>
              <a:t>серверный </a:t>
            </a:r>
            <a:r>
              <a:rPr lang="ru-RU" dirty="0" err="1" smtClean="0">
                <a:latin typeface="Play" panose="00000500000000000000" pitchFamily="2" charset="0"/>
              </a:rPr>
              <a:t>фреймворк</a:t>
            </a:r>
            <a:endParaRPr lang="ru-RU" dirty="0" smtClean="0">
              <a:latin typeface="Play" panose="00000500000000000000" pitchFamily="2" charset="0"/>
            </a:endParaRPr>
          </a:p>
          <a:p>
            <a:pPr marL="0" indent="0">
              <a:buNone/>
            </a:pPr>
            <a:r>
              <a:rPr lang="ru-RU" dirty="0" smtClean="0">
                <a:latin typeface="Play" panose="00000500000000000000" pitchFamily="2" charset="0"/>
              </a:rPr>
              <a:t>Дальнейшее развитие идей </a:t>
            </a:r>
            <a:r>
              <a:rPr lang="en-US" dirty="0" smtClean="0">
                <a:latin typeface="Play" panose="00000500000000000000" pitchFamily="2" charset="0"/>
              </a:rPr>
              <a:t>NIO -</a:t>
            </a:r>
            <a:r>
              <a:rPr lang="ru-RU" dirty="0" smtClean="0">
                <a:latin typeface="Play" panose="00000500000000000000" pitchFamily="2" charset="0"/>
              </a:rPr>
              <a:t> улучшает </a:t>
            </a:r>
            <a:r>
              <a:rPr lang="en-US" dirty="0" smtClean="0">
                <a:latin typeface="Play" panose="00000500000000000000" pitchFamily="2" charset="0"/>
              </a:rPr>
              <a:t>API, </a:t>
            </a:r>
            <a:r>
              <a:rPr lang="ru-RU" dirty="0" smtClean="0">
                <a:latin typeface="Play" panose="00000500000000000000" pitchFamily="2" charset="0"/>
              </a:rPr>
              <a:t> устраняет недоработки</a:t>
            </a:r>
            <a:endParaRPr lang="en-US" dirty="0" smtClean="0">
              <a:latin typeface="Play" panose="00000500000000000000" pitchFamily="2" charset="0"/>
            </a:endParaRPr>
          </a:p>
          <a:p>
            <a:pPr marL="0" indent="0">
              <a:buNone/>
            </a:pPr>
            <a:r>
              <a:rPr lang="ru-RU" dirty="0" smtClean="0">
                <a:latin typeface="Play" panose="00000500000000000000" pitchFamily="2" charset="0"/>
              </a:rPr>
              <a:t>Не требует дополнительных зависимостей</a:t>
            </a:r>
          </a:p>
          <a:p>
            <a:pPr marL="0" indent="0">
              <a:buNone/>
            </a:pPr>
            <a:endParaRPr lang="ru-RU" dirty="0" smtClean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err="1" smtClean="0">
                <a:latin typeface="Play" panose="00000500000000000000" pitchFamily="2" charset="0"/>
              </a:rPr>
              <a:t>Netty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442" y="1038037"/>
            <a:ext cx="2791215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7589776" cy="5526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Play" panose="00000500000000000000" pitchFamily="2" charset="0"/>
              </a:rPr>
              <a:t>ServerBootstrap</a:t>
            </a:r>
            <a:r>
              <a:rPr lang="en-US" dirty="0">
                <a:latin typeface="Play" panose="00000500000000000000" pitchFamily="2" charset="0"/>
              </a:rPr>
              <a:t> – </a:t>
            </a:r>
            <a:r>
              <a:rPr lang="ru-RU" dirty="0" smtClean="0">
                <a:latin typeface="Play" panose="00000500000000000000" pitchFamily="2" charset="0"/>
              </a:rPr>
              <a:t>объект сервер</a:t>
            </a:r>
          </a:p>
          <a:p>
            <a:pPr marL="0" indent="0">
              <a:buNone/>
            </a:pPr>
            <a:r>
              <a:rPr lang="en-US" dirty="0" err="1" smtClean="0">
                <a:latin typeface="Play" panose="00000500000000000000" pitchFamily="2" charset="0"/>
              </a:rPr>
              <a:t>EventLoopGroup</a:t>
            </a:r>
            <a:r>
              <a:rPr lang="ru-RU" dirty="0" smtClean="0">
                <a:latin typeface="Play" panose="00000500000000000000" pitchFamily="2" charset="0"/>
              </a:rPr>
              <a:t> 1 –входящи</a:t>
            </a:r>
            <a:r>
              <a:rPr lang="ru-RU" dirty="0">
                <a:latin typeface="Play" panose="00000500000000000000" pitchFamily="2" charset="0"/>
              </a:rPr>
              <a:t>е</a:t>
            </a:r>
            <a:r>
              <a:rPr lang="ru-RU" dirty="0" smtClean="0">
                <a:latin typeface="Play" panose="00000500000000000000" pitchFamily="2" charset="0"/>
              </a:rPr>
              <a:t> </a:t>
            </a:r>
            <a:r>
              <a:rPr lang="ru-RU" dirty="0" err="1" smtClean="0">
                <a:latin typeface="Play" panose="00000500000000000000" pitchFamily="2" charset="0"/>
              </a:rPr>
              <a:t>соединенения</a:t>
            </a:r>
            <a:endParaRPr lang="ru-RU" dirty="0" smtClean="0">
              <a:latin typeface="Play" panose="00000500000000000000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Play" panose="00000500000000000000" pitchFamily="2" charset="0"/>
              </a:rPr>
              <a:t>EventLoopGroup</a:t>
            </a:r>
            <a:r>
              <a:rPr lang="ru-RU" dirty="0">
                <a:latin typeface="Play" panose="00000500000000000000" pitchFamily="2" charset="0"/>
              </a:rPr>
              <a:t> </a:t>
            </a:r>
            <a:r>
              <a:rPr lang="ru-RU" dirty="0" smtClean="0">
                <a:latin typeface="Play" panose="00000500000000000000" pitchFamily="2" charset="0"/>
              </a:rPr>
              <a:t>2 –данные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ru-RU" dirty="0" smtClean="0">
                <a:latin typeface="Play" panose="00000500000000000000" pitchFamily="2" charset="0"/>
              </a:rPr>
              <a:t>Сервер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440" y="1332000"/>
            <a:ext cx="1371685" cy="13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6703951" cy="552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Play" panose="00000500000000000000" pitchFamily="2" charset="0"/>
              </a:rPr>
              <a:t>Bootstrap </a:t>
            </a:r>
            <a:r>
              <a:rPr lang="en-US" dirty="0">
                <a:latin typeface="Play" panose="00000500000000000000" pitchFamily="2" charset="0"/>
              </a:rPr>
              <a:t>– </a:t>
            </a:r>
            <a:r>
              <a:rPr lang="ru-RU" dirty="0" smtClean="0">
                <a:latin typeface="Play" panose="00000500000000000000" pitchFamily="2" charset="0"/>
              </a:rPr>
              <a:t>объект клиент</a:t>
            </a:r>
          </a:p>
          <a:p>
            <a:pPr marL="0" indent="0">
              <a:buNone/>
            </a:pPr>
            <a:r>
              <a:rPr lang="en-US" dirty="0" err="1" smtClean="0">
                <a:latin typeface="Play" panose="00000500000000000000" pitchFamily="2" charset="0"/>
              </a:rPr>
              <a:t>EventLoopGroup</a:t>
            </a:r>
            <a:r>
              <a:rPr lang="ru-RU" dirty="0" smtClean="0">
                <a:latin typeface="Play" panose="00000500000000000000" pitchFamily="2" charset="0"/>
              </a:rPr>
              <a:t> –данные</a:t>
            </a:r>
          </a:p>
          <a:p>
            <a:pPr marL="0" indent="0">
              <a:buNone/>
            </a:pP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ru-RU" dirty="0" smtClean="0">
                <a:latin typeface="Play" panose="00000500000000000000" pitchFamily="2" charset="0"/>
              </a:rPr>
              <a:t>Клиент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221" y="112020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8789926" cy="5526000"/>
          </a:xfrm>
        </p:spPr>
        <p:txBody>
          <a:bodyPr/>
          <a:lstStyle/>
          <a:p>
            <a:r>
              <a:rPr lang="en-US" dirty="0" err="1" smtClean="0">
                <a:latin typeface="Play" panose="00000500000000000000" pitchFamily="2" charset="0"/>
              </a:rPr>
              <a:t>OioSocketChannel</a:t>
            </a:r>
            <a:r>
              <a:rPr lang="en-US" dirty="0" smtClean="0">
                <a:latin typeface="Play" panose="00000500000000000000" pitchFamily="2" charset="0"/>
              </a:rPr>
              <a:t>/</a:t>
            </a:r>
            <a:r>
              <a:rPr lang="en-US" dirty="0" err="1" smtClean="0">
                <a:latin typeface="Play" panose="00000500000000000000" pitchFamily="2" charset="0"/>
              </a:rPr>
              <a:t>OioServerSocketChannel</a:t>
            </a:r>
            <a:endParaRPr lang="ru-RU" dirty="0" smtClean="0">
              <a:latin typeface="Play" panose="00000500000000000000" pitchFamily="2" charset="0"/>
            </a:endParaRPr>
          </a:p>
          <a:p>
            <a:r>
              <a:rPr lang="en-US" dirty="0" err="1" smtClean="0">
                <a:latin typeface="Play" panose="00000500000000000000" pitchFamily="2" charset="0"/>
              </a:rPr>
              <a:t>NioSocketChannel</a:t>
            </a:r>
            <a:r>
              <a:rPr lang="en-US" dirty="0" smtClean="0">
                <a:latin typeface="Play" panose="00000500000000000000" pitchFamily="2" charset="0"/>
              </a:rPr>
              <a:t>/</a:t>
            </a:r>
            <a:r>
              <a:rPr lang="en-US" dirty="0" err="1" smtClean="0">
                <a:latin typeface="Play" panose="00000500000000000000" pitchFamily="2" charset="0"/>
              </a:rPr>
              <a:t>NioServerSocketChannel</a:t>
            </a:r>
            <a:endParaRPr lang="ru-RU" dirty="0" smtClean="0">
              <a:latin typeface="Play" panose="00000500000000000000" pitchFamily="2" charset="0"/>
            </a:endParaRPr>
          </a:p>
          <a:p>
            <a:r>
              <a:rPr lang="en-US" dirty="0" err="1" smtClean="0">
                <a:latin typeface="Play" panose="00000500000000000000" pitchFamily="2" charset="0"/>
              </a:rPr>
              <a:t>EpolSocketChannel</a:t>
            </a:r>
            <a:r>
              <a:rPr lang="en-US" dirty="0" smtClean="0">
                <a:latin typeface="Play" panose="00000500000000000000" pitchFamily="2" charset="0"/>
              </a:rPr>
              <a:t>/</a:t>
            </a:r>
            <a:r>
              <a:rPr lang="en-US" dirty="0" err="1" smtClean="0">
                <a:latin typeface="Play" panose="00000500000000000000" pitchFamily="2" charset="0"/>
              </a:rPr>
              <a:t>EpolServerSocketChannel</a:t>
            </a:r>
            <a:endParaRPr lang="en-US" dirty="0" smtClean="0">
              <a:latin typeface="Play" panose="00000500000000000000" pitchFamily="2" charset="0"/>
            </a:endParaRPr>
          </a:p>
          <a:p>
            <a:r>
              <a:rPr lang="en-US" dirty="0" err="1" smtClean="0">
                <a:latin typeface="Play" panose="00000500000000000000" pitchFamily="2" charset="0"/>
              </a:rPr>
              <a:t>KQueueSocketChannel</a:t>
            </a:r>
            <a:r>
              <a:rPr lang="en-US" dirty="0" smtClean="0">
                <a:latin typeface="Play" panose="00000500000000000000" pitchFamily="2" charset="0"/>
              </a:rPr>
              <a:t>/</a:t>
            </a:r>
            <a:r>
              <a:rPr lang="en-US" dirty="0" err="1" smtClean="0">
                <a:latin typeface="Play" panose="00000500000000000000" pitchFamily="2" charset="0"/>
              </a:rPr>
              <a:t>KQueueServerSocketChannel</a:t>
            </a:r>
            <a:endParaRPr lang="en-US" dirty="0" smtClean="0">
              <a:latin typeface="Play" panose="00000500000000000000" pitchFamily="2" charset="0"/>
            </a:endParaRPr>
          </a:p>
          <a:p>
            <a:r>
              <a:rPr lang="ru-RU" dirty="0" smtClean="0">
                <a:latin typeface="Play" panose="00000500000000000000" pitchFamily="2" charset="0"/>
              </a:rPr>
              <a:t>и т.д.</a:t>
            </a:r>
            <a:endParaRPr lang="en-US" dirty="0" smtClean="0">
              <a:latin typeface="Play" panose="00000500000000000000" pitchFamily="2" charset="0"/>
            </a:endParaRPr>
          </a:p>
          <a:p>
            <a:pPr marL="0" indent="0">
              <a:buNone/>
            </a:pPr>
            <a:endParaRPr lang="ru-RU" dirty="0" smtClean="0">
              <a:latin typeface="Play" panose="00000500000000000000" pitchFamily="2" charset="0"/>
            </a:endParaRPr>
          </a:p>
          <a:p>
            <a:pPr marL="0" indent="0">
              <a:buNone/>
            </a:pP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ru-RU" dirty="0" smtClean="0">
                <a:latin typeface="Play" panose="00000500000000000000" pitchFamily="2" charset="0"/>
              </a:rPr>
              <a:t>Каналы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195" y="1332000"/>
            <a:ext cx="1686258" cy="16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Bootstrap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332000"/>
            <a:ext cx="9696450" cy="462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Bootstrap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332000"/>
            <a:ext cx="10996780" cy="43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143375" y="2271886"/>
            <a:ext cx="5648326" cy="4109863"/>
          </a:xfrm>
          <a:prstGeom prst="roundRect">
            <a:avLst/>
          </a:prstGeom>
          <a:solidFill>
            <a:schemeClr val="bg1"/>
          </a:soli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  <a:latin typeface="Play" panose="00000500000000000000" pitchFamily="2" charset="0"/>
              </a:rPr>
              <a:t>EventLoopGroup</a:t>
            </a:r>
            <a:endParaRPr lang="ru-RU" dirty="0">
              <a:solidFill>
                <a:schemeClr val="tx1"/>
              </a:solidFill>
              <a:latin typeface="Play" panose="00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11209276" cy="5526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Play" panose="00000500000000000000" pitchFamily="2" charset="0"/>
              </a:rPr>
              <a:t>EventLoopGroup</a:t>
            </a:r>
            <a:r>
              <a:rPr lang="ru-RU" dirty="0" smtClean="0">
                <a:latin typeface="Play" panose="00000500000000000000" pitchFamily="2" charset="0"/>
              </a:rPr>
              <a:t> – реактор, набор циклов которые обрабатывают входящие данные</a:t>
            </a: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err="1" smtClean="0">
                <a:latin typeface="Play" panose="00000500000000000000" pitchFamily="2" charset="0"/>
              </a:rPr>
              <a:t>EventLoopGroup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2" name="Стрелка вправо 1"/>
          <p:cNvSpPr/>
          <p:nvPr/>
        </p:nvSpPr>
        <p:spPr>
          <a:xfrm>
            <a:off x="1343024" y="3951238"/>
            <a:ext cx="2800350" cy="792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Входящие данные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10062" y="4056817"/>
            <a:ext cx="2276475" cy="5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Буфер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172325" y="2981325"/>
            <a:ext cx="2200275" cy="54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EventLoop1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172324" y="3681239"/>
            <a:ext cx="2200275" cy="54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EventLoop2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172323" y="4380806"/>
            <a:ext cx="2200275" cy="54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EventLoop3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172323" y="5080720"/>
            <a:ext cx="2200275" cy="54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EventLoop4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endCxn id="10" idx="1"/>
          </p:cNvCxnSpPr>
          <p:nvPr/>
        </p:nvCxnSpPr>
        <p:spPr>
          <a:xfrm flipV="1">
            <a:off x="6586537" y="3251325"/>
            <a:ext cx="585788" cy="96991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9" idx="3"/>
            <a:endCxn id="11" idx="1"/>
          </p:cNvCxnSpPr>
          <p:nvPr/>
        </p:nvCxnSpPr>
        <p:spPr>
          <a:xfrm flipV="1">
            <a:off x="6586537" y="3951239"/>
            <a:ext cx="585787" cy="37557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9" idx="3"/>
            <a:endCxn id="12" idx="1"/>
          </p:cNvCxnSpPr>
          <p:nvPr/>
        </p:nvCxnSpPr>
        <p:spPr>
          <a:xfrm>
            <a:off x="6586537" y="4326817"/>
            <a:ext cx="585786" cy="32398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3" idx="1"/>
          </p:cNvCxnSpPr>
          <p:nvPr/>
        </p:nvCxnSpPr>
        <p:spPr>
          <a:xfrm>
            <a:off x="6586537" y="4486275"/>
            <a:ext cx="585786" cy="86444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3" y="3029007"/>
            <a:ext cx="438150" cy="4381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3" y="3714751"/>
            <a:ext cx="438150" cy="4381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3" y="4431904"/>
            <a:ext cx="438150" cy="4381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3" y="5123727"/>
            <a:ext cx="438150" cy="4381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67" y="4142428"/>
            <a:ext cx="409830" cy="40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69127" y="1332000"/>
            <a:ext cx="6745409" cy="5525999"/>
          </a:xfrm>
        </p:spPr>
        <p:txBody>
          <a:bodyPr/>
          <a:lstStyle/>
          <a:p>
            <a:r>
              <a:rPr lang="en-US" dirty="0"/>
              <a:t>Senior Software </a:t>
            </a:r>
            <a:r>
              <a:rPr lang="en-US" dirty="0" smtClean="0"/>
              <a:t>Engineer</a:t>
            </a:r>
            <a:endParaRPr lang="ru-RU" dirty="0" smtClean="0"/>
          </a:p>
          <a:p>
            <a:r>
              <a:rPr lang="ru-RU" dirty="0" smtClean="0"/>
              <a:t>Занимаюсь разработкой с 2006</a:t>
            </a:r>
          </a:p>
          <a:p>
            <a:r>
              <a:rPr lang="ru-RU" dirty="0" smtClean="0"/>
              <a:t>Работал в </a:t>
            </a:r>
            <a:r>
              <a:rPr lang="ru-RU" dirty="0" err="1" smtClean="0"/>
              <a:t>Крок</a:t>
            </a:r>
            <a:r>
              <a:rPr lang="ru-RU" dirty="0" smtClean="0"/>
              <a:t> с 2015 по </a:t>
            </a:r>
            <a:r>
              <a:rPr lang="ru-RU" dirty="0"/>
              <a:t>2020 </a:t>
            </a:r>
            <a:endParaRPr lang="en-US" dirty="0" smtClean="0"/>
          </a:p>
          <a:p>
            <a:r>
              <a:rPr lang="ru-RU" dirty="0" smtClean="0"/>
              <a:t>Работаю в </a:t>
            </a:r>
            <a:r>
              <a:rPr lang="en-US" dirty="0" smtClean="0"/>
              <a:t>EPAM Anywhere</a:t>
            </a:r>
          </a:p>
          <a:p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2369203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12" y="1332000"/>
            <a:ext cx="2562223" cy="819150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About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2562635" y="997523"/>
            <a:ext cx="9549009" cy="4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306" y="1332000"/>
            <a:ext cx="1568015" cy="16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err="1" smtClean="0">
                <a:latin typeface="Play" panose="00000500000000000000" pitchFamily="2" charset="0"/>
              </a:rPr>
              <a:t>EventLoopGroup</a:t>
            </a:r>
            <a:r>
              <a:rPr lang="en-US" dirty="0">
                <a:latin typeface="Play" panose="00000500000000000000" pitchFamily="2" charset="0"/>
              </a:rPr>
              <a:t> </a:t>
            </a:r>
            <a:r>
              <a:rPr lang="ru-RU" dirty="0" smtClean="0">
                <a:latin typeface="Play" panose="00000500000000000000" pitchFamily="2" charset="0"/>
              </a:rPr>
              <a:t>1 и 2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837180" y="1449650"/>
            <a:ext cx="2419200" cy="972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Play" panose="00000500000000000000" pitchFamily="2" charset="0"/>
              </a:rPr>
              <a:t>EventLoopGroup</a:t>
            </a:r>
            <a:r>
              <a:rPr lang="ru-RU" dirty="0" smtClean="0">
                <a:latin typeface="Play" panose="00000500000000000000" pitchFamily="2" charset="0"/>
              </a:rPr>
              <a:t>2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8" name="Прямая соединительная линия 7"/>
          <p:cNvCxnSpPr>
            <a:stCxn id="7" idx="1"/>
            <a:endCxn id="9" idx="3"/>
          </p:cNvCxnSpPr>
          <p:nvPr/>
        </p:nvCxnSpPr>
        <p:spPr>
          <a:xfrm flipH="1">
            <a:off x="4267199" y="1935650"/>
            <a:ext cx="3569981" cy="1390650"/>
          </a:xfrm>
          <a:prstGeom prst="line">
            <a:avLst/>
          </a:prstGeom>
          <a:ln w="41275">
            <a:solidFill>
              <a:srgbClr val="458DC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1847850" y="2840300"/>
            <a:ext cx="2419349" cy="972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EventLoopGroup1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798132" y="4486402"/>
            <a:ext cx="2419200" cy="972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Play" panose="00000500000000000000" pitchFamily="2" charset="0"/>
              </a:rPr>
              <a:t>Прикладной уровень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13" name="Прямая соединительная линия 12"/>
          <p:cNvCxnSpPr>
            <a:endCxn id="9" idx="0"/>
          </p:cNvCxnSpPr>
          <p:nvPr/>
        </p:nvCxnSpPr>
        <p:spPr>
          <a:xfrm>
            <a:off x="3048000" y="1838325"/>
            <a:ext cx="9525" cy="1001975"/>
          </a:xfrm>
          <a:prstGeom prst="line">
            <a:avLst/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 flipV="1">
            <a:off x="8324850" y="2421650"/>
            <a:ext cx="38100" cy="2064752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 flipV="1">
            <a:off x="9734550" y="2421650"/>
            <a:ext cx="38100" cy="2064752"/>
          </a:xfrm>
          <a:prstGeom prst="line">
            <a:avLst/>
          </a:prstGeom>
          <a:ln w="41275">
            <a:solidFill>
              <a:srgbClr val="458DC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0315659">
            <a:off x="4507709" y="2190818"/>
            <a:ext cx="277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Регистрация канала</a:t>
            </a:r>
            <a:endParaRPr lang="ru-RU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7118292" y="3223193"/>
            <a:ext cx="1111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Чтение</a:t>
            </a:r>
            <a:endParaRPr lang="ru-RU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9842442" y="3223193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Запись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29235" y="1871690"/>
            <a:ext cx="1772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Входящее соединение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1" y="2840301"/>
            <a:ext cx="438150" cy="4381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80" y="1439425"/>
            <a:ext cx="438150" cy="4381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331" y="4548453"/>
            <a:ext cx="385848" cy="3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Bootstrap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4" y="1332000"/>
            <a:ext cx="9386045" cy="41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Bootstrap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332000"/>
            <a:ext cx="10442961" cy="41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Bootstrap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332000"/>
            <a:ext cx="10055622" cy="416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7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Bootstrap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332000"/>
            <a:ext cx="10604638" cy="387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11209276" cy="5526000"/>
          </a:xfrm>
        </p:spPr>
        <p:txBody>
          <a:bodyPr/>
          <a:lstStyle/>
          <a:p>
            <a:endParaRPr lang="en-US" dirty="0" smtClean="0">
              <a:latin typeface="Play" panose="00000500000000000000" pitchFamily="2" charset="0"/>
            </a:endParaRPr>
          </a:p>
          <a:p>
            <a:r>
              <a:rPr lang="en-US" dirty="0" err="1" smtClean="0">
                <a:latin typeface="Play" panose="00000500000000000000" pitchFamily="2" charset="0"/>
              </a:rPr>
              <a:t>InboundHandler</a:t>
            </a:r>
            <a:r>
              <a:rPr lang="en-US" dirty="0" smtClean="0">
                <a:latin typeface="Play" panose="00000500000000000000" pitchFamily="2" charset="0"/>
              </a:rPr>
              <a:t>/</a:t>
            </a:r>
            <a:r>
              <a:rPr lang="en-US" dirty="0" err="1" smtClean="0">
                <a:latin typeface="Play" panose="00000500000000000000" pitchFamily="2" charset="0"/>
              </a:rPr>
              <a:t>OutboundHandler</a:t>
            </a:r>
            <a:endParaRPr lang="en-US" dirty="0" smtClean="0">
              <a:latin typeface="Play" panose="00000500000000000000" pitchFamily="2" charset="0"/>
            </a:endParaRPr>
          </a:p>
          <a:p>
            <a:endParaRPr lang="en-US" dirty="0">
              <a:latin typeface="Play" panose="00000500000000000000" pitchFamily="2" charset="0"/>
            </a:endParaRPr>
          </a:p>
          <a:p>
            <a:endParaRPr lang="en-US" dirty="0" smtClean="0">
              <a:latin typeface="Play" panose="00000500000000000000" pitchFamily="2" charset="0"/>
            </a:endParaRPr>
          </a:p>
          <a:p>
            <a:r>
              <a:rPr lang="en-US" dirty="0" smtClean="0">
                <a:latin typeface="Play" panose="00000500000000000000" pitchFamily="2" charset="0"/>
              </a:rPr>
              <a:t>Decoder/Encoder</a:t>
            </a:r>
            <a:endParaRPr lang="ru-RU" dirty="0" smtClean="0">
              <a:latin typeface="Play" panose="00000500000000000000" pitchFamily="2" charset="0"/>
            </a:endParaRPr>
          </a:p>
          <a:p>
            <a:pPr marL="0" indent="0">
              <a:buNone/>
            </a:pPr>
            <a:endParaRPr lang="ru-RU" dirty="0" smtClean="0">
              <a:latin typeface="Play" panose="00000500000000000000" pitchFamily="2" charset="0"/>
            </a:endParaRPr>
          </a:p>
          <a:p>
            <a:pPr marL="0" indent="0">
              <a:buNone/>
            </a:pP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Pipeline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428" y="1445958"/>
            <a:ext cx="1368000" cy="136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428" y="3383615"/>
            <a:ext cx="1368000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800349" y="1528936"/>
            <a:ext cx="8905875" cy="3433589"/>
          </a:xfrm>
          <a:prstGeom prst="roundRect">
            <a:avLst/>
          </a:prstGeom>
          <a:solidFill>
            <a:schemeClr val="bg1"/>
          </a:soli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>
              <a:solidFill>
                <a:schemeClr val="tx1"/>
              </a:solidFill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Pipeline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2" name="Стрелка вправо 1"/>
          <p:cNvSpPr/>
          <p:nvPr/>
        </p:nvSpPr>
        <p:spPr>
          <a:xfrm>
            <a:off x="1133379" y="2117468"/>
            <a:ext cx="1637475" cy="792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/>
              <a:t>socket.read</a:t>
            </a:r>
            <a:r>
              <a:rPr lang="en-US" sz="1400" b="1" dirty="0"/>
              <a:t>()</a:t>
            </a:r>
            <a:endParaRPr lang="ru-RU" sz="1400" b="1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057524" y="2179571"/>
            <a:ext cx="2228851" cy="65889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err="1" smtClean="0"/>
              <a:t>InboundHandler</a:t>
            </a:r>
            <a:r>
              <a:rPr lang="en-US" sz="1600" dirty="0" smtClean="0"/>
              <a:t> 1</a:t>
            </a:r>
            <a:endParaRPr lang="ru-RU" sz="1600" dirty="0"/>
          </a:p>
        </p:txBody>
      </p:sp>
      <p:cxnSp>
        <p:nvCxnSpPr>
          <p:cNvPr id="16" name="Прямая со стрелкой 15"/>
          <p:cNvCxnSpPr>
            <a:endCxn id="17" idx="1"/>
          </p:cNvCxnSpPr>
          <p:nvPr/>
        </p:nvCxnSpPr>
        <p:spPr>
          <a:xfrm>
            <a:off x="8221141" y="2488313"/>
            <a:ext cx="1077392" cy="1"/>
          </a:xfrm>
          <a:prstGeom prst="straightConnector1">
            <a:avLst/>
          </a:prstGeom>
          <a:ln w="412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9298533" y="2158867"/>
            <a:ext cx="2131465" cy="65889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err="1" smtClean="0"/>
              <a:t>InboundHandler</a:t>
            </a:r>
            <a:r>
              <a:rPr lang="en-US" dirty="0" smtClean="0"/>
              <a:t> N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178028" y="2158867"/>
            <a:ext cx="2149487" cy="65889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err="1" smtClean="0"/>
              <a:t>InboundHandler</a:t>
            </a:r>
            <a:r>
              <a:rPr lang="en-US" dirty="0" smtClean="0"/>
              <a:t> 2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10" idx="3"/>
          </p:cNvCxnSpPr>
          <p:nvPr/>
        </p:nvCxnSpPr>
        <p:spPr>
          <a:xfrm>
            <a:off x="5286375" y="2509018"/>
            <a:ext cx="907541" cy="0"/>
          </a:xfrm>
          <a:prstGeom prst="straightConnector1">
            <a:avLst/>
          </a:prstGeom>
          <a:ln w="412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Скругленный прямоугольник 30"/>
          <p:cNvSpPr/>
          <p:nvPr/>
        </p:nvSpPr>
        <p:spPr>
          <a:xfrm>
            <a:off x="3073411" y="3671674"/>
            <a:ext cx="2212964" cy="658893"/>
          </a:xfrm>
          <a:prstGeom prst="roundRect">
            <a:avLst/>
          </a:prstGeom>
          <a:solidFill>
            <a:srgbClr val="458D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err="1" smtClean="0"/>
              <a:t>OutboundHandler</a:t>
            </a:r>
            <a:r>
              <a:rPr lang="en-US" dirty="0" smtClean="0"/>
              <a:t> N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34" idx="3"/>
            <a:endCxn id="33" idx="1"/>
          </p:cNvCxnSpPr>
          <p:nvPr/>
        </p:nvCxnSpPr>
        <p:spPr>
          <a:xfrm>
            <a:off x="8327516" y="3980417"/>
            <a:ext cx="986904" cy="0"/>
          </a:xfrm>
          <a:prstGeom prst="straightConnector1">
            <a:avLst/>
          </a:prstGeom>
          <a:ln w="41275">
            <a:solidFill>
              <a:schemeClr val="accent6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9314420" y="3650970"/>
            <a:ext cx="2115579" cy="658893"/>
          </a:xfrm>
          <a:prstGeom prst="roundRect">
            <a:avLst/>
          </a:prstGeom>
          <a:solidFill>
            <a:srgbClr val="458D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err="1"/>
              <a:t>OutboundHandler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6193916" y="3650970"/>
            <a:ext cx="2133600" cy="658893"/>
          </a:xfrm>
          <a:prstGeom prst="roundRect">
            <a:avLst/>
          </a:prstGeom>
          <a:solidFill>
            <a:srgbClr val="458D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err="1"/>
              <a:t>OutboundHandler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31" idx="3"/>
          </p:cNvCxnSpPr>
          <p:nvPr/>
        </p:nvCxnSpPr>
        <p:spPr>
          <a:xfrm>
            <a:off x="5286375" y="4001121"/>
            <a:ext cx="923428" cy="0"/>
          </a:xfrm>
          <a:prstGeom prst="straightConnector1">
            <a:avLst/>
          </a:prstGeom>
          <a:ln w="41275">
            <a:solidFill>
              <a:schemeClr val="accent6"/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Стрелка вправо 44"/>
          <p:cNvSpPr/>
          <p:nvPr/>
        </p:nvSpPr>
        <p:spPr>
          <a:xfrm flipH="1">
            <a:off x="1200215" y="3584310"/>
            <a:ext cx="1533429" cy="792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socket.write</a:t>
            </a:r>
            <a:r>
              <a:rPr lang="en-US" sz="1400" b="1" dirty="0" smtClean="0"/>
              <a:t>()</a:t>
            </a:r>
            <a:endParaRPr lang="ru-RU" sz="1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4" y="2179571"/>
            <a:ext cx="385848" cy="38584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624" y="3654164"/>
            <a:ext cx="385848" cy="3858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16" y="2167952"/>
            <a:ext cx="385200" cy="3852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553" y="3649229"/>
            <a:ext cx="385200" cy="3852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533" y="2158867"/>
            <a:ext cx="385200" cy="3852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533" y="3649229"/>
            <a:ext cx="385200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Pipeline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62" y="1566600"/>
            <a:ext cx="6267788" cy="487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800349" y="1528936"/>
            <a:ext cx="8905875" cy="3433589"/>
          </a:xfrm>
          <a:prstGeom prst="roundRect">
            <a:avLst/>
          </a:prstGeom>
          <a:solidFill>
            <a:schemeClr val="bg1"/>
          </a:soli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>
              <a:solidFill>
                <a:schemeClr val="tx1"/>
              </a:solidFill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Decoder/Encoder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2" name="Стрелка вправо 1"/>
          <p:cNvSpPr/>
          <p:nvPr/>
        </p:nvSpPr>
        <p:spPr>
          <a:xfrm>
            <a:off x="1133379" y="2117468"/>
            <a:ext cx="1637475" cy="792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/>
              <a:t>socket.read</a:t>
            </a:r>
            <a:r>
              <a:rPr lang="en-US" sz="1400" b="1" dirty="0"/>
              <a:t>()</a:t>
            </a:r>
            <a:endParaRPr lang="ru-RU" sz="1400" b="1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057524" y="2179571"/>
            <a:ext cx="2228851" cy="65889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err="1" smtClean="0"/>
              <a:t>InboundHandler</a:t>
            </a:r>
            <a:r>
              <a:rPr lang="en-US" sz="1600" dirty="0" smtClean="0"/>
              <a:t> 1</a:t>
            </a:r>
            <a:endParaRPr lang="ru-RU" sz="1600" dirty="0"/>
          </a:p>
        </p:txBody>
      </p:sp>
      <p:cxnSp>
        <p:nvCxnSpPr>
          <p:cNvPr id="16" name="Прямая со стрелкой 15"/>
          <p:cNvCxnSpPr>
            <a:endCxn id="17" idx="1"/>
          </p:cNvCxnSpPr>
          <p:nvPr/>
        </p:nvCxnSpPr>
        <p:spPr>
          <a:xfrm>
            <a:off x="8221141" y="2488313"/>
            <a:ext cx="1077392" cy="1"/>
          </a:xfrm>
          <a:prstGeom prst="straightConnector1">
            <a:avLst/>
          </a:prstGeom>
          <a:ln w="412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9298533" y="2158867"/>
            <a:ext cx="2131465" cy="65889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err="1" smtClean="0"/>
              <a:t>InboundHandler</a:t>
            </a:r>
            <a:r>
              <a:rPr lang="en-US" dirty="0" smtClean="0"/>
              <a:t> N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178028" y="2158867"/>
            <a:ext cx="2149487" cy="65889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Decoder </a:t>
            </a:r>
            <a:endParaRPr lang="ru-RU" sz="1600" dirty="0"/>
          </a:p>
        </p:txBody>
      </p:sp>
      <p:cxnSp>
        <p:nvCxnSpPr>
          <p:cNvPr id="24" name="Прямая со стрелкой 23"/>
          <p:cNvCxnSpPr>
            <a:stCxn id="10" idx="3"/>
          </p:cNvCxnSpPr>
          <p:nvPr/>
        </p:nvCxnSpPr>
        <p:spPr>
          <a:xfrm>
            <a:off x="5286375" y="2509018"/>
            <a:ext cx="907541" cy="0"/>
          </a:xfrm>
          <a:prstGeom prst="straightConnector1">
            <a:avLst/>
          </a:prstGeom>
          <a:ln w="412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Скругленный прямоугольник 30"/>
          <p:cNvSpPr/>
          <p:nvPr/>
        </p:nvSpPr>
        <p:spPr>
          <a:xfrm>
            <a:off x="3073411" y="3671674"/>
            <a:ext cx="2212964" cy="658893"/>
          </a:xfrm>
          <a:prstGeom prst="roundRect">
            <a:avLst/>
          </a:prstGeom>
          <a:solidFill>
            <a:srgbClr val="458D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err="1" smtClean="0"/>
              <a:t>OutboundHandler</a:t>
            </a:r>
            <a:r>
              <a:rPr lang="en-US" dirty="0" smtClean="0"/>
              <a:t> N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34" idx="3"/>
            <a:endCxn id="33" idx="1"/>
          </p:cNvCxnSpPr>
          <p:nvPr/>
        </p:nvCxnSpPr>
        <p:spPr>
          <a:xfrm>
            <a:off x="8327516" y="3980417"/>
            <a:ext cx="986904" cy="0"/>
          </a:xfrm>
          <a:prstGeom prst="straightConnector1">
            <a:avLst/>
          </a:prstGeom>
          <a:ln w="41275">
            <a:solidFill>
              <a:schemeClr val="accent6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9314420" y="3650970"/>
            <a:ext cx="2115579" cy="658893"/>
          </a:xfrm>
          <a:prstGeom prst="roundRect">
            <a:avLst/>
          </a:prstGeom>
          <a:solidFill>
            <a:srgbClr val="458D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err="1"/>
              <a:t>OutboundHandler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6193916" y="3650970"/>
            <a:ext cx="2133600" cy="6588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Encoder</a:t>
            </a:r>
            <a:r>
              <a:rPr lang="en-US" dirty="0" smtClean="0"/>
              <a:t> 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31" idx="3"/>
          </p:cNvCxnSpPr>
          <p:nvPr/>
        </p:nvCxnSpPr>
        <p:spPr>
          <a:xfrm>
            <a:off x="5286375" y="4001121"/>
            <a:ext cx="923428" cy="0"/>
          </a:xfrm>
          <a:prstGeom prst="straightConnector1">
            <a:avLst/>
          </a:prstGeom>
          <a:ln w="41275">
            <a:solidFill>
              <a:schemeClr val="accent6"/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Стрелка вправо 44"/>
          <p:cNvSpPr/>
          <p:nvPr/>
        </p:nvSpPr>
        <p:spPr>
          <a:xfrm flipH="1">
            <a:off x="1200215" y="3584310"/>
            <a:ext cx="1533429" cy="792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socket.write</a:t>
            </a:r>
            <a:r>
              <a:rPr lang="en-US" sz="1400" b="1" dirty="0" smtClean="0"/>
              <a:t>()</a:t>
            </a:r>
            <a:endParaRPr lang="ru-RU" sz="1400" b="1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11" y="2202605"/>
            <a:ext cx="385848" cy="3858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11" y="3677176"/>
            <a:ext cx="385848" cy="38584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028" y="2166709"/>
            <a:ext cx="385200" cy="3852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028" y="3671674"/>
            <a:ext cx="385200" cy="3852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803" y="2190339"/>
            <a:ext cx="385200" cy="3852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298" y="3676074"/>
            <a:ext cx="385200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>
                <a:latin typeface="Play" panose="00000500000000000000" pitchFamily="2" charset="0"/>
              </a:rPr>
              <a:t>Decoder/Encoder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13" y="1485639"/>
            <a:ext cx="6372562" cy="49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8036585" cy="5526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lay" panose="00000500000000000000" pitchFamily="2" charset="0"/>
              </a:rPr>
              <a:t>Интеграционными проектами </a:t>
            </a:r>
            <a:r>
              <a:rPr lang="ru-RU" dirty="0">
                <a:latin typeface="Play" panose="00000500000000000000" pitchFamily="2" charset="0"/>
              </a:rPr>
              <a:t>биржевой </a:t>
            </a:r>
            <a:r>
              <a:rPr lang="ru-RU" dirty="0" smtClean="0">
                <a:latin typeface="Play" panose="00000500000000000000" pitchFamily="2" charset="0"/>
              </a:rPr>
              <a:t>индустрии</a:t>
            </a:r>
            <a:endParaRPr lang="en-US" dirty="0" smtClean="0">
              <a:latin typeface="Play" panose="00000500000000000000" pitchFamily="2" charset="0"/>
            </a:endParaRPr>
          </a:p>
          <a:p>
            <a:pPr marL="0" indent="0">
              <a:buNone/>
            </a:pPr>
            <a:r>
              <a:rPr lang="ru-RU" dirty="0" smtClean="0">
                <a:latin typeface="Play" panose="00000500000000000000" pitchFamily="2" charset="0"/>
              </a:rPr>
              <a:t>Основа разработки – семейство протокола </a:t>
            </a:r>
            <a:r>
              <a:rPr lang="en-US" dirty="0" smtClean="0">
                <a:latin typeface="Play" panose="00000500000000000000" pitchFamily="2" charset="0"/>
              </a:rPr>
              <a:t>FIX</a:t>
            </a:r>
          </a:p>
          <a:p>
            <a:pPr marL="0" indent="0">
              <a:buNone/>
            </a:pPr>
            <a:endParaRPr lang="ru-RU" dirty="0" smtClean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ru-RU" dirty="0" smtClean="0">
                <a:latin typeface="Play" panose="00000500000000000000" pitchFamily="2" charset="0"/>
              </a:rPr>
              <a:t>Чем занимаюсь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136071" y="1005840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930" y="1332000"/>
            <a:ext cx="1695629" cy="15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8818501" cy="5526000"/>
          </a:xfrm>
        </p:spPr>
        <p:txBody>
          <a:bodyPr/>
          <a:lstStyle/>
          <a:p>
            <a:r>
              <a:rPr lang="ru-RU" dirty="0" smtClean="0">
                <a:latin typeface="Play" panose="00000500000000000000" pitchFamily="2" charset="0"/>
              </a:rPr>
              <a:t>Плохая документация</a:t>
            </a:r>
          </a:p>
          <a:p>
            <a:r>
              <a:rPr lang="ru-RU" dirty="0" smtClean="0">
                <a:latin typeface="Play" panose="00000500000000000000" pitchFamily="2" charset="0"/>
              </a:rPr>
              <a:t>Сложность</a:t>
            </a:r>
          </a:p>
          <a:p>
            <a:r>
              <a:rPr lang="ru-RU" dirty="0" smtClean="0">
                <a:latin typeface="Play" panose="00000500000000000000" pitchFamily="2" charset="0"/>
              </a:rPr>
              <a:t>Понятия которые трудно сопоставить с уже приобретенным опытом</a:t>
            </a:r>
            <a:endParaRPr lang="en-US" dirty="0" smtClean="0">
              <a:latin typeface="Play" panose="00000500000000000000" pitchFamily="2" charset="0"/>
            </a:endParaRPr>
          </a:p>
          <a:p>
            <a:r>
              <a:rPr lang="ru-RU" dirty="0" smtClean="0">
                <a:latin typeface="Play" panose="00000500000000000000" pitchFamily="2" charset="0"/>
              </a:rPr>
              <a:t>Легко допустить ошибку, например утечку при написании собственных </a:t>
            </a:r>
            <a:r>
              <a:rPr lang="en-US" dirty="0" smtClean="0">
                <a:latin typeface="Play" panose="00000500000000000000" pitchFamily="2" charset="0"/>
              </a:rPr>
              <a:t>handler</a:t>
            </a:r>
            <a:endParaRPr lang="ru-RU" dirty="0" smtClean="0">
              <a:latin typeface="Play" panose="00000500000000000000" pitchFamily="2" charset="0"/>
            </a:endParaRPr>
          </a:p>
          <a:p>
            <a:endParaRPr lang="ru-RU" dirty="0" smtClean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ru-RU" dirty="0" smtClean="0">
                <a:latin typeface="Play" panose="00000500000000000000" pitchFamily="2" charset="0"/>
              </a:rPr>
              <a:t>Проблемы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376" y="1122450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;p2"/>
          <p:cNvSpPr/>
          <p:nvPr/>
        </p:nvSpPr>
        <p:spPr>
          <a:xfrm flipH="1">
            <a:off x="-150" y="-1"/>
            <a:ext cx="12192150" cy="6381751"/>
          </a:xfrm>
          <a:prstGeom prst="rect">
            <a:avLst/>
          </a:prstGeom>
          <a:gradFill flip="none" rotWithShape="1">
            <a:gsLst>
              <a:gs pos="0">
                <a:srgbClr val="1968DD"/>
              </a:gs>
              <a:gs pos="74000">
                <a:srgbClr val="458DCF">
                  <a:tint val="44500"/>
                  <a:satMod val="160000"/>
                </a:srgbClr>
              </a:gs>
              <a:gs pos="100000">
                <a:srgbClr val="458DCF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;p2"/>
          <p:cNvSpPr txBox="1">
            <a:spLocks noGrp="1"/>
          </p:cNvSpPr>
          <p:nvPr>
            <p:ph type="ctrTitle" hasCustomPrompt="1"/>
          </p:nvPr>
        </p:nvSpPr>
        <p:spPr>
          <a:xfrm>
            <a:off x="514350" y="1219200"/>
            <a:ext cx="11744325" cy="1076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aseline="0">
                <a:solidFill>
                  <a:schemeClr val="lt1"/>
                </a:solidFill>
                <a:latin typeface="Play" panose="000005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pPr algn="l"/>
            <a:r>
              <a:rPr lang="ru-RU" dirty="0" smtClean="0"/>
              <a:t>Создадим протокол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3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40313"/>
            <a:ext cx="11209276" cy="5526000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Play" panose="00000500000000000000" pitchFamily="2" charset="0"/>
            </a:endParaRPr>
          </a:p>
          <a:p>
            <a:pPr marL="0" indent="0">
              <a:buNone/>
            </a:pPr>
            <a:endParaRPr lang="ru-RU" dirty="0" smtClean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52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ru-RU" dirty="0" smtClean="0">
                <a:latin typeface="Play" panose="00000500000000000000" pitchFamily="2" charset="0"/>
              </a:rPr>
              <a:t>Архитектура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015615" y="3131313"/>
            <a:ext cx="2213860" cy="972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Master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220432" y="1551946"/>
            <a:ext cx="1836000" cy="792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Client </a:t>
            </a:r>
            <a:r>
              <a:rPr lang="ru-RU" dirty="0" smtClean="0">
                <a:latin typeface="Play" panose="00000500000000000000" pitchFamily="2" charset="0"/>
              </a:rPr>
              <a:t>1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18" name="Прямая соединительная линия 17"/>
          <p:cNvCxnSpPr>
            <a:endCxn id="8" idx="2"/>
          </p:cNvCxnSpPr>
          <p:nvPr/>
        </p:nvCxnSpPr>
        <p:spPr>
          <a:xfrm flipH="1" flipV="1">
            <a:off x="3138432" y="2343946"/>
            <a:ext cx="2425619" cy="787367"/>
          </a:xfrm>
          <a:prstGeom prst="line">
            <a:avLst/>
          </a:prstGeom>
          <a:ln w="412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890" y="3172627"/>
            <a:ext cx="392739" cy="392739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021" y="1453582"/>
            <a:ext cx="585301" cy="585301"/>
          </a:xfrm>
          <a:prstGeom prst="rect">
            <a:avLst/>
          </a:prstGeom>
        </p:spPr>
      </p:pic>
      <p:cxnSp>
        <p:nvCxnSpPr>
          <p:cNvPr id="22" name="Прямая соединительная линия 21"/>
          <p:cNvCxnSpPr>
            <a:stCxn id="7" idx="0"/>
            <a:endCxn id="23" idx="2"/>
          </p:cNvCxnSpPr>
          <p:nvPr/>
        </p:nvCxnSpPr>
        <p:spPr>
          <a:xfrm flipV="1">
            <a:off x="6122545" y="2345416"/>
            <a:ext cx="3058" cy="785897"/>
          </a:xfrm>
          <a:prstGeom prst="line">
            <a:avLst/>
          </a:prstGeom>
          <a:ln w="412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5207603" y="1553416"/>
            <a:ext cx="1836000" cy="792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Client 2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192" y="1474102"/>
            <a:ext cx="585301" cy="585301"/>
          </a:xfrm>
          <a:prstGeom prst="rect">
            <a:avLst/>
          </a:prstGeom>
        </p:spPr>
      </p:pic>
      <p:sp>
        <p:nvSpPr>
          <p:cNvPr id="26" name="Скругленный прямоугольник 25"/>
          <p:cNvSpPr/>
          <p:nvPr/>
        </p:nvSpPr>
        <p:spPr>
          <a:xfrm>
            <a:off x="8074452" y="1532896"/>
            <a:ext cx="1836000" cy="792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Client 3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041" y="1453582"/>
            <a:ext cx="585301" cy="585301"/>
          </a:xfrm>
          <a:prstGeom prst="rect">
            <a:avLst/>
          </a:prstGeom>
        </p:spPr>
      </p:pic>
      <p:sp>
        <p:nvSpPr>
          <p:cNvPr id="28" name="Скругленный прямоугольник 27"/>
          <p:cNvSpPr/>
          <p:nvPr/>
        </p:nvSpPr>
        <p:spPr>
          <a:xfrm>
            <a:off x="2220432" y="4906216"/>
            <a:ext cx="1836000" cy="792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Client 4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021" y="4826902"/>
            <a:ext cx="585301" cy="585301"/>
          </a:xfrm>
          <a:prstGeom prst="rect">
            <a:avLst/>
          </a:prstGeom>
        </p:spPr>
      </p:pic>
      <p:sp>
        <p:nvSpPr>
          <p:cNvPr id="30" name="Скругленный прямоугольник 29"/>
          <p:cNvSpPr/>
          <p:nvPr/>
        </p:nvSpPr>
        <p:spPr>
          <a:xfrm>
            <a:off x="5207603" y="4944067"/>
            <a:ext cx="1836000" cy="792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Client 5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192" y="4864753"/>
            <a:ext cx="585301" cy="585301"/>
          </a:xfrm>
          <a:prstGeom prst="rect">
            <a:avLst/>
          </a:prstGeom>
        </p:spPr>
      </p:pic>
      <p:sp>
        <p:nvSpPr>
          <p:cNvPr id="32" name="Скругленный прямоугольник 31"/>
          <p:cNvSpPr/>
          <p:nvPr/>
        </p:nvSpPr>
        <p:spPr>
          <a:xfrm>
            <a:off x="8134891" y="4944067"/>
            <a:ext cx="1836000" cy="792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Client N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480" y="4864753"/>
            <a:ext cx="585301" cy="585301"/>
          </a:xfrm>
          <a:prstGeom prst="rect">
            <a:avLst/>
          </a:prstGeom>
        </p:spPr>
      </p:pic>
      <p:cxnSp>
        <p:nvCxnSpPr>
          <p:cNvPr id="38" name="Прямая соединительная линия 37"/>
          <p:cNvCxnSpPr>
            <a:endCxn id="26" idx="2"/>
          </p:cNvCxnSpPr>
          <p:nvPr/>
        </p:nvCxnSpPr>
        <p:spPr>
          <a:xfrm flipV="1">
            <a:off x="6677800" y="2324896"/>
            <a:ext cx="2314652" cy="806406"/>
          </a:xfrm>
          <a:prstGeom prst="line">
            <a:avLst/>
          </a:prstGeom>
          <a:ln w="412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30" idx="0"/>
            <a:endCxn id="7" idx="2"/>
          </p:cNvCxnSpPr>
          <p:nvPr/>
        </p:nvCxnSpPr>
        <p:spPr>
          <a:xfrm flipH="1" flipV="1">
            <a:off x="6122545" y="4103313"/>
            <a:ext cx="3058" cy="840754"/>
          </a:xfrm>
          <a:prstGeom prst="line">
            <a:avLst/>
          </a:prstGeom>
          <a:ln w="412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28" idx="0"/>
          </p:cNvCxnSpPr>
          <p:nvPr/>
        </p:nvCxnSpPr>
        <p:spPr>
          <a:xfrm flipV="1">
            <a:off x="3138432" y="4122238"/>
            <a:ext cx="2425619" cy="783978"/>
          </a:xfrm>
          <a:prstGeom prst="line">
            <a:avLst/>
          </a:prstGeom>
          <a:ln w="412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32" idx="0"/>
          </p:cNvCxnSpPr>
          <p:nvPr/>
        </p:nvCxnSpPr>
        <p:spPr>
          <a:xfrm flipH="1" flipV="1">
            <a:off x="6743700" y="4110127"/>
            <a:ext cx="2309191" cy="833940"/>
          </a:xfrm>
          <a:prstGeom prst="line">
            <a:avLst/>
          </a:prstGeom>
          <a:ln w="412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4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40313"/>
            <a:ext cx="11209276" cy="5526000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Tag-value-separator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Play" panose="00000500000000000000" pitchFamily="2" charset="0"/>
              </a:rPr>
              <a:t>t1</a:t>
            </a:r>
            <a:r>
              <a:rPr lang="en-US" dirty="0" smtClean="0">
                <a:latin typeface="Play" panose="00000500000000000000" pitchFamily="2" charset="0"/>
              </a:rPr>
              <a:t>=v1</a:t>
            </a:r>
            <a:r>
              <a:rPr lang="en-US" dirty="0" smtClean="0">
                <a:solidFill>
                  <a:schemeClr val="accent6"/>
                </a:solidFill>
                <a:latin typeface="Play" panose="00000500000000000000" pitchFamily="2" charset="0"/>
              </a:rPr>
              <a:t>;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Play" panose="00000500000000000000" pitchFamily="2" charset="0"/>
              </a:rPr>
              <a:t>t2</a:t>
            </a:r>
            <a:r>
              <a:rPr lang="en-US" dirty="0" smtClean="0">
                <a:latin typeface="Play" panose="00000500000000000000" pitchFamily="2" charset="0"/>
              </a:rPr>
              <a:t>=v2</a:t>
            </a:r>
            <a:r>
              <a:rPr lang="en-US" dirty="0" smtClean="0">
                <a:solidFill>
                  <a:schemeClr val="accent6"/>
                </a:solidFill>
                <a:latin typeface="Play" panose="00000500000000000000" pitchFamily="2" charset="0"/>
              </a:rPr>
              <a:t>;</a:t>
            </a:r>
            <a:r>
              <a:rPr lang="en-US" dirty="0" smtClean="0">
                <a:latin typeface="Play" panose="00000500000000000000" pitchFamily="2" charset="0"/>
              </a:rPr>
              <a:t>…………</a:t>
            </a:r>
            <a:r>
              <a:rPr lang="en-US" dirty="0" err="1" smtClean="0">
                <a:solidFill>
                  <a:srgbClr val="1968DD"/>
                </a:solidFill>
                <a:latin typeface="Play" panose="00000500000000000000" pitchFamily="2" charset="0"/>
              </a:rPr>
              <a:t>tN</a:t>
            </a:r>
            <a:r>
              <a:rPr lang="en-US" dirty="0" smtClean="0">
                <a:latin typeface="Play" panose="00000500000000000000" pitchFamily="2" charset="0"/>
              </a:rPr>
              <a:t>=</a:t>
            </a:r>
            <a:r>
              <a:rPr lang="en-US" dirty="0" err="1" smtClean="0">
                <a:latin typeface="Play" panose="00000500000000000000" pitchFamily="2" charset="0"/>
              </a:rPr>
              <a:t>vN</a:t>
            </a:r>
            <a:endParaRPr lang="ru-RU" dirty="0" smtClean="0">
              <a:latin typeface="Play" panose="00000500000000000000" pitchFamily="2" charset="0"/>
            </a:endParaRPr>
          </a:p>
          <a:p>
            <a:r>
              <a:rPr lang="ru-RU" dirty="0" smtClean="0">
                <a:latin typeface="Play" panose="00000500000000000000" pitchFamily="2" charset="0"/>
              </a:rPr>
              <a:t>Не будет контрольной суммы и длины сообщения</a:t>
            </a:r>
            <a:endParaRPr lang="en-US" dirty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53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ru-RU" dirty="0" smtClean="0">
                <a:latin typeface="Play" panose="00000500000000000000" pitchFamily="2" charset="0"/>
              </a:rPr>
              <a:t>Формат данных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738" y="1340313"/>
            <a:ext cx="105742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40313"/>
            <a:ext cx="8909336" cy="55260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>
                <a:latin typeface="Play" panose="00000500000000000000" pitchFamily="2" charset="0"/>
              </a:rPr>
              <a:t>Order</a:t>
            </a:r>
            <a:endParaRPr lang="en-US" dirty="0" smtClean="0">
              <a:latin typeface="Play" panose="00000500000000000000" pitchFamily="2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Play" panose="00000500000000000000" pitchFamily="2" charset="0"/>
              </a:rPr>
              <a:t>1</a:t>
            </a:r>
            <a:r>
              <a:rPr lang="ru-RU" sz="4000" dirty="0" smtClean="0">
                <a:solidFill>
                  <a:schemeClr val="accent5">
                    <a:lumMod val="75000"/>
                  </a:schemeClr>
                </a:solidFill>
                <a:latin typeface="Play" panose="00000500000000000000" pitchFamily="2" charset="0"/>
              </a:rPr>
              <a:t> </a:t>
            </a:r>
            <a:r>
              <a:rPr lang="ru-RU" sz="4000" dirty="0" smtClean="0">
                <a:latin typeface="Play" panose="00000500000000000000" pitchFamily="2" charset="0"/>
              </a:rPr>
              <a:t>– Тип сообщения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Play" panose="00000500000000000000" pitchFamily="2" charset="0"/>
              </a:rPr>
              <a:t>2</a:t>
            </a:r>
            <a:r>
              <a:rPr lang="ru-RU" sz="4000" dirty="0" smtClean="0">
                <a:latin typeface="Play" panose="00000500000000000000" pitchFamily="2" charset="0"/>
              </a:rPr>
              <a:t> – Номер сообщения</a:t>
            </a:r>
            <a:endParaRPr lang="en-US" sz="4000" dirty="0" smtClean="0">
              <a:latin typeface="Play" panose="00000500000000000000" pitchFamily="2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Play" panose="00000500000000000000" pitchFamily="2" charset="0"/>
              </a:rPr>
              <a:t>3</a:t>
            </a:r>
            <a:r>
              <a:rPr lang="en-US" sz="4000" dirty="0" smtClean="0">
                <a:solidFill>
                  <a:srgbClr val="1968DD"/>
                </a:solidFill>
                <a:latin typeface="Play" panose="00000500000000000000" pitchFamily="2" charset="0"/>
              </a:rPr>
              <a:t> </a:t>
            </a:r>
            <a:r>
              <a:rPr lang="ru-RU" sz="4000" dirty="0" smtClean="0">
                <a:latin typeface="Play" panose="00000500000000000000" pitchFamily="2" charset="0"/>
              </a:rPr>
              <a:t>–</a:t>
            </a:r>
            <a:r>
              <a:rPr lang="en-US" sz="4000" dirty="0" smtClean="0">
                <a:latin typeface="Play" panose="00000500000000000000" pitchFamily="2" charset="0"/>
              </a:rPr>
              <a:t> </a:t>
            </a:r>
            <a:r>
              <a:rPr lang="ru-RU" sz="4000" dirty="0" smtClean="0">
                <a:latin typeface="Play" panose="00000500000000000000" pitchFamily="2" charset="0"/>
              </a:rPr>
              <a:t>Отправитель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Play" panose="00000500000000000000" pitchFamily="2" charset="0"/>
              </a:rPr>
              <a:t>20</a:t>
            </a:r>
            <a:r>
              <a:rPr lang="ru-RU" sz="4000" dirty="0" smtClean="0">
                <a:solidFill>
                  <a:schemeClr val="accent5">
                    <a:lumMod val="75000"/>
                  </a:schemeClr>
                </a:solidFill>
                <a:latin typeface="Play" panose="00000500000000000000" pitchFamily="2" charset="0"/>
              </a:rPr>
              <a:t> </a:t>
            </a:r>
            <a:r>
              <a:rPr lang="ru-RU" sz="4000" dirty="0" smtClean="0">
                <a:latin typeface="Play" panose="00000500000000000000" pitchFamily="2" charset="0"/>
              </a:rPr>
              <a:t>- Содержание</a:t>
            </a:r>
            <a:endParaRPr lang="en-US" sz="4000" dirty="0">
              <a:latin typeface="Play" panose="00000500000000000000" pitchFamily="2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Play" panose="00000500000000000000" pitchFamily="2" charset="0"/>
              </a:rPr>
              <a:t> </a:t>
            </a:r>
            <a:endParaRPr lang="ru-RU" dirty="0" smtClean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54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ru-RU" dirty="0" smtClean="0">
                <a:latin typeface="Play" panose="00000500000000000000" pitchFamily="2" charset="0"/>
              </a:rPr>
              <a:t>Заявка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060" y="1340313"/>
            <a:ext cx="1644619" cy="164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40313"/>
            <a:ext cx="8909336" cy="55260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latin typeface="Play" panose="00000500000000000000" pitchFamily="2" charset="0"/>
              </a:rPr>
              <a:t>Acknowledgment</a:t>
            </a:r>
            <a:endParaRPr lang="en-US" dirty="0" smtClean="0">
              <a:latin typeface="Play" panose="00000500000000000000" pitchFamily="2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Play" panose="00000500000000000000" pitchFamily="2" charset="0"/>
              </a:rPr>
              <a:t>1</a:t>
            </a:r>
            <a:r>
              <a:rPr lang="ru-RU" sz="4000" dirty="0" smtClean="0">
                <a:latin typeface="Play" panose="00000500000000000000" pitchFamily="2" charset="0"/>
              </a:rPr>
              <a:t> – Тип сообщения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Play" panose="00000500000000000000" pitchFamily="2" charset="0"/>
              </a:rPr>
              <a:t>2</a:t>
            </a:r>
            <a:r>
              <a:rPr lang="ru-RU" sz="4000" dirty="0" smtClean="0">
                <a:latin typeface="Play" panose="00000500000000000000" pitchFamily="2" charset="0"/>
              </a:rPr>
              <a:t> – Номер сообщения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Play" panose="00000500000000000000" pitchFamily="2" charset="0"/>
              </a:rPr>
              <a:t>3</a:t>
            </a:r>
            <a:r>
              <a:rPr lang="en-US" sz="4000" dirty="0">
                <a:solidFill>
                  <a:srgbClr val="1968DD"/>
                </a:solidFill>
                <a:latin typeface="Play" panose="00000500000000000000" pitchFamily="2" charset="0"/>
              </a:rPr>
              <a:t> </a:t>
            </a:r>
            <a:r>
              <a:rPr lang="ru-RU" sz="4000" dirty="0">
                <a:latin typeface="Play" panose="00000500000000000000" pitchFamily="2" charset="0"/>
              </a:rPr>
              <a:t>–</a:t>
            </a:r>
            <a:r>
              <a:rPr lang="en-US" sz="4000" dirty="0">
                <a:latin typeface="Play" panose="00000500000000000000" pitchFamily="2" charset="0"/>
              </a:rPr>
              <a:t> </a:t>
            </a:r>
            <a:r>
              <a:rPr lang="ru-RU" sz="4000" dirty="0" smtClean="0">
                <a:latin typeface="Play" panose="00000500000000000000" pitchFamily="2" charset="0"/>
              </a:rPr>
              <a:t>Отправитель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Play" panose="00000500000000000000" pitchFamily="2" charset="0"/>
              </a:rPr>
              <a:t>5</a:t>
            </a:r>
            <a:r>
              <a:rPr lang="ru-RU" sz="4000" dirty="0" smtClean="0">
                <a:latin typeface="Play" panose="00000500000000000000" pitchFamily="2" charset="0"/>
              </a:rPr>
              <a:t> – Номер исходного сообщения</a:t>
            </a:r>
            <a:endParaRPr lang="en-US" sz="4000" dirty="0">
              <a:latin typeface="Play" panose="00000500000000000000" pitchFamily="2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Play" panose="00000500000000000000" pitchFamily="2" charset="0"/>
              </a:rPr>
              <a:t> </a:t>
            </a:r>
            <a:endParaRPr lang="ru-RU" dirty="0" smtClean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55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ru-RU" dirty="0">
                <a:latin typeface="Play" panose="00000500000000000000" pitchFamily="2" charset="0"/>
              </a:rPr>
              <a:t>Подтверждение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380" y="1500018"/>
            <a:ext cx="1549292" cy="150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9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40313"/>
            <a:ext cx="9164220" cy="55260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>
                <a:latin typeface="Play" panose="00000500000000000000" pitchFamily="2" charset="0"/>
              </a:rPr>
              <a:t>Heartbeat</a:t>
            </a:r>
            <a:endParaRPr lang="en-US" dirty="0" smtClean="0">
              <a:latin typeface="Play" panose="00000500000000000000" pitchFamily="2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Play" panose="00000500000000000000" pitchFamily="2" charset="0"/>
              </a:rPr>
              <a:t>1</a:t>
            </a:r>
            <a:r>
              <a:rPr lang="ru-RU" sz="4000" dirty="0" smtClean="0">
                <a:latin typeface="Play" panose="00000500000000000000" pitchFamily="2" charset="0"/>
              </a:rPr>
              <a:t> – Тип сообщения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Play" panose="00000500000000000000" pitchFamily="2" charset="0"/>
              </a:rPr>
              <a:t>2</a:t>
            </a:r>
            <a:r>
              <a:rPr lang="ru-RU" sz="4000" dirty="0" smtClean="0">
                <a:latin typeface="Play" panose="00000500000000000000" pitchFamily="2" charset="0"/>
              </a:rPr>
              <a:t> – Номер сообщения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Play" panose="00000500000000000000" pitchFamily="2" charset="0"/>
              </a:rPr>
              <a:t>3</a:t>
            </a:r>
            <a:r>
              <a:rPr lang="en-US" sz="4000" dirty="0">
                <a:solidFill>
                  <a:srgbClr val="1968DD"/>
                </a:solidFill>
                <a:latin typeface="Play" panose="00000500000000000000" pitchFamily="2" charset="0"/>
              </a:rPr>
              <a:t> </a:t>
            </a:r>
            <a:r>
              <a:rPr lang="ru-RU" sz="4000" dirty="0">
                <a:latin typeface="Play" panose="00000500000000000000" pitchFamily="2" charset="0"/>
              </a:rPr>
              <a:t>–</a:t>
            </a:r>
            <a:r>
              <a:rPr lang="en-US" sz="4000" dirty="0">
                <a:latin typeface="Play" panose="00000500000000000000" pitchFamily="2" charset="0"/>
              </a:rPr>
              <a:t> </a:t>
            </a:r>
            <a:r>
              <a:rPr lang="ru-RU" sz="4000" dirty="0">
                <a:latin typeface="Play" panose="00000500000000000000" pitchFamily="2" charset="0"/>
              </a:rPr>
              <a:t>Отправитель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accent5">
                    <a:lumMod val="75000"/>
                  </a:schemeClr>
                </a:solidFill>
                <a:latin typeface="Play" panose="00000500000000000000" pitchFamily="2" charset="0"/>
              </a:rPr>
              <a:t>4 </a:t>
            </a:r>
            <a:r>
              <a:rPr lang="ru-RU" sz="4000" dirty="0" smtClean="0">
                <a:latin typeface="Play" panose="00000500000000000000" pitchFamily="2" charset="0"/>
              </a:rPr>
              <a:t>–Момент времени</a:t>
            </a:r>
            <a:endParaRPr lang="en-US" sz="4000" dirty="0" smtClean="0">
              <a:latin typeface="Play" panose="00000500000000000000" pitchFamily="2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Play" panose="00000500000000000000" pitchFamily="2" charset="0"/>
              </a:rPr>
              <a:t> </a:t>
            </a:r>
            <a:endParaRPr lang="ru-RU" dirty="0" smtClean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56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Heartbeat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944" y="1340313"/>
            <a:ext cx="1457624" cy="13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40313"/>
            <a:ext cx="11209276" cy="5526000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Play" panose="00000500000000000000" pitchFamily="2" charset="0"/>
            </a:endParaRPr>
          </a:p>
          <a:p>
            <a:pPr marL="0" indent="0">
              <a:buNone/>
            </a:pPr>
            <a:endParaRPr lang="ru-RU" dirty="0" smtClean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57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ru-RU" dirty="0" smtClean="0">
                <a:latin typeface="Play" panose="00000500000000000000" pitchFamily="2" charset="0"/>
              </a:rPr>
              <a:t>Обмен данными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49140" y="1416104"/>
            <a:ext cx="2419200" cy="972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Master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687082" y="1417552"/>
            <a:ext cx="2419349" cy="972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Slave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887231" y="2389552"/>
            <a:ext cx="9525" cy="3678739"/>
          </a:xfrm>
          <a:prstGeom prst="line">
            <a:avLst/>
          </a:prstGeom>
          <a:ln w="412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649215" y="2389552"/>
            <a:ext cx="9525" cy="3678739"/>
          </a:xfrm>
          <a:prstGeom prst="line">
            <a:avLst/>
          </a:prstGeom>
          <a:ln w="41275">
            <a:solidFill>
              <a:srgbClr val="458DC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082" y="1410738"/>
            <a:ext cx="585301" cy="58530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822" y="1507018"/>
            <a:ext cx="392739" cy="392739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 flipH="1">
            <a:off x="3887232" y="4056442"/>
            <a:ext cx="4761983" cy="0"/>
          </a:xfrm>
          <a:prstGeom prst="line">
            <a:avLst/>
          </a:prstGeom>
          <a:ln w="412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81661" y="3492666"/>
            <a:ext cx="145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Heartbeat</a:t>
            </a:r>
            <a:endParaRPr lang="ru-RU" sz="2400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>
            <a:off x="3887232" y="4881813"/>
            <a:ext cx="4761983" cy="0"/>
          </a:xfrm>
          <a:prstGeom prst="line">
            <a:avLst/>
          </a:prstGeom>
          <a:ln w="412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1661" y="4318037"/>
            <a:ext cx="145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Heartbeat</a:t>
            </a:r>
            <a:endParaRPr lang="ru-RU" sz="2400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H="1">
            <a:off x="3899225" y="5622412"/>
            <a:ext cx="4761983" cy="0"/>
          </a:xfrm>
          <a:prstGeom prst="line">
            <a:avLst/>
          </a:prstGeom>
          <a:ln w="412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93654" y="5058636"/>
            <a:ext cx="145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Heartbeat</a:t>
            </a:r>
            <a:endParaRPr lang="ru-RU" sz="2400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>
            <a:off x="3896757" y="3244565"/>
            <a:ext cx="4761983" cy="0"/>
          </a:xfrm>
          <a:prstGeom prst="line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42543" y="2662925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Connect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9298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40313"/>
            <a:ext cx="11209276" cy="5526000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Play" panose="00000500000000000000" pitchFamily="2" charset="0"/>
            </a:endParaRPr>
          </a:p>
          <a:p>
            <a:pPr marL="0" indent="0">
              <a:buNone/>
            </a:pPr>
            <a:endParaRPr lang="ru-RU" dirty="0" smtClean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58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ru-RU" dirty="0" smtClean="0">
                <a:latin typeface="Play" panose="00000500000000000000" pitchFamily="2" charset="0"/>
              </a:rPr>
              <a:t>Обмен данными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49140" y="1416104"/>
            <a:ext cx="2419200" cy="972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Master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687082" y="1417552"/>
            <a:ext cx="2419349" cy="972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Slave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887231" y="2389552"/>
            <a:ext cx="9525" cy="3678739"/>
          </a:xfrm>
          <a:prstGeom prst="line">
            <a:avLst/>
          </a:prstGeom>
          <a:ln w="412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649215" y="2389552"/>
            <a:ext cx="9525" cy="3678739"/>
          </a:xfrm>
          <a:prstGeom prst="line">
            <a:avLst/>
          </a:prstGeom>
          <a:ln w="41275">
            <a:solidFill>
              <a:srgbClr val="458DC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082" y="1410738"/>
            <a:ext cx="585301" cy="58530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822" y="1507018"/>
            <a:ext cx="392739" cy="392739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 flipH="1">
            <a:off x="3884763" y="3312131"/>
            <a:ext cx="4761983" cy="0"/>
          </a:xfrm>
          <a:prstGeom prst="line">
            <a:avLst/>
          </a:prstGeom>
          <a:ln w="41275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47566" y="2748355"/>
            <a:ext cx="91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Order</a:t>
            </a:r>
            <a:endParaRPr lang="ru-RU" sz="2400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H="1">
            <a:off x="3899225" y="5181837"/>
            <a:ext cx="4761983" cy="0"/>
          </a:xfrm>
          <a:prstGeom prst="line">
            <a:avLst/>
          </a:prstGeom>
          <a:ln w="41275">
            <a:solidFill>
              <a:srgbClr val="458DC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96831" y="4618062"/>
            <a:ext cx="2365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Acknowledgment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16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;p2"/>
          <p:cNvSpPr/>
          <p:nvPr/>
        </p:nvSpPr>
        <p:spPr>
          <a:xfrm flipH="1">
            <a:off x="-150" y="-1"/>
            <a:ext cx="12192150" cy="6381751"/>
          </a:xfrm>
          <a:prstGeom prst="rect">
            <a:avLst/>
          </a:prstGeom>
          <a:gradFill flip="none" rotWithShape="1">
            <a:gsLst>
              <a:gs pos="0">
                <a:srgbClr val="1968DD"/>
              </a:gs>
              <a:gs pos="74000">
                <a:srgbClr val="458DCF">
                  <a:tint val="44500"/>
                  <a:satMod val="160000"/>
                </a:srgbClr>
              </a:gs>
              <a:gs pos="100000">
                <a:srgbClr val="458DCF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;p2"/>
          <p:cNvSpPr txBox="1">
            <a:spLocks noGrp="1"/>
          </p:cNvSpPr>
          <p:nvPr>
            <p:ph type="ctrTitle" hasCustomPrompt="1"/>
          </p:nvPr>
        </p:nvSpPr>
        <p:spPr>
          <a:xfrm>
            <a:off x="514350" y="1219200"/>
            <a:ext cx="11744325" cy="1076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aseline="0">
                <a:solidFill>
                  <a:schemeClr val="lt1"/>
                </a:solidFill>
                <a:latin typeface="Play" panose="000005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pPr algn="l"/>
            <a:r>
              <a:rPr lang="ru-RU" dirty="0" smtClean="0"/>
              <a:t>Дополнительно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61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11209276" cy="5526000"/>
          </a:xfrm>
        </p:spPr>
        <p:txBody>
          <a:bodyPr/>
          <a:lstStyle/>
          <a:p>
            <a:r>
              <a:rPr lang="en-US" dirty="0">
                <a:latin typeface="Play" panose="00000500000000000000" pitchFamily="2" charset="0"/>
                <a:hlinkClick r:id="rId2"/>
              </a:rPr>
              <a:t>https://www.fixtrading.org</a:t>
            </a:r>
            <a:r>
              <a:rPr lang="en-US" dirty="0" smtClean="0">
                <a:latin typeface="Play" panose="00000500000000000000" pitchFamily="2" charset="0"/>
                <a:hlinkClick r:id="rId2"/>
              </a:rPr>
              <a:t>/</a:t>
            </a:r>
            <a:endParaRPr lang="en-US" dirty="0" smtClean="0">
              <a:latin typeface="Play" panose="00000500000000000000" pitchFamily="2" charset="0"/>
            </a:endParaRPr>
          </a:p>
          <a:p>
            <a:r>
              <a:rPr lang="ru-RU" dirty="0" smtClean="0">
                <a:latin typeface="Play" panose="00000500000000000000" pitchFamily="2" charset="0"/>
              </a:rPr>
              <a:t>Первая спецификация в 1992</a:t>
            </a:r>
          </a:p>
          <a:p>
            <a:r>
              <a:rPr lang="ru-RU" dirty="0" smtClean="0">
                <a:latin typeface="Play" panose="00000500000000000000" pitchFamily="2" charset="0"/>
              </a:rPr>
              <a:t>Сессионный </a:t>
            </a:r>
            <a:r>
              <a:rPr lang="en-US" dirty="0">
                <a:latin typeface="Play" panose="00000500000000000000" pitchFamily="2" charset="0"/>
              </a:rPr>
              <a:t>over TCP </a:t>
            </a:r>
            <a:r>
              <a:rPr lang="ru-RU" dirty="0" smtClean="0">
                <a:latin typeface="Play" panose="00000500000000000000" pitchFamily="2" charset="0"/>
              </a:rPr>
              <a:t>протокол</a:t>
            </a:r>
            <a:endParaRPr lang="ru-RU" dirty="0">
              <a:latin typeface="Play" panose="00000500000000000000" pitchFamily="2" charset="0"/>
            </a:endParaRPr>
          </a:p>
          <a:p>
            <a:r>
              <a:rPr lang="ru-RU" dirty="0" smtClean="0">
                <a:latin typeface="Play" panose="00000500000000000000" pitchFamily="2" charset="0"/>
              </a:rPr>
              <a:t>Формат представления сообщений – </a:t>
            </a:r>
            <a:r>
              <a:rPr lang="en-US" dirty="0" smtClean="0">
                <a:latin typeface="Play" panose="00000500000000000000" pitchFamily="2" charset="0"/>
              </a:rPr>
              <a:t>TVS(tag-value-separator)</a:t>
            </a:r>
          </a:p>
          <a:p>
            <a:r>
              <a:rPr lang="ru-RU" dirty="0">
                <a:latin typeface="Play" panose="00000500000000000000" pitchFamily="2" charset="0"/>
              </a:rPr>
              <a:t>Сообщения делятся на два </a:t>
            </a:r>
            <a:r>
              <a:rPr lang="ru-RU" dirty="0" err="1" smtClean="0">
                <a:latin typeface="Play" panose="00000500000000000000" pitchFamily="2" charset="0"/>
              </a:rPr>
              <a:t>одноранговых</a:t>
            </a:r>
            <a:r>
              <a:rPr lang="ru-RU" dirty="0" smtClean="0">
                <a:latin typeface="Play" panose="00000500000000000000" pitchFamily="2" charset="0"/>
              </a:rPr>
              <a:t> типа </a:t>
            </a:r>
            <a:r>
              <a:rPr lang="ru-RU" dirty="0">
                <a:latin typeface="Play" panose="00000500000000000000" pitchFamily="2" charset="0"/>
              </a:rPr>
              <a:t>– управления и </a:t>
            </a:r>
            <a:r>
              <a:rPr lang="ru-RU" dirty="0" smtClean="0">
                <a:latin typeface="Play" panose="00000500000000000000" pitchFamily="2" charset="0"/>
              </a:rPr>
              <a:t>приложения</a:t>
            </a:r>
            <a:r>
              <a:rPr lang="en-US" dirty="0" smtClean="0">
                <a:latin typeface="Play" panose="00000500000000000000" pitchFamily="2" charset="0"/>
              </a:rPr>
              <a:t>. </a:t>
            </a:r>
          </a:p>
          <a:p>
            <a:r>
              <a:rPr lang="ru-RU" dirty="0">
                <a:latin typeface="Play" panose="00000500000000000000" pitchFamily="2" charset="0"/>
              </a:rPr>
              <a:t>Для версии </a:t>
            </a:r>
            <a:r>
              <a:rPr lang="en-US" dirty="0">
                <a:latin typeface="Play" panose="00000500000000000000" pitchFamily="2" charset="0"/>
              </a:rPr>
              <a:t>FIX</a:t>
            </a:r>
            <a:r>
              <a:rPr lang="ru-RU" dirty="0">
                <a:latin typeface="Play" panose="00000500000000000000" pitchFamily="2" charset="0"/>
              </a:rPr>
              <a:t>4.4</a:t>
            </a:r>
            <a:r>
              <a:rPr lang="en-US" dirty="0">
                <a:latin typeface="Play" panose="00000500000000000000" pitchFamily="2" charset="0"/>
              </a:rPr>
              <a:t> </a:t>
            </a:r>
            <a:r>
              <a:rPr lang="ru-RU" dirty="0">
                <a:latin typeface="Play" panose="00000500000000000000" pitchFamily="2" charset="0"/>
              </a:rPr>
              <a:t>стандартизированы теги с 1 по 956</a:t>
            </a:r>
          </a:p>
          <a:p>
            <a:endParaRPr lang="en-US" dirty="0" smtClean="0">
              <a:latin typeface="Play" panose="00000500000000000000" pitchFamily="2" charset="0"/>
            </a:endParaRPr>
          </a:p>
          <a:p>
            <a:endParaRPr lang="ru-RU" dirty="0">
              <a:latin typeface="Play" panose="00000500000000000000" pitchFamily="2" charset="0"/>
            </a:endParaRPr>
          </a:p>
          <a:p>
            <a:endParaRPr lang="ru-RU" dirty="0" smtClean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>
                <a:latin typeface="Play" panose="00000500000000000000" pitchFamily="2" charset="0"/>
              </a:rPr>
              <a:t>Financial Information </a:t>
            </a:r>
            <a:r>
              <a:rPr lang="en-US" dirty="0" err="1">
                <a:latin typeface="Play" panose="00000500000000000000" pitchFamily="2" charset="0"/>
              </a:rPr>
              <a:t>eXchange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724149" y="2633836"/>
            <a:ext cx="8905875" cy="3433589"/>
          </a:xfrm>
          <a:prstGeom prst="roundRect">
            <a:avLst/>
          </a:prstGeom>
          <a:solidFill>
            <a:schemeClr val="bg1"/>
          </a:soli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>
              <a:solidFill>
                <a:schemeClr val="tx1"/>
              </a:solidFill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60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ru-RU" dirty="0">
                <a:latin typeface="Play" panose="00000500000000000000" pitchFamily="2" charset="0"/>
              </a:rPr>
              <a:t>Всегда используйте шифрование</a:t>
            </a:r>
          </a:p>
        </p:txBody>
      </p:sp>
      <p:sp>
        <p:nvSpPr>
          <p:cNvPr id="2" name="Стрелка вправо 1"/>
          <p:cNvSpPr/>
          <p:nvPr/>
        </p:nvSpPr>
        <p:spPr>
          <a:xfrm>
            <a:off x="1057179" y="3222368"/>
            <a:ext cx="1637475" cy="792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/>
              <a:t>socket.read</a:t>
            </a:r>
            <a:r>
              <a:rPr lang="en-US" sz="1400" b="1" dirty="0"/>
              <a:t>()</a:t>
            </a:r>
            <a:endParaRPr lang="ru-RU" sz="1400" b="1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981324" y="3284471"/>
            <a:ext cx="2228851" cy="65889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SslHandler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endCxn id="17" idx="1"/>
          </p:cNvCxnSpPr>
          <p:nvPr/>
        </p:nvCxnSpPr>
        <p:spPr>
          <a:xfrm>
            <a:off x="8144941" y="3593213"/>
            <a:ext cx="1077392" cy="1"/>
          </a:xfrm>
          <a:prstGeom prst="straightConnector1">
            <a:avLst/>
          </a:prstGeom>
          <a:ln w="412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9222333" y="3263767"/>
            <a:ext cx="2131465" cy="65889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InboundHandler</a:t>
            </a:r>
            <a:r>
              <a:rPr lang="en-US" dirty="0" smtClean="0"/>
              <a:t> N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101828" y="3263767"/>
            <a:ext cx="2149487" cy="65889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InboundHandler</a:t>
            </a:r>
            <a:r>
              <a:rPr lang="en-US" dirty="0" smtClean="0"/>
              <a:t> 1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10" idx="3"/>
          </p:cNvCxnSpPr>
          <p:nvPr/>
        </p:nvCxnSpPr>
        <p:spPr>
          <a:xfrm>
            <a:off x="5210175" y="3613918"/>
            <a:ext cx="907541" cy="0"/>
          </a:xfrm>
          <a:prstGeom prst="straightConnector1">
            <a:avLst/>
          </a:prstGeom>
          <a:ln w="412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Скругленный прямоугольник 30"/>
          <p:cNvSpPr/>
          <p:nvPr/>
        </p:nvSpPr>
        <p:spPr>
          <a:xfrm>
            <a:off x="2997211" y="4776574"/>
            <a:ext cx="2212964" cy="658893"/>
          </a:xfrm>
          <a:prstGeom prst="roundRect">
            <a:avLst/>
          </a:prstGeom>
          <a:solidFill>
            <a:srgbClr val="458D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SslHandler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34" idx="3"/>
            <a:endCxn id="33" idx="1"/>
          </p:cNvCxnSpPr>
          <p:nvPr/>
        </p:nvCxnSpPr>
        <p:spPr>
          <a:xfrm>
            <a:off x="8251316" y="5085317"/>
            <a:ext cx="986904" cy="0"/>
          </a:xfrm>
          <a:prstGeom prst="straightConnector1">
            <a:avLst/>
          </a:prstGeom>
          <a:ln w="41275">
            <a:solidFill>
              <a:schemeClr val="accent6"/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9238220" y="4755870"/>
            <a:ext cx="2115579" cy="658893"/>
          </a:xfrm>
          <a:prstGeom prst="roundRect">
            <a:avLst/>
          </a:prstGeom>
          <a:solidFill>
            <a:srgbClr val="458D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OutboundHandler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6117716" y="4755870"/>
            <a:ext cx="2133600" cy="658893"/>
          </a:xfrm>
          <a:prstGeom prst="roundRect">
            <a:avLst/>
          </a:prstGeom>
          <a:solidFill>
            <a:srgbClr val="458D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OutboundHandler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31" idx="3"/>
          </p:cNvCxnSpPr>
          <p:nvPr/>
        </p:nvCxnSpPr>
        <p:spPr>
          <a:xfrm>
            <a:off x="5210175" y="5106021"/>
            <a:ext cx="923428" cy="0"/>
          </a:xfrm>
          <a:prstGeom prst="straightConnector1">
            <a:avLst/>
          </a:prstGeom>
          <a:ln w="41275">
            <a:solidFill>
              <a:schemeClr val="accent6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Стрелка вправо 44"/>
          <p:cNvSpPr/>
          <p:nvPr/>
        </p:nvSpPr>
        <p:spPr>
          <a:xfrm flipH="1">
            <a:off x="1124015" y="4689210"/>
            <a:ext cx="1533429" cy="792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socket.write</a:t>
            </a:r>
            <a:r>
              <a:rPr lang="en-US" sz="1400" b="1" dirty="0" smtClean="0"/>
              <a:t>()</a:t>
            </a:r>
            <a:endParaRPr lang="ru-RU" sz="1400" b="1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190" y="1211187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61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err="1" smtClean="0">
                <a:latin typeface="Play" panose="00000500000000000000" pitchFamily="2" charset="0"/>
              </a:rPr>
              <a:t>Pipline</a:t>
            </a:r>
            <a:r>
              <a:rPr lang="en-US" dirty="0" smtClean="0">
                <a:latin typeface="Play" panose="00000500000000000000" pitchFamily="2" charset="0"/>
              </a:rPr>
              <a:t> </a:t>
            </a:r>
            <a:r>
              <a:rPr lang="ru-RU" dirty="0" smtClean="0">
                <a:latin typeface="Play" panose="00000500000000000000" pitchFamily="2" charset="0"/>
              </a:rPr>
              <a:t>должен выполняться быстро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714624" y="2633836"/>
            <a:ext cx="5962651" cy="1833389"/>
          </a:xfrm>
          <a:prstGeom prst="roundRect">
            <a:avLst/>
          </a:prstGeom>
          <a:solidFill>
            <a:schemeClr val="bg1"/>
          </a:soli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>
              <a:solidFill>
                <a:schemeClr val="tx1"/>
              </a:solidFill>
              <a:latin typeface="Play" panose="00000500000000000000" pitchFamily="2" charset="0"/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1057179" y="3222368"/>
            <a:ext cx="1637475" cy="792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/>
              <a:t>socket.read</a:t>
            </a:r>
            <a:r>
              <a:rPr lang="en-US" sz="1400" b="1" dirty="0"/>
              <a:t>()</a:t>
            </a:r>
            <a:endParaRPr lang="ru-RU" sz="1400" b="1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981324" y="3284471"/>
            <a:ext cx="2228851" cy="65889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InboundHandler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endCxn id="13" idx="1"/>
          </p:cNvCxnSpPr>
          <p:nvPr/>
        </p:nvCxnSpPr>
        <p:spPr>
          <a:xfrm>
            <a:off x="8144941" y="3593213"/>
            <a:ext cx="1077392" cy="1"/>
          </a:xfrm>
          <a:prstGeom prst="straightConnector1">
            <a:avLst/>
          </a:prstGeom>
          <a:ln w="412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9222333" y="3263767"/>
            <a:ext cx="2131465" cy="6588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101828" y="3263767"/>
            <a:ext cx="2149487" cy="65889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InboundHandler</a:t>
            </a:r>
            <a:r>
              <a:rPr lang="en-US" dirty="0" smtClean="0"/>
              <a:t> N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11" idx="3"/>
          </p:cNvCxnSpPr>
          <p:nvPr/>
        </p:nvCxnSpPr>
        <p:spPr>
          <a:xfrm>
            <a:off x="5210175" y="3613918"/>
            <a:ext cx="907541" cy="0"/>
          </a:xfrm>
          <a:prstGeom prst="straightConnector1">
            <a:avLst/>
          </a:prstGeom>
          <a:ln w="412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72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005711" y="1581150"/>
            <a:ext cx="5435982" cy="2600325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586537" y="1581150"/>
            <a:ext cx="5435982" cy="2600325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62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ru-RU" dirty="0" smtClean="0">
                <a:latin typeface="Play" panose="00000500000000000000" pitchFamily="2" charset="0"/>
              </a:rPr>
              <a:t>Используйте </a:t>
            </a:r>
            <a:r>
              <a:rPr lang="en-US" dirty="0" smtClean="0">
                <a:latin typeface="Play" panose="00000500000000000000" pitchFamily="2" charset="0"/>
              </a:rPr>
              <a:t>EPOL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14" y="1735870"/>
            <a:ext cx="5042775" cy="229088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12" y="1785816"/>
            <a:ext cx="5158063" cy="21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63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ru-RU" dirty="0" err="1" smtClean="0">
                <a:latin typeface="Play" panose="00000500000000000000" pitchFamily="2" charset="0"/>
              </a:rPr>
              <a:t>Переиспользуйте</a:t>
            </a:r>
            <a:r>
              <a:rPr lang="ru-RU" dirty="0" smtClean="0">
                <a:latin typeface="Play" panose="00000500000000000000" pitchFamily="2" charset="0"/>
              </a:rPr>
              <a:t> </a:t>
            </a:r>
            <a:r>
              <a:rPr lang="en-US" dirty="0" err="1" smtClean="0">
                <a:latin typeface="Play" panose="00000500000000000000" pitchFamily="2" charset="0"/>
              </a:rPr>
              <a:t>EventLoop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13" y="1557192"/>
            <a:ext cx="7429762" cy="41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;p2"/>
          <p:cNvSpPr/>
          <p:nvPr/>
        </p:nvSpPr>
        <p:spPr>
          <a:xfrm flipH="1">
            <a:off x="-150" y="-1"/>
            <a:ext cx="12192150" cy="6381751"/>
          </a:xfrm>
          <a:prstGeom prst="rect">
            <a:avLst/>
          </a:prstGeom>
          <a:gradFill flip="none" rotWithShape="1">
            <a:gsLst>
              <a:gs pos="0">
                <a:srgbClr val="1968DD"/>
              </a:gs>
              <a:gs pos="74000">
                <a:srgbClr val="458DCF">
                  <a:tint val="44500"/>
                  <a:satMod val="160000"/>
                </a:srgbClr>
              </a:gs>
              <a:gs pos="100000">
                <a:srgbClr val="458DCF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;p2"/>
          <p:cNvSpPr txBox="1">
            <a:spLocks noGrp="1"/>
          </p:cNvSpPr>
          <p:nvPr>
            <p:ph type="ctrTitle" hasCustomPrompt="1"/>
          </p:nvPr>
        </p:nvSpPr>
        <p:spPr>
          <a:xfrm>
            <a:off x="514350" y="1219200"/>
            <a:ext cx="11744325" cy="1076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aseline="0">
                <a:solidFill>
                  <a:schemeClr val="lt1"/>
                </a:solidFill>
                <a:latin typeface="Play" panose="000005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pPr algn="l"/>
            <a:r>
              <a:rPr lang="ru-RU" dirty="0" smtClean="0"/>
              <a:t>Ссылки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5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40313"/>
            <a:ext cx="11209276" cy="5526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Play" panose="00000500000000000000" pitchFamily="2" charset="0"/>
              </a:rPr>
              <a:t>Книга </a:t>
            </a:r>
            <a:r>
              <a:rPr lang="en-US" sz="3200" dirty="0" err="1" smtClean="0">
                <a:latin typeface="Play" panose="00000500000000000000" pitchFamily="2" charset="0"/>
              </a:rPr>
              <a:t>Netty</a:t>
            </a:r>
            <a:r>
              <a:rPr lang="en-US" sz="3200" dirty="0" smtClean="0">
                <a:latin typeface="Play" panose="00000500000000000000" pitchFamily="2" charset="0"/>
              </a:rPr>
              <a:t> </a:t>
            </a:r>
            <a:r>
              <a:rPr lang="en-US" sz="3200" dirty="0">
                <a:latin typeface="Play" panose="00000500000000000000" pitchFamily="2" charset="0"/>
              </a:rPr>
              <a:t>in </a:t>
            </a:r>
            <a:r>
              <a:rPr lang="en-US" sz="3200" dirty="0" smtClean="0">
                <a:latin typeface="Play" panose="00000500000000000000" pitchFamily="2" charset="0"/>
              </a:rPr>
              <a:t>Action - </a:t>
            </a:r>
            <a:r>
              <a:rPr lang="en-US" sz="3200" dirty="0" smtClean="0">
                <a:latin typeface="Play" panose="00000500000000000000" pitchFamily="2" charset="0"/>
                <a:hlinkClick r:id="rId2"/>
              </a:rPr>
              <a:t>https</a:t>
            </a:r>
            <a:r>
              <a:rPr lang="en-US" sz="3200" dirty="0">
                <a:latin typeface="Play" panose="00000500000000000000" pitchFamily="2" charset="0"/>
                <a:hlinkClick r:id="rId2"/>
              </a:rPr>
              <a:t>://www.manning.com/books/netty-in-action</a:t>
            </a: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Play" panose="00000500000000000000" pitchFamily="2" charset="0"/>
                <a:hlinkClick r:id="rId2"/>
              </a:rPr>
              <a:t> 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Play" panose="00000500000000000000" pitchFamily="2" charset="0"/>
            </a:endParaRPr>
          </a:p>
          <a:p>
            <a:r>
              <a:rPr lang="ru-RU" sz="3200" dirty="0" smtClean="0">
                <a:latin typeface="Play" panose="00000500000000000000" pitchFamily="2" charset="0"/>
              </a:rPr>
              <a:t>Исходный код                                      </a:t>
            </a:r>
            <a:r>
              <a:rPr lang="en-US" sz="3200" dirty="0">
                <a:latin typeface="Play" panose="00000500000000000000" pitchFamily="2" charset="0"/>
                <a:hlinkClick r:id="rId3"/>
              </a:rPr>
              <a:t>https://github.com/croacker/netty-custom-protocol</a:t>
            </a:r>
            <a:endParaRPr lang="ru-RU" sz="3200" dirty="0" smtClean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65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ru-RU" dirty="0" smtClean="0">
                <a:latin typeface="Play" panose="00000500000000000000" pitchFamily="2" charset="0"/>
              </a:rPr>
              <a:t>Ссылки</a:t>
            </a:r>
            <a:endParaRPr lang="ru-RU" dirty="0">
              <a:latin typeface="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;p2"/>
          <p:cNvSpPr/>
          <p:nvPr/>
        </p:nvSpPr>
        <p:spPr>
          <a:xfrm flipH="1">
            <a:off x="-150" y="-1"/>
            <a:ext cx="12192150" cy="6381751"/>
          </a:xfrm>
          <a:prstGeom prst="rect">
            <a:avLst/>
          </a:prstGeom>
          <a:gradFill flip="none" rotWithShape="1">
            <a:gsLst>
              <a:gs pos="0">
                <a:srgbClr val="1968DD"/>
              </a:gs>
              <a:gs pos="74000">
                <a:srgbClr val="458DCF">
                  <a:tint val="44500"/>
                  <a:satMod val="160000"/>
                </a:srgbClr>
              </a:gs>
              <a:gs pos="100000">
                <a:srgbClr val="458DCF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;p2"/>
          <p:cNvSpPr txBox="1">
            <a:spLocks noGrp="1"/>
          </p:cNvSpPr>
          <p:nvPr>
            <p:ph type="ctrTitle" hasCustomPrompt="1"/>
          </p:nvPr>
        </p:nvSpPr>
        <p:spPr>
          <a:xfrm>
            <a:off x="514350" y="1219200"/>
            <a:ext cx="11744325" cy="1076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aseline="0">
                <a:solidFill>
                  <a:schemeClr val="lt1"/>
                </a:solidFill>
                <a:latin typeface="Play" panose="000005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pPr algn="l"/>
            <a:r>
              <a:rPr lang="ru-RU" dirty="0" smtClean="0"/>
              <a:t>Вопросы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06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;p2"/>
          <p:cNvSpPr/>
          <p:nvPr/>
        </p:nvSpPr>
        <p:spPr>
          <a:xfrm flipH="1">
            <a:off x="-150" y="-1"/>
            <a:ext cx="12192150" cy="6381751"/>
          </a:xfrm>
          <a:prstGeom prst="rect">
            <a:avLst/>
          </a:prstGeom>
          <a:gradFill flip="none" rotWithShape="1">
            <a:gsLst>
              <a:gs pos="0">
                <a:srgbClr val="1968DD"/>
              </a:gs>
              <a:gs pos="74000">
                <a:srgbClr val="458DCF">
                  <a:tint val="44500"/>
                  <a:satMod val="160000"/>
                </a:srgbClr>
              </a:gs>
              <a:gs pos="100000">
                <a:srgbClr val="458DCF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;p2"/>
          <p:cNvSpPr txBox="1">
            <a:spLocks noGrp="1"/>
          </p:cNvSpPr>
          <p:nvPr>
            <p:ph type="ctrTitle" hasCustomPrompt="1"/>
          </p:nvPr>
        </p:nvSpPr>
        <p:spPr>
          <a:xfrm>
            <a:off x="514350" y="1219200"/>
            <a:ext cx="11744325" cy="1076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aseline="0">
                <a:solidFill>
                  <a:schemeClr val="lt1"/>
                </a:solidFill>
                <a:latin typeface="Play" panose="000005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pPr algn="l"/>
            <a:r>
              <a:rPr lang="ru-RU" dirty="0" smtClean="0"/>
              <a:t>Спасибо за внимание!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10222832" cy="5526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lay" panose="00000500000000000000" pitchFamily="2" charset="0"/>
              </a:rPr>
              <a:t>Пример: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968DD"/>
                </a:solidFill>
                <a:latin typeface="Play" panose="00000500000000000000" pitchFamily="2" charset="0"/>
              </a:rPr>
              <a:t>8</a:t>
            </a:r>
            <a:r>
              <a:rPr lang="en-US" b="1" dirty="0">
                <a:latin typeface="Play" panose="00000500000000000000" pitchFamily="2" charset="0"/>
              </a:rPr>
              <a:t>=FIX.4.2|</a:t>
            </a:r>
            <a:r>
              <a:rPr lang="en-US" b="1" dirty="0">
                <a:solidFill>
                  <a:srgbClr val="1968DD"/>
                </a:solidFill>
                <a:latin typeface="Play" panose="00000500000000000000" pitchFamily="2" charset="0"/>
              </a:rPr>
              <a:t>9</a:t>
            </a:r>
            <a:r>
              <a:rPr lang="en-US" b="1" dirty="0">
                <a:latin typeface="Play" panose="00000500000000000000" pitchFamily="2" charset="0"/>
              </a:rPr>
              <a:t>=178|</a:t>
            </a:r>
            <a:r>
              <a:rPr lang="en-US" b="1" dirty="0">
                <a:solidFill>
                  <a:srgbClr val="1968DD"/>
                </a:solidFill>
                <a:latin typeface="Play" panose="00000500000000000000" pitchFamily="2" charset="0"/>
              </a:rPr>
              <a:t>35</a:t>
            </a:r>
            <a:r>
              <a:rPr lang="en-US" b="1" dirty="0">
                <a:latin typeface="Play" panose="00000500000000000000" pitchFamily="2" charset="0"/>
              </a:rPr>
              <a:t>=D|</a:t>
            </a:r>
            <a:r>
              <a:rPr lang="en-US" b="1" dirty="0">
                <a:solidFill>
                  <a:srgbClr val="1968DD"/>
                </a:solidFill>
                <a:latin typeface="Play" panose="00000500000000000000" pitchFamily="2" charset="0"/>
              </a:rPr>
              <a:t>34</a:t>
            </a:r>
            <a:r>
              <a:rPr lang="en-US" b="1" dirty="0">
                <a:latin typeface="Play" panose="00000500000000000000" pitchFamily="2" charset="0"/>
              </a:rPr>
              <a:t>=123123|</a:t>
            </a:r>
            <a:r>
              <a:rPr lang="en-US" b="1" dirty="0">
                <a:solidFill>
                  <a:srgbClr val="1968DD"/>
                </a:solidFill>
                <a:latin typeface="Play" panose="00000500000000000000" pitchFamily="2" charset="0"/>
              </a:rPr>
              <a:t>49</a:t>
            </a:r>
            <a:r>
              <a:rPr lang="en-US" b="1" dirty="0">
                <a:latin typeface="Play" panose="00000500000000000000" pitchFamily="2" charset="0"/>
              </a:rPr>
              <a:t>=BROKER11|</a:t>
            </a:r>
            <a:r>
              <a:rPr lang="en-US" b="1" dirty="0">
                <a:solidFill>
                  <a:srgbClr val="1968DD"/>
                </a:solidFill>
                <a:latin typeface="Play" panose="00000500000000000000" pitchFamily="2" charset="0"/>
              </a:rPr>
              <a:t>56</a:t>
            </a:r>
            <a:r>
              <a:rPr lang="en-US" b="1" dirty="0">
                <a:latin typeface="Play" panose="00000500000000000000" pitchFamily="2" charset="0"/>
              </a:rPr>
              <a:t>=PHLX|</a:t>
            </a:r>
            <a:r>
              <a:rPr lang="en-US" b="1" dirty="0">
                <a:solidFill>
                  <a:srgbClr val="1968DD"/>
                </a:solidFill>
                <a:latin typeface="Play" panose="00000500000000000000" pitchFamily="2" charset="0"/>
              </a:rPr>
              <a:t>52</a:t>
            </a:r>
            <a:r>
              <a:rPr lang="en-US" b="1" dirty="0">
                <a:latin typeface="Play" panose="00000500000000000000" pitchFamily="2" charset="0"/>
              </a:rPr>
              <a:t>=20071123-05:30:00.000|</a:t>
            </a:r>
            <a:r>
              <a:rPr lang="en-US" b="1" dirty="0">
                <a:solidFill>
                  <a:srgbClr val="1968DD"/>
                </a:solidFill>
                <a:latin typeface="Play" panose="00000500000000000000" pitchFamily="2" charset="0"/>
              </a:rPr>
              <a:t>11</a:t>
            </a:r>
            <a:r>
              <a:rPr lang="en-US" b="1" dirty="0">
                <a:latin typeface="Play" panose="00000500000000000000" pitchFamily="2" charset="0"/>
              </a:rPr>
              <a:t>=ATOMNOCCC9990900|</a:t>
            </a:r>
            <a:r>
              <a:rPr lang="en-US" b="1" dirty="0">
                <a:solidFill>
                  <a:srgbClr val="1968DD"/>
                </a:solidFill>
                <a:latin typeface="Play" panose="00000500000000000000" pitchFamily="2" charset="0"/>
              </a:rPr>
              <a:t>55</a:t>
            </a:r>
            <a:r>
              <a:rPr lang="en-US" b="1" dirty="0">
                <a:latin typeface="Play" panose="00000500000000000000" pitchFamily="2" charset="0"/>
              </a:rPr>
              <a:t>=MSFT|</a:t>
            </a:r>
            <a:r>
              <a:rPr lang="en-US" b="1" dirty="0">
                <a:solidFill>
                  <a:srgbClr val="1968DD"/>
                </a:solidFill>
                <a:latin typeface="Play" panose="00000500000000000000" pitchFamily="2" charset="0"/>
              </a:rPr>
              <a:t>167</a:t>
            </a:r>
            <a:r>
              <a:rPr lang="en-US" b="1" dirty="0">
                <a:latin typeface="Play" panose="00000500000000000000" pitchFamily="2" charset="0"/>
              </a:rPr>
              <a:t>=FUT|</a:t>
            </a:r>
            <a:r>
              <a:rPr lang="en-US" b="1" dirty="0">
                <a:solidFill>
                  <a:srgbClr val="1968DD"/>
                </a:solidFill>
                <a:latin typeface="Play" panose="00000500000000000000" pitchFamily="2" charset="0"/>
              </a:rPr>
              <a:t>54</a:t>
            </a:r>
            <a:r>
              <a:rPr lang="en-US" b="1" dirty="0">
                <a:latin typeface="Play" panose="00000500000000000000" pitchFamily="2" charset="0"/>
              </a:rPr>
              <a:t>=1|</a:t>
            </a:r>
            <a:r>
              <a:rPr lang="en-US" b="1" dirty="0">
                <a:solidFill>
                  <a:srgbClr val="1968DD"/>
                </a:solidFill>
                <a:latin typeface="Play" panose="00000500000000000000" pitchFamily="2" charset="0"/>
              </a:rPr>
              <a:t>38</a:t>
            </a:r>
            <a:r>
              <a:rPr lang="en-US" b="1" dirty="0">
                <a:latin typeface="Play" panose="00000500000000000000" pitchFamily="2" charset="0"/>
              </a:rPr>
              <a:t>=15|</a:t>
            </a:r>
            <a:r>
              <a:rPr lang="en-US" b="1" dirty="0">
                <a:solidFill>
                  <a:srgbClr val="1968DD"/>
                </a:solidFill>
                <a:latin typeface="Play" panose="00000500000000000000" pitchFamily="2" charset="0"/>
              </a:rPr>
              <a:t>40</a:t>
            </a:r>
            <a:r>
              <a:rPr lang="en-US" b="1" dirty="0">
                <a:latin typeface="Play" panose="00000500000000000000" pitchFamily="2" charset="0"/>
              </a:rPr>
              <a:t>=2|</a:t>
            </a:r>
            <a:r>
              <a:rPr lang="en-US" b="1" dirty="0">
                <a:solidFill>
                  <a:srgbClr val="1968DD"/>
                </a:solidFill>
                <a:latin typeface="Play" panose="00000500000000000000" pitchFamily="2" charset="0"/>
              </a:rPr>
              <a:t>44</a:t>
            </a:r>
            <a:r>
              <a:rPr lang="en-US" b="1" dirty="0">
                <a:latin typeface="Play" panose="00000500000000000000" pitchFamily="2" charset="0"/>
              </a:rPr>
              <a:t>=15|</a:t>
            </a:r>
            <a:r>
              <a:rPr lang="en-US" b="1" dirty="0">
                <a:solidFill>
                  <a:srgbClr val="1968DD"/>
                </a:solidFill>
                <a:latin typeface="Play" panose="00000500000000000000" pitchFamily="2" charset="0"/>
              </a:rPr>
              <a:t>59</a:t>
            </a:r>
            <a:r>
              <a:rPr lang="en-US" b="1" dirty="0">
                <a:latin typeface="Play" panose="00000500000000000000" pitchFamily="2" charset="0"/>
              </a:rPr>
              <a:t>=0|</a:t>
            </a:r>
            <a:r>
              <a:rPr lang="en-US" b="1" dirty="0">
                <a:solidFill>
                  <a:srgbClr val="1968DD"/>
                </a:solidFill>
                <a:latin typeface="Play" panose="00000500000000000000" pitchFamily="2" charset="0"/>
              </a:rPr>
              <a:t>10</a:t>
            </a:r>
            <a:r>
              <a:rPr lang="en-US" b="1" dirty="0">
                <a:latin typeface="Play" panose="00000500000000000000" pitchFamily="2" charset="0"/>
              </a:rPr>
              <a:t>=128</a:t>
            </a:r>
            <a:endParaRPr lang="ru-RU" b="1" dirty="0" smtClean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/>
          <a:lstStyle/>
          <a:p>
            <a:r>
              <a:rPr lang="en-US" dirty="0" smtClean="0">
                <a:latin typeface="Play" panose="00000500000000000000" pitchFamily="2" charset="0"/>
              </a:rPr>
              <a:t>Financial </a:t>
            </a:r>
            <a:r>
              <a:rPr lang="en-US" dirty="0">
                <a:latin typeface="Play" panose="00000500000000000000" pitchFamily="2" charset="0"/>
              </a:rPr>
              <a:t>Information </a:t>
            </a:r>
            <a:r>
              <a:rPr lang="en-US" dirty="0" err="1">
                <a:latin typeface="Play" panose="00000500000000000000" pitchFamily="2" charset="0"/>
              </a:rPr>
              <a:t>eXchange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2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;p2"/>
          <p:cNvSpPr/>
          <p:nvPr/>
        </p:nvSpPr>
        <p:spPr>
          <a:xfrm flipH="1">
            <a:off x="-150" y="-1"/>
            <a:ext cx="12192150" cy="6381751"/>
          </a:xfrm>
          <a:prstGeom prst="rect">
            <a:avLst/>
          </a:prstGeom>
          <a:gradFill flip="none" rotWithShape="1">
            <a:gsLst>
              <a:gs pos="0">
                <a:srgbClr val="1968DD"/>
              </a:gs>
              <a:gs pos="74000">
                <a:srgbClr val="458DCF">
                  <a:tint val="44500"/>
                  <a:satMod val="160000"/>
                </a:srgbClr>
              </a:gs>
              <a:gs pos="100000">
                <a:srgbClr val="458DCF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;p2"/>
          <p:cNvSpPr txBox="1">
            <a:spLocks noGrp="1"/>
          </p:cNvSpPr>
          <p:nvPr>
            <p:ph type="ctrTitle" hasCustomPrompt="1"/>
          </p:nvPr>
        </p:nvSpPr>
        <p:spPr>
          <a:xfrm>
            <a:off x="88900" y="511439"/>
            <a:ext cx="6171081" cy="1660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aseline="0">
                <a:solidFill>
                  <a:schemeClr val="lt1"/>
                </a:solidFill>
                <a:latin typeface="Play" panose="000005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TCP vs 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7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24" y="1332000"/>
            <a:ext cx="11009251" cy="9809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Play" panose="00000500000000000000" pitchFamily="2" charset="0"/>
              </a:rPr>
              <a:t>Streaming – </a:t>
            </a:r>
            <a:r>
              <a:rPr lang="ru-RU" dirty="0" smtClean="0">
                <a:latin typeface="Play" panose="00000500000000000000" pitchFamily="2" charset="0"/>
              </a:rPr>
              <a:t>оперативные данные поступающие с большой частотой</a:t>
            </a:r>
            <a:endParaRPr lang="ru-RU" dirty="0">
              <a:latin typeface="Play" panose="00000500000000000000" pitchFamily="2" charset="0"/>
            </a:endParaRPr>
          </a:p>
          <a:p>
            <a:pPr marL="0" indent="0">
              <a:buNone/>
            </a:pPr>
            <a:endParaRPr lang="ru-RU" dirty="0" smtClean="0">
              <a:latin typeface="Play" panose="00000500000000000000" pitchFamily="2" charset="0"/>
            </a:endParaRPr>
          </a:p>
        </p:txBody>
      </p:sp>
      <p:sp>
        <p:nvSpPr>
          <p:cNvPr id="5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6" y="0"/>
            <a:ext cx="982800" cy="1332000"/>
          </a:xfrm>
          <a:prstGeom prst="rect">
            <a:avLst/>
          </a:prstGeom>
          <a:gradFill>
            <a:gsLst>
              <a:gs pos="0">
                <a:srgbClr val="1968DD"/>
              </a:gs>
              <a:gs pos="100000">
                <a:srgbClr val="458DCF">
                  <a:tint val="44500"/>
                  <a:satMod val="160000"/>
                </a:srgbClr>
              </a:gs>
            </a:gsLst>
            <a:lin ang="8100000" scaled="1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81075" y="1"/>
            <a:ext cx="11210924" cy="1333498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Play" panose="00000500000000000000" pitchFamily="2" charset="0"/>
              </a:rPr>
              <a:t>Когда предпочтительнее использовать </a:t>
            </a:r>
            <a:r>
              <a:rPr lang="en-US" sz="4000" dirty="0" smtClean="0">
                <a:latin typeface="Play" panose="00000500000000000000" pitchFamily="2" charset="0"/>
              </a:rPr>
              <a:t>TCP</a:t>
            </a:r>
            <a:endParaRPr lang="ru-RU" sz="4000" dirty="0">
              <a:latin typeface="Play" panose="00000500000000000000" pitchFamily="2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55716" y="980902"/>
            <a:ext cx="11055928" cy="16621"/>
          </a:xfrm>
          <a:prstGeom prst="line">
            <a:avLst/>
          </a:prstGeom>
          <a:ln w="28575">
            <a:solidFill>
              <a:srgbClr val="458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5673088" y="2639355"/>
            <a:ext cx="1424942" cy="32947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lay" panose="00000500000000000000" pitchFamily="2" charset="0"/>
              </a:rPr>
              <a:t>Master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051683" y="2657475"/>
            <a:ext cx="2119747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Play" panose="00000500000000000000" pitchFamily="2" charset="0"/>
              </a:rPr>
              <a:t>Producer 1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051682" y="3838575"/>
            <a:ext cx="2119747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Play" panose="00000500000000000000" pitchFamily="2" charset="0"/>
              </a:rPr>
              <a:t>Producer 2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051682" y="5019675"/>
            <a:ext cx="2119747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Play" panose="00000500000000000000" pitchFamily="2" charset="0"/>
              </a:rPr>
              <a:t>Producer N</a:t>
            </a:r>
            <a:endParaRPr lang="ru-RU" dirty="0">
              <a:latin typeface="Play" panose="00000500000000000000" pitchFamily="2" charset="0"/>
            </a:endParaRPr>
          </a:p>
        </p:txBody>
      </p:sp>
      <p:cxnSp>
        <p:nvCxnSpPr>
          <p:cNvPr id="12" name="Прямая соединительная линия 11"/>
          <p:cNvCxnSpPr>
            <a:endCxn id="9" idx="3"/>
          </p:cNvCxnSpPr>
          <p:nvPr/>
        </p:nvCxnSpPr>
        <p:spPr>
          <a:xfrm flipH="1" flipV="1">
            <a:off x="4171430" y="3114675"/>
            <a:ext cx="1501658" cy="1502"/>
          </a:xfrm>
          <a:prstGeom prst="line">
            <a:avLst/>
          </a:prstGeom>
          <a:ln w="41275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4171430" y="4295024"/>
            <a:ext cx="1501658" cy="1502"/>
          </a:xfrm>
          <a:prstGeom prst="line">
            <a:avLst/>
          </a:prstGeom>
          <a:ln w="41275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4171430" y="5451645"/>
            <a:ext cx="1501658" cy="1502"/>
          </a:xfrm>
          <a:prstGeom prst="line">
            <a:avLst/>
          </a:prstGeom>
          <a:ln w="41275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 flipV="1">
            <a:off x="7098030" y="3122698"/>
            <a:ext cx="1501658" cy="1502"/>
          </a:xfrm>
          <a:prstGeom prst="line">
            <a:avLst/>
          </a:prstGeom>
          <a:ln w="41275">
            <a:solidFill>
              <a:srgbClr val="458DC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7098030" y="4295024"/>
            <a:ext cx="1501658" cy="1502"/>
          </a:xfrm>
          <a:prstGeom prst="line">
            <a:avLst/>
          </a:prstGeom>
          <a:ln w="41275">
            <a:solidFill>
              <a:srgbClr val="458DC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7098030" y="5467350"/>
            <a:ext cx="1501658" cy="1502"/>
          </a:xfrm>
          <a:prstGeom prst="line">
            <a:avLst/>
          </a:prstGeom>
          <a:ln w="41275">
            <a:solidFill>
              <a:srgbClr val="458DC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8599688" y="2665498"/>
            <a:ext cx="2119747" cy="914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Play" panose="00000500000000000000" pitchFamily="2" charset="0"/>
              </a:rPr>
              <a:t>Consumer 1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8599688" y="3838575"/>
            <a:ext cx="2119747" cy="914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Play" panose="00000500000000000000" pitchFamily="2" charset="0"/>
              </a:rPr>
              <a:t>Consumer 1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8599688" y="5009399"/>
            <a:ext cx="2119747" cy="914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Play" panose="00000500000000000000" pitchFamily="2" charset="0"/>
              </a:rPr>
              <a:t>Consumer 1</a:t>
            </a:r>
            <a:endParaRPr lang="ru-RU" dirty="0">
              <a:latin typeface="Play" panose="00000500000000000000" pitchFamily="2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644" y="2639355"/>
            <a:ext cx="648705" cy="64870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284" y="2686082"/>
            <a:ext cx="648000" cy="64800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688" y="2647378"/>
            <a:ext cx="648000" cy="64800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488" y="3838575"/>
            <a:ext cx="648000" cy="64800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284" y="5019675"/>
            <a:ext cx="648000" cy="64800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688" y="3818202"/>
            <a:ext cx="648000" cy="64800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847" y="5029382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780</Words>
  <Application>Microsoft Office PowerPoint</Application>
  <PresentationFormat>Широкоэкранный</PresentationFormat>
  <Paragraphs>366</Paragraphs>
  <Slides>67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Play</vt:lpstr>
      <vt:lpstr>Тема Office</vt:lpstr>
      <vt:lpstr>Netty без HTTP</vt:lpstr>
      <vt:lpstr>Чем займемся</vt:lpstr>
      <vt:lpstr>About</vt:lpstr>
      <vt:lpstr>About</vt:lpstr>
      <vt:lpstr>Чем занимаюсь</vt:lpstr>
      <vt:lpstr>Financial Information eXchange</vt:lpstr>
      <vt:lpstr>Financial Information eXchange</vt:lpstr>
      <vt:lpstr>TCP vs HTTP</vt:lpstr>
      <vt:lpstr>Когда предпочтительнее использовать TCP</vt:lpstr>
      <vt:lpstr>Когда предпочтительнее использовать TCP</vt:lpstr>
      <vt:lpstr>Преимущества raw TCP</vt:lpstr>
      <vt:lpstr>Трудности по сравнению с HTTP</vt:lpstr>
      <vt:lpstr>Преимущества HTTP</vt:lpstr>
      <vt:lpstr>Альтернативы</vt:lpstr>
      <vt:lpstr>IO vs NIO</vt:lpstr>
      <vt:lpstr>Java IO</vt:lpstr>
      <vt:lpstr>Java IO</vt:lpstr>
      <vt:lpstr>Java IO</vt:lpstr>
      <vt:lpstr>Java IO</vt:lpstr>
      <vt:lpstr>Java IO</vt:lpstr>
      <vt:lpstr>Java NIO</vt:lpstr>
      <vt:lpstr>Java NIO</vt:lpstr>
      <vt:lpstr>Java NIO</vt:lpstr>
      <vt:lpstr>Java NIO</vt:lpstr>
      <vt:lpstr>Java NIO</vt:lpstr>
      <vt:lpstr>ByteBuffer - Off-heap buffer</vt:lpstr>
      <vt:lpstr>Java NIO</vt:lpstr>
      <vt:lpstr>Java NIO</vt:lpstr>
      <vt:lpstr>Java NIO</vt:lpstr>
      <vt:lpstr>Java NIO</vt:lpstr>
      <vt:lpstr>Java NIO</vt:lpstr>
      <vt:lpstr>Netty</vt:lpstr>
      <vt:lpstr>Netty</vt:lpstr>
      <vt:lpstr>Сервер</vt:lpstr>
      <vt:lpstr>Клиент</vt:lpstr>
      <vt:lpstr>Каналы</vt:lpstr>
      <vt:lpstr>Bootstrap</vt:lpstr>
      <vt:lpstr>Bootstrap</vt:lpstr>
      <vt:lpstr>EventLoopGroup</vt:lpstr>
      <vt:lpstr>EventLoopGroup 1 и 2</vt:lpstr>
      <vt:lpstr>Bootstrap</vt:lpstr>
      <vt:lpstr>Bootstrap</vt:lpstr>
      <vt:lpstr>Bootstrap</vt:lpstr>
      <vt:lpstr>Bootstrap</vt:lpstr>
      <vt:lpstr>Pipeline</vt:lpstr>
      <vt:lpstr>Pipeline</vt:lpstr>
      <vt:lpstr>Pipeline</vt:lpstr>
      <vt:lpstr>Decoder/Encoder</vt:lpstr>
      <vt:lpstr>Decoder/Encoder</vt:lpstr>
      <vt:lpstr>Проблемы</vt:lpstr>
      <vt:lpstr>Создадим протокол</vt:lpstr>
      <vt:lpstr>Архитектура</vt:lpstr>
      <vt:lpstr>Формат данных</vt:lpstr>
      <vt:lpstr>Заявка</vt:lpstr>
      <vt:lpstr>Подтверждение</vt:lpstr>
      <vt:lpstr>Heartbeat</vt:lpstr>
      <vt:lpstr>Обмен данными</vt:lpstr>
      <vt:lpstr>Обмен данными</vt:lpstr>
      <vt:lpstr>Дополнительно</vt:lpstr>
      <vt:lpstr>Всегда используйте шифрование</vt:lpstr>
      <vt:lpstr>Pipline должен выполняться быстро</vt:lpstr>
      <vt:lpstr>Используйте EPOL</vt:lpstr>
      <vt:lpstr>Переиспользуйте EventLoop</vt:lpstr>
      <vt:lpstr>Ссылки</vt:lpstr>
      <vt:lpstr>Ссылки</vt:lpstr>
      <vt:lpstr>Вопросы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Netty без HTTP</dc:title>
  <dc:creator>agumenyuk@croc.ru</dc:creator>
  <cp:lastModifiedBy>agumenyuk@croc.ru</cp:lastModifiedBy>
  <cp:revision>440</cp:revision>
  <dcterms:created xsi:type="dcterms:W3CDTF">2021-08-30T13:40:08Z</dcterms:created>
  <dcterms:modified xsi:type="dcterms:W3CDTF">2021-09-13T09:48:51Z</dcterms:modified>
</cp:coreProperties>
</file>