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  <p:sldMasterId id="2147483709" r:id="rId2"/>
  </p:sldMasterIdLst>
  <p:notesMasterIdLst>
    <p:notesMasterId r:id="rId71"/>
  </p:notesMasterIdLst>
  <p:handoutMasterIdLst>
    <p:handoutMasterId r:id="rId72"/>
  </p:handoutMasterIdLst>
  <p:sldIdLst>
    <p:sldId id="256" r:id="rId3"/>
    <p:sldId id="306" r:id="rId4"/>
    <p:sldId id="258" r:id="rId5"/>
    <p:sldId id="339" r:id="rId6"/>
    <p:sldId id="350" r:id="rId7"/>
    <p:sldId id="342" r:id="rId8"/>
    <p:sldId id="399" r:id="rId9"/>
    <p:sldId id="345" r:id="rId10"/>
    <p:sldId id="334" r:id="rId11"/>
    <p:sldId id="338" r:id="rId12"/>
    <p:sldId id="344" r:id="rId13"/>
    <p:sldId id="341" r:id="rId14"/>
    <p:sldId id="346" r:id="rId15"/>
    <p:sldId id="347" r:id="rId16"/>
    <p:sldId id="348" r:id="rId17"/>
    <p:sldId id="349" r:id="rId18"/>
    <p:sldId id="351" r:id="rId19"/>
    <p:sldId id="343" r:id="rId20"/>
    <p:sldId id="400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70" r:id="rId39"/>
    <p:sldId id="371" r:id="rId40"/>
    <p:sldId id="372" r:id="rId41"/>
    <p:sldId id="401" r:id="rId42"/>
    <p:sldId id="373" r:id="rId43"/>
    <p:sldId id="374" r:id="rId44"/>
    <p:sldId id="375" r:id="rId45"/>
    <p:sldId id="376" r:id="rId46"/>
    <p:sldId id="377" r:id="rId47"/>
    <p:sldId id="378" r:id="rId48"/>
    <p:sldId id="379" r:id="rId49"/>
    <p:sldId id="380" r:id="rId50"/>
    <p:sldId id="389" r:id="rId51"/>
    <p:sldId id="337" r:id="rId52"/>
    <p:sldId id="381" r:id="rId53"/>
    <p:sldId id="383" r:id="rId54"/>
    <p:sldId id="390" r:id="rId55"/>
    <p:sldId id="388" r:id="rId56"/>
    <p:sldId id="382" r:id="rId57"/>
    <p:sldId id="391" r:id="rId58"/>
    <p:sldId id="340" r:id="rId59"/>
    <p:sldId id="385" r:id="rId60"/>
    <p:sldId id="384" r:id="rId61"/>
    <p:sldId id="393" r:id="rId62"/>
    <p:sldId id="394" r:id="rId63"/>
    <p:sldId id="395" r:id="rId64"/>
    <p:sldId id="386" r:id="rId65"/>
    <p:sldId id="397" r:id="rId66"/>
    <p:sldId id="387" r:id="rId67"/>
    <p:sldId id="398" r:id="rId68"/>
    <p:sldId id="305" r:id="rId69"/>
    <p:sldId id="317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1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7AFAA-0568-416E-9C60-7465667FE499}" type="datetimeFigureOut">
              <a:rPr lang="ru-RU" smtClean="0"/>
              <a:t>21.05.2019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A1842-965F-4580-8F4A-88750E136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292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DBAD8-84C3-4BF1-975A-9C555913CA3B}" type="datetimeFigureOut">
              <a:rPr lang="ru-RU" smtClean="0"/>
              <a:t>21.05.2019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65E14-17E5-4867-ADAD-6405457EA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914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38B6-79FA-4D7F-9F27-6C50CB5B2EA4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>
            <a:lvl1pPr>
              <a:defRPr sz="2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3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36BA-141F-483E-A92F-B8E42509EAAA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1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EB5E-908C-4240-BA43-25372CC5B984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3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A523-C300-408D-91CB-3BD640447FA1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50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42FA-BFDD-4616-850D-FC6F3855A262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1268" y="6386041"/>
            <a:ext cx="2743200" cy="365125"/>
          </a:xfrm>
        </p:spPr>
        <p:txBody>
          <a:bodyPr/>
          <a:lstStyle>
            <a:lvl1pPr>
              <a:defRPr sz="2400" baseline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813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DE4C-F374-4CBD-B6A2-D2EA56BC83E9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17743" y="6356350"/>
            <a:ext cx="2743200" cy="365125"/>
          </a:xfrm>
        </p:spPr>
        <p:txBody>
          <a:bodyPr/>
          <a:lstStyle>
            <a:lvl1pPr>
              <a:defRPr sz="2400" baseline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40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42FC-0706-4590-B347-A5D7C11EAF8A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60079" y="6356350"/>
            <a:ext cx="2743200" cy="365125"/>
          </a:xfrm>
        </p:spPr>
        <p:txBody>
          <a:bodyPr/>
          <a:lstStyle>
            <a:lvl1pPr>
              <a:defRPr sz="2400" baseline="0"/>
            </a:lvl1pPr>
          </a:lstStyle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79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7B0E-747D-4A91-895F-589106A7AAAF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317743" y="6356350"/>
            <a:ext cx="2743200" cy="365125"/>
          </a:xfrm>
        </p:spPr>
        <p:txBody>
          <a:bodyPr/>
          <a:lstStyle>
            <a:lvl1pPr>
              <a:defRPr sz="2400" baseline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90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1A0E-9023-46EA-AF15-DC231C211C09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51841" y="6356350"/>
            <a:ext cx="2743200" cy="365125"/>
          </a:xfrm>
        </p:spPr>
        <p:txBody>
          <a:bodyPr/>
          <a:lstStyle>
            <a:lvl1pPr>
              <a:defRPr sz="2400" baseline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353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DC78-3572-4DFE-983A-8F1A930DBB81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9506" y="6369565"/>
            <a:ext cx="2743200" cy="365125"/>
          </a:xfrm>
        </p:spPr>
        <p:txBody>
          <a:bodyPr/>
          <a:lstStyle>
            <a:lvl1pPr>
              <a:defRPr sz="2400" baseline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745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4BA3-5531-47A9-B107-9B15C9939030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25981" y="6356350"/>
            <a:ext cx="2743200" cy="365125"/>
          </a:xfrm>
        </p:spPr>
        <p:txBody>
          <a:bodyPr/>
          <a:lstStyle>
            <a:lvl1pPr>
              <a:defRPr sz="2400" baseline="0"/>
            </a:lvl1pPr>
          </a:lstStyle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36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48BC-4127-4A4D-808F-75067438C071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536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E8A9-7B75-4208-A1FB-0D56EABF04DC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68317" y="6353089"/>
            <a:ext cx="2743200" cy="365125"/>
          </a:xfrm>
        </p:spPr>
        <p:txBody>
          <a:bodyPr/>
          <a:lstStyle>
            <a:lvl1pPr>
              <a:defRPr sz="2400" baseline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772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CF91-6107-4F86-887E-94165D356371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1267" y="6394278"/>
            <a:ext cx="2743200" cy="365125"/>
          </a:xfrm>
        </p:spPr>
        <p:txBody>
          <a:bodyPr/>
          <a:lstStyle>
            <a:lvl1pPr>
              <a:defRPr sz="2400" baseline="0"/>
            </a:lvl1pPr>
          </a:lstStyle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156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646D-13E1-45B3-A1DD-264A39A8488F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17743" y="6377803"/>
            <a:ext cx="2743200" cy="365125"/>
          </a:xfrm>
        </p:spPr>
        <p:txBody>
          <a:bodyPr/>
          <a:lstStyle>
            <a:lvl1pPr>
              <a:defRPr sz="2400" baseline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4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298EC-17EF-421C-81A5-A66B9547A1D6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3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EC1-4EDC-4001-86BB-D9566DC979A0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27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317C-BABD-48B5-A0F7-EB1EADDA384A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31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DABB-6D73-438F-ACC7-384CCF408682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6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B90A-3877-4F4E-A552-1EDC004EB84C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D8B3-3480-4517-8CBB-A5480A2CE1F1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6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DE13-1DAE-4765-B243-D718EE9587AD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18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8815A1D-85D4-40D4-89F6-5E6A04C78DD3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831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8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FB4EA04-2EA8-4997-9080-443195CAF33A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5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hyperlink" Target="https://www.grpc.i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s://github.com/OpenFeign/feign" TargetMode="Externa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hyperlink" Target="https://spring.io/projects/spring-cloud-config" TargetMode="External"/><Relationship Id="rId4" Type="http://schemas.openxmlformats.org/officeDocument/2006/relationships/hyperlink" Target="https://github.com/OpenFeign/feign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hyperlink" Target="https://spring.io/projects/spring-cloud-config" TargetMode="External"/><Relationship Id="rId4" Type="http://schemas.openxmlformats.org/officeDocument/2006/relationships/hyperlink" Target="https://github.com/OpenFeign/feign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33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7.png"/><Relationship Id="rId7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hyperlink" Target="https://cloud.spring.io/spring-cloud-netflix/multi/multi__router_and_filter_zuul.html" TargetMode="External"/><Relationship Id="rId4" Type="http://schemas.openxmlformats.org/officeDocument/2006/relationships/hyperlink" Target="https://github.com/OpenFeign/feign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7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38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wagger.i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33.png"/><Relationship Id="rId2" Type="http://schemas.openxmlformats.org/officeDocument/2006/relationships/image" Target="../media/image7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38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hyperlink" Target="https://martinfowler.com/bliki/CircuitBreaker.html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4.png"/><Relationship Id="rId1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43.png"/><Relationship Id="rId2" Type="http://schemas.openxmlformats.org/officeDocument/2006/relationships/image" Target="../media/image7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38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zipkin.apache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4.png"/><Relationship Id="rId18" Type="http://schemas.openxmlformats.org/officeDocument/2006/relationships/image" Target="../media/image45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43.png"/><Relationship Id="rId2" Type="http://schemas.openxmlformats.org/officeDocument/2006/relationships/image" Target="../media/image7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38.png"/><Relationship Id="rId10" Type="http://schemas.openxmlformats.org/officeDocument/2006/relationships/image" Target="../media/image22.png"/><Relationship Id="rId19" Type="http://schemas.openxmlformats.org/officeDocument/2006/relationships/image" Target="../media/image33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hyperlink" Target="https://www.elastic.co/elk-stack" TargetMode="Externa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4.png"/><Relationship Id="rId18" Type="http://schemas.openxmlformats.org/officeDocument/2006/relationships/image" Target="../media/image45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43.png"/><Relationship Id="rId2" Type="http://schemas.openxmlformats.org/officeDocument/2006/relationships/image" Target="../media/image7.png"/><Relationship Id="rId16" Type="http://schemas.openxmlformats.org/officeDocument/2006/relationships/image" Target="../media/image40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38.png"/><Relationship Id="rId10" Type="http://schemas.openxmlformats.org/officeDocument/2006/relationships/image" Target="../media/image22.png"/><Relationship Id="rId19" Type="http://schemas.openxmlformats.org/officeDocument/2006/relationships/image" Target="../media/image4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auth.net/2/" TargetMode="External"/><Relationship Id="rId5" Type="http://schemas.openxmlformats.org/officeDocument/2006/relationships/image" Target="../media/image50.png"/><Relationship Id="rId4" Type="http://schemas.openxmlformats.org/officeDocument/2006/relationships/hyperlink" Target="https://tools.ietf.org/html/rfc7519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4.png"/><Relationship Id="rId18" Type="http://schemas.openxmlformats.org/officeDocument/2006/relationships/image" Target="../media/image45.png"/><Relationship Id="rId3" Type="http://schemas.openxmlformats.org/officeDocument/2006/relationships/image" Target="../media/image2.png"/><Relationship Id="rId21" Type="http://schemas.openxmlformats.org/officeDocument/2006/relationships/image" Target="../media/image51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43.png"/><Relationship Id="rId2" Type="http://schemas.openxmlformats.org/officeDocument/2006/relationships/image" Target="../media/image7.png"/><Relationship Id="rId16" Type="http://schemas.openxmlformats.org/officeDocument/2006/relationships/image" Target="../media/image40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38.png"/><Relationship Id="rId10" Type="http://schemas.openxmlformats.org/officeDocument/2006/relationships/image" Target="../media/image22.png"/><Relationship Id="rId19" Type="http://schemas.openxmlformats.org/officeDocument/2006/relationships/image" Target="../media/image4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3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4.png"/><Relationship Id="rId18" Type="http://schemas.openxmlformats.org/officeDocument/2006/relationships/image" Target="../media/image45.png"/><Relationship Id="rId3" Type="http://schemas.openxmlformats.org/officeDocument/2006/relationships/image" Target="../media/image2.png"/><Relationship Id="rId21" Type="http://schemas.openxmlformats.org/officeDocument/2006/relationships/image" Target="../media/image51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43.png"/><Relationship Id="rId2" Type="http://schemas.openxmlformats.org/officeDocument/2006/relationships/image" Target="../media/image7.png"/><Relationship Id="rId16" Type="http://schemas.openxmlformats.org/officeDocument/2006/relationships/image" Target="../media/image40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38.png"/><Relationship Id="rId10" Type="http://schemas.openxmlformats.org/officeDocument/2006/relationships/image" Target="../media/image22.png"/><Relationship Id="rId19" Type="http://schemas.openxmlformats.org/officeDocument/2006/relationships/image" Target="../media/image4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36.png"/><Relationship Id="rId22" Type="http://schemas.openxmlformats.org/officeDocument/2006/relationships/image" Target="../media/image5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4.png"/><Relationship Id="rId18" Type="http://schemas.openxmlformats.org/officeDocument/2006/relationships/image" Target="../media/image45.png"/><Relationship Id="rId3" Type="http://schemas.openxmlformats.org/officeDocument/2006/relationships/image" Target="../media/image2.png"/><Relationship Id="rId21" Type="http://schemas.openxmlformats.org/officeDocument/2006/relationships/image" Target="../media/image51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43.png"/><Relationship Id="rId2" Type="http://schemas.openxmlformats.org/officeDocument/2006/relationships/image" Target="../media/image7.png"/><Relationship Id="rId16" Type="http://schemas.openxmlformats.org/officeDocument/2006/relationships/image" Target="../media/image40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38.png"/><Relationship Id="rId23" Type="http://schemas.openxmlformats.org/officeDocument/2006/relationships/image" Target="../media/image53.png"/><Relationship Id="rId10" Type="http://schemas.openxmlformats.org/officeDocument/2006/relationships/image" Target="../media/image22.png"/><Relationship Id="rId19" Type="http://schemas.openxmlformats.org/officeDocument/2006/relationships/image" Target="../media/image4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36.png"/><Relationship Id="rId22" Type="http://schemas.openxmlformats.org/officeDocument/2006/relationships/image" Target="../media/image5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spring.io/spring-cloud-netflix/single/spring-cloud-netflix.html" TargetMode="External"/><Relationship Id="rId7" Type="http://schemas.openxmlformats.org/officeDocument/2006/relationships/image" Target="../media/image54.png"/><Relationship Id="rId2" Type="http://schemas.openxmlformats.org/officeDocument/2006/relationships/hyperlink" Target="https://cloud.spring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ozon.ru/context/detail/id/146748538/?gclid=EAIaIQobChMIgp6w0Iup4gIVCKqaCh0XPghVEAYYASABEgKay_D_BwE" TargetMode="External"/><Relationship Id="rId4" Type="http://schemas.openxmlformats.org/officeDocument/2006/relationships/hyperlink" Target="https://github.com/Netflix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4.png"/><Relationship Id="rId18" Type="http://schemas.openxmlformats.org/officeDocument/2006/relationships/image" Target="../media/image45.png"/><Relationship Id="rId3" Type="http://schemas.openxmlformats.org/officeDocument/2006/relationships/image" Target="../media/image2.png"/><Relationship Id="rId21" Type="http://schemas.openxmlformats.org/officeDocument/2006/relationships/image" Target="../media/image51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43.png"/><Relationship Id="rId2" Type="http://schemas.openxmlformats.org/officeDocument/2006/relationships/image" Target="../media/image7.png"/><Relationship Id="rId16" Type="http://schemas.openxmlformats.org/officeDocument/2006/relationships/image" Target="../media/image40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38.png"/><Relationship Id="rId10" Type="http://schemas.openxmlformats.org/officeDocument/2006/relationships/image" Target="../media/image22.png"/><Relationship Id="rId19" Type="http://schemas.openxmlformats.org/officeDocument/2006/relationships/image" Target="../media/image4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36.png"/><Relationship Id="rId22" Type="http://schemas.openxmlformats.org/officeDocument/2006/relationships/image" Target="../media/image52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4.png"/><Relationship Id="rId7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52.png"/><Relationship Id="rId5" Type="http://schemas.openxmlformats.org/officeDocument/2006/relationships/image" Target="../media/image38.png"/><Relationship Id="rId10" Type="http://schemas.openxmlformats.org/officeDocument/2006/relationships/image" Target="../media/image47.png"/><Relationship Id="rId4" Type="http://schemas.openxmlformats.org/officeDocument/2006/relationships/image" Target="../media/image36.png"/><Relationship Id="rId9" Type="http://schemas.openxmlformats.org/officeDocument/2006/relationships/image" Target="../media/image4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8457"/>
            <a:ext cx="12192000" cy="299001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77934"/>
            <a:ext cx="12192000" cy="162098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Spring </a:t>
            </a:r>
            <a:r>
              <a:rPr lang="en-US" b="1" dirty="0" smtClean="0">
                <a:solidFill>
                  <a:schemeClr val="bg1"/>
                </a:solidFill>
              </a:rPr>
              <a:t>Cloud, </a:t>
            </a:r>
            <a:r>
              <a:rPr lang="en-US" b="1" dirty="0">
                <a:solidFill>
                  <a:schemeClr val="bg1"/>
                </a:solidFill>
              </a:rPr>
              <a:t>we bought a zoo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41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668" y="2696477"/>
            <a:ext cx="2114845" cy="216247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Требования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281" y="2715530"/>
            <a:ext cx="2143424" cy="21434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0411" y="2919368"/>
            <a:ext cx="2448267" cy="186716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2934393" y="3956857"/>
            <a:ext cx="1584000" cy="0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003011" y="3956857"/>
            <a:ext cx="1584000" cy="0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36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57427" y="1676031"/>
            <a:ext cx="10215737" cy="3653351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ru-RU" sz="5000" b="1" dirty="0" smtClean="0"/>
              <a:t>Можно ли в данном случае использовать монолит</a:t>
            </a:r>
            <a:r>
              <a:rPr lang="en-US" sz="5000" b="1" dirty="0" smtClean="0"/>
              <a:t>?</a:t>
            </a:r>
            <a:endParaRPr lang="ru-RU" sz="5000" b="1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Вопрос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6" y="99716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995" y="1481967"/>
            <a:ext cx="704140" cy="72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Процессы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2389" y="1301967"/>
            <a:ext cx="1080000" cy="108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9086" y="5289557"/>
            <a:ext cx="944082" cy="720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494105" y="1941864"/>
            <a:ext cx="83404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4109" y="3593127"/>
            <a:ext cx="720000" cy="7200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833519" y="2588851"/>
            <a:ext cx="0" cy="8322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4109" y="5276350"/>
            <a:ext cx="1080000" cy="10800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2964969" y="4485175"/>
            <a:ext cx="18280" cy="79117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716065" y="2402858"/>
            <a:ext cx="1556082" cy="316666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1253" y="1401864"/>
            <a:ext cx="1054884" cy="1080000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3964343" y="1941864"/>
            <a:ext cx="83404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9465" y="3405175"/>
            <a:ext cx="1080000" cy="108000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 flipH="1">
            <a:off x="5740415" y="2554015"/>
            <a:ext cx="18280" cy="79117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685311" y="5649557"/>
            <a:ext cx="384232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23264" y="1322858"/>
            <a:ext cx="1080000" cy="1080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40391" y="1293864"/>
            <a:ext cx="1210206" cy="1188000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 flipV="1">
            <a:off x="3151041" y="2481864"/>
            <a:ext cx="4582" cy="86332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8201891" y="2554015"/>
            <a:ext cx="9236" cy="256293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693592" y="1894710"/>
            <a:ext cx="83404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196743" y="1887864"/>
            <a:ext cx="83404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56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995" y="1481967"/>
            <a:ext cx="704140" cy="72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Представим в виде сервисов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494105" y="1941864"/>
            <a:ext cx="83404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33519" y="2588851"/>
            <a:ext cx="0" cy="8322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716065" y="2402858"/>
            <a:ext cx="1556082" cy="3166669"/>
          </a:xfrm>
          <a:prstGeom prst="straightConnector1">
            <a:avLst/>
          </a:prstGeom>
          <a:ln w="508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964343" y="1941864"/>
            <a:ext cx="83404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740415" y="2554015"/>
            <a:ext cx="18280" cy="79117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685311" y="5649557"/>
            <a:ext cx="384232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3151041" y="2481864"/>
            <a:ext cx="4582" cy="86332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8201891" y="2554015"/>
            <a:ext cx="9236" cy="256293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693592" y="1894710"/>
            <a:ext cx="83404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9196743" y="1862858"/>
            <a:ext cx="1083330" cy="2500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16" y="1336803"/>
            <a:ext cx="1190683" cy="108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213" y="1336803"/>
            <a:ext cx="1190683" cy="108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073" y="3405175"/>
            <a:ext cx="1190683" cy="108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785" y="1322858"/>
            <a:ext cx="1190683" cy="108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974" y="1336803"/>
            <a:ext cx="1190683" cy="108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767" y="3405175"/>
            <a:ext cx="1190683" cy="1080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767" y="5389251"/>
            <a:ext cx="1190683" cy="1080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549" y="5323026"/>
            <a:ext cx="1190683" cy="1080000"/>
          </a:xfrm>
          <a:prstGeom prst="rect">
            <a:avLst/>
          </a:prstGeom>
        </p:spPr>
      </p:pic>
      <p:cxnSp>
        <p:nvCxnSpPr>
          <p:cNvPr id="25" name="Straight Arrow Connector 11"/>
          <p:cNvCxnSpPr/>
          <p:nvPr/>
        </p:nvCxnSpPr>
        <p:spPr>
          <a:xfrm>
            <a:off x="2994232" y="4490798"/>
            <a:ext cx="0" cy="8322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54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5509" y="2200338"/>
            <a:ext cx="10446964" cy="3618571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ru-RU" sz="5000" b="1" dirty="0" smtClean="0"/>
              <a:t>Сколько будет нужно экземпляров каких-либо хранилищ данных</a:t>
            </a:r>
            <a:r>
              <a:rPr lang="en-US" sz="5000" b="1" dirty="0" smtClean="0"/>
              <a:t>?</a:t>
            </a:r>
            <a:endParaRPr lang="ru-RU" sz="5000" b="1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Вопрос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6" y="99716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0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995" y="1481967"/>
            <a:ext cx="704140" cy="72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Представим в виде сервисов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494105" y="1941864"/>
            <a:ext cx="83404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33519" y="2588851"/>
            <a:ext cx="0" cy="8322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822036" y="2554015"/>
            <a:ext cx="1450111" cy="3015513"/>
          </a:xfrm>
          <a:prstGeom prst="straightConnector1">
            <a:avLst/>
          </a:prstGeom>
          <a:ln w="508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964343" y="1941864"/>
            <a:ext cx="83404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740415" y="2554015"/>
            <a:ext cx="18280" cy="79117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685311" y="5649557"/>
            <a:ext cx="384232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3151041" y="2481864"/>
            <a:ext cx="4582" cy="86332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8201891" y="2554015"/>
            <a:ext cx="9236" cy="256293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693592" y="1894710"/>
            <a:ext cx="83404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9196743" y="1862858"/>
            <a:ext cx="1083330" cy="2500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16" y="1336803"/>
            <a:ext cx="1190683" cy="108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213" y="1336803"/>
            <a:ext cx="1190683" cy="108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073" y="3405175"/>
            <a:ext cx="1190683" cy="108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785" y="1322858"/>
            <a:ext cx="1190683" cy="108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546" y="1328306"/>
            <a:ext cx="1190683" cy="108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767" y="3405175"/>
            <a:ext cx="1190683" cy="1080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767" y="5269183"/>
            <a:ext cx="1190683" cy="1080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549" y="5323026"/>
            <a:ext cx="1190683" cy="10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2065157"/>
            <a:ext cx="720000" cy="720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797" y="2065694"/>
            <a:ext cx="720000" cy="720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688" y="2073968"/>
            <a:ext cx="720000" cy="720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664" y="2063127"/>
            <a:ext cx="720000" cy="720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797" y="4042883"/>
            <a:ext cx="720000" cy="720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899" y="5949317"/>
            <a:ext cx="720000" cy="720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311" y="5949317"/>
            <a:ext cx="720000" cy="720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048" y="4085728"/>
            <a:ext cx="720000" cy="720000"/>
          </a:xfrm>
          <a:prstGeom prst="rect">
            <a:avLst/>
          </a:prstGeom>
        </p:spPr>
      </p:pic>
      <p:cxnSp>
        <p:nvCxnSpPr>
          <p:cNvPr id="36" name="Straight Arrow Connector 11"/>
          <p:cNvCxnSpPr/>
          <p:nvPr/>
        </p:nvCxnSpPr>
        <p:spPr>
          <a:xfrm>
            <a:off x="2969293" y="4429396"/>
            <a:ext cx="0" cy="8322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4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4024" y="2584009"/>
            <a:ext cx="10446964" cy="208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ru-RU" sz="5000" b="1" dirty="0" smtClean="0"/>
              <a:t>Что дальше</a:t>
            </a:r>
            <a:r>
              <a:rPr lang="en-US" sz="5000" b="1" dirty="0" smtClean="0"/>
              <a:t>?</a:t>
            </a:r>
            <a:endParaRPr lang="ru-RU" sz="5000" b="1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Вопрос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6" y="99716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1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632" y="1144768"/>
            <a:ext cx="2114845" cy="216247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Детализируем </a:t>
            </a:r>
            <a:r>
              <a:rPr lang="ru-RU" sz="5400" b="1" dirty="0">
                <a:solidFill>
                  <a:schemeClr val="bg1"/>
                </a:solidFill>
                <a:latin typeface="+mn-lt"/>
              </a:rPr>
              <a:t>т</a:t>
            </a:r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ребования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0483" y="4073913"/>
            <a:ext cx="2448267" cy="186716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2789382" y="2142836"/>
            <a:ext cx="1579418" cy="9237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676987" y="2142836"/>
            <a:ext cx="2060613" cy="1625600"/>
          </a:xfrm>
          <a:prstGeom prst="straightConnector1">
            <a:avLst/>
          </a:prstGeom>
          <a:ln w="9842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09433" y="3302858"/>
            <a:ext cx="1456167" cy="1250669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512" y="4324003"/>
            <a:ext cx="1800000" cy="1800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992051"/>
            <a:ext cx="2143424" cy="2143424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V="1">
            <a:off x="6850788" y="5152796"/>
            <a:ext cx="1579418" cy="9237"/>
          </a:xfrm>
          <a:prstGeom prst="straightConnector1">
            <a:avLst/>
          </a:prstGeom>
          <a:ln w="984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07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0854" y="1304411"/>
            <a:ext cx="10843491" cy="5234501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ru-RU" sz="5000" b="1" dirty="0" smtClean="0"/>
              <a:t>В каком случае нам нужно синхронный запрос, а в каком асинхронный</a:t>
            </a:r>
            <a:r>
              <a:rPr lang="en-US" sz="5000" b="1" dirty="0" smtClean="0"/>
              <a:t>?</a:t>
            </a:r>
            <a:endParaRPr lang="ru-RU" sz="5000" b="1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Вопрос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6" y="99716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3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995" y="1481967"/>
            <a:ext cx="704140" cy="72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Представим в виде сервисов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494105" y="1941864"/>
            <a:ext cx="83404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33519" y="2588851"/>
            <a:ext cx="0" cy="8322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822036" y="2554015"/>
            <a:ext cx="1450111" cy="3015513"/>
          </a:xfrm>
          <a:prstGeom prst="straightConnector1">
            <a:avLst/>
          </a:prstGeom>
          <a:ln w="508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964343" y="1941864"/>
            <a:ext cx="83404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740415" y="2554015"/>
            <a:ext cx="18280" cy="79117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685311" y="5649557"/>
            <a:ext cx="384232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3151041" y="2481864"/>
            <a:ext cx="4582" cy="86332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8201891" y="2554015"/>
            <a:ext cx="9236" cy="256293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693592" y="1894710"/>
            <a:ext cx="83404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9196743" y="1862858"/>
            <a:ext cx="1083330" cy="2500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16" y="1336803"/>
            <a:ext cx="1190683" cy="108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213" y="1336803"/>
            <a:ext cx="1190683" cy="108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073" y="3405175"/>
            <a:ext cx="1190683" cy="108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785" y="1322858"/>
            <a:ext cx="1190683" cy="108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546" y="1328306"/>
            <a:ext cx="1190683" cy="108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767" y="3405175"/>
            <a:ext cx="1190683" cy="1080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767" y="5269183"/>
            <a:ext cx="1190683" cy="1080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549" y="5323026"/>
            <a:ext cx="1190683" cy="10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2065157"/>
            <a:ext cx="720000" cy="720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797" y="2065694"/>
            <a:ext cx="720000" cy="720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688" y="2073968"/>
            <a:ext cx="720000" cy="720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664" y="2063127"/>
            <a:ext cx="720000" cy="720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797" y="4042883"/>
            <a:ext cx="720000" cy="720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899" y="5949317"/>
            <a:ext cx="720000" cy="720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311" y="5949317"/>
            <a:ext cx="720000" cy="720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048" y="4085728"/>
            <a:ext cx="720000" cy="720000"/>
          </a:xfrm>
          <a:prstGeom prst="rect">
            <a:avLst/>
          </a:prstGeom>
        </p:spPr>
      </p:pic>
      <p:cxnSp>
        <p:nvCxnSpPr>
          <p:cNvPr id="36" name="Straight Arrow Connector 11"/>
          <p:cNvCxnSpPr/>
          <p:nvPr/>
        </p:nvCxnSpPr>
        <p:spPr>
          <a:xfrm>
            <a:off x="2969293" y="4429396"/>
            <a:ext cx="0" cy="8322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06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34695" y="215744"/>
            <a:ext cx="8596668" cy="465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О</a:t>
            </a:r>
            <a:r>
              <a:rPr lang="en-US" sz="5400" b="1" dirty="0" smtClean="0">
                <a:solidFill>
                  <a:schemeClr val="bg1"/>
                </a:solidFill>
                <a:latin typeface="+mn-lt"/>
              </a:rPr>
              <a:t>’</a:t>
            </a:r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б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43" y="2261418"/>
            <a:ext cx="2464979" cy="2548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13917" y="3074153"/>
            <a:ext cx="7860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О</a:t>
            </a:r>
            <a:r>
              <a:rPr lang="ru-RU" sz="2000" dirty="0" smtClean="0"/>
              <a:t>кончил </a:t>
            </a:r>
            <a:r>
              <a:rPr lang="ru-RU" sz="2000" dirty="0" err="1" smtClean="0"/>
              <a:t>ИрГУПС</a:t>
            </a:r>
            <a:r>
              <a:rPr lang="ru-RU" sz="2000" dirty="0" smtClean="0"/>
              <a:t> в 2003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Занимался разработкой и внедрением решений для бизнеса с 2006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8</a:t>
            </a:r>
            <a:r>
              <a:rPr lang="ru-RU" sz="2000" dirty="0" smtClean="0"/>
              <a:t> </a:t>
            </a:r>
            <a:r>
              <a:rPr lang="ru-RU" sz="2000" dirty="0"/>
              <a:t>лет разработчик </a:t>
            </a:r>
            <a:r>
              <a:rPr lang="ru-RU" sz="2000" dirty="0" err="1" smtClean="0"/>
              <a:t>Java</a:t>
            </a:r>
            <a:r>
              <a:rPr lang="ru-RU" sz="2000" dirty="0" smtClean="0"/>
              <a:t> </a:t>
            </a:r>
            <a:r>
              <a:rPr lang="ru-RU" sz="2000" dirty="0" err="1" smtClean="0"/>
              <a:t>Enterprise</a:t>
            </a:r>
            <a:r>
              <a:rPr lang="ru-RU" sz="2000" dirty="0" smtClean="0"/>
              <a:t> приложений</a:t>
            </a:r>
            <a:endParaRPr lang="ru-RU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534149" y="4974304"/>
            <a:ext cx="2710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err="1"/>
              <a:t>Гуменюк</a:t>
            </a:r>
            <a:r>
              <a:rPr lang="ru-RU" b="1" dirty="0"/>
              <a:t> Алексей</a:t>
            </a:r>
          </a:p>
          <a:p>
            <a:pPr algn="ctr"/>
            <a:r>
              <a:rPr lang="ru-RU" dirty="0" smtClean="0"/>
              <a:t>эксперт</a:t>
            </a:r>
            <a:endParaRPr lang="ru-RU" dirty="0" smtClean="0"/>
          </a:p>
          <a:p>
            <a:pPr algn="ctr"/>
            <a:r>
              <a:rPr lang="ru-RU" dirty="0" smtClean="0"/>
              <a:t>компании  </a:t>
            </a:r>
            <a:r>
              <a:rPr lang="ru-RU" dirty="0" err="1" smtClean="0"/>
              <a:t>Крок</a:t>
            </a:r>
            <a:endParaRPr lang="ru-RU" dirty="0" smtClean="0"/>
          </a:p>
          <a:p>
            <a:pPr algn="ctr"/>
            <a:r>
              <a:rPr lang="en-US" dirty="0" smtClean="0"/>
              <a:t>agumenyuk@croc.ru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72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995" y="1481967"/>
            <a:ext cx="704140" cy="72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+mn-lt"/>
              </a:rPr>
              <a:t>The Blue a</a:t>
            </a:r>
            <a:r>
              <a:rPr lang="en-US" sz="5400" b="1" dirty="0" smtClean="0">
                <a:solidFill>
                  <a:schemeClr val="bg1"/>
                </a:solidFill>
                <a:latin typeface="+mn-lt"/>
              </a:rPr>
              <a:t>nd the </a:t>
            </a:r>
            <a:r>
              <a:rPr lang="en-US" sz="5400" b="1" dirty="0">
                <a:solidFill>
                  <a:schemeClr val="bg1"/>
                </a:solidFill>
                <a:latin typeface="+mn-lt"/>
              </a:rPr>
              <a:t>Gray</a:t>
            </a:r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 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494105" y="1941864"/>
            <a:ext cx="83404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33519" y="2588851"/>
            <a:ext cx="0" cy="8322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822036" y="2554015"/>
            <a:ext cx="1450111" cy="3015513"/>
          </a:xfrm>
          <a:prstGeom prst="straightConnector1">
            <a:avLst/>
          </a:prstGeom>
          <a:ln w="508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964343" y="1941864"/>
            <a:ext cx="83404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740415" y="2554015"/>
            <a:ext cx="18280" cy="79117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685311" y="5649557"/>
            <a:ext cx="3842325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3151041" y="2481864"/>
            <a:ext cx="4582" cy="86332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8201891" y="2554015"/>
            <a:ext cx="9236" cy="256293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693592" y="1894710"/>
            <a:ext cx="834044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9196743" y="1862858"/>
            <a:ext cx="1083330" cy="25006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16" y="1336803"/>
            <a:ext cx="1190683" cy="108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213" y="1336803"/>
            <a:ext cx="1190683" cy="108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073" y="3405175"/>
            <a:ext cx="1190683" cy="108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785" y="1322858"/>
            <a:ext cx="1190683" cy="108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546" y="1328306"/>
            <a:ext cx="1190683" cy="108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767" y="3405175"/>
            <a:ext cx="1190683" cy="1080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767" y="5269183"/>
            <a:ext cx="1190683" cy="1080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549" y="5323026"/>
            <a:ext cx="1190683" cy="10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2065157"/>
            <a:ext cx="720000" cy="720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797" y="2065694"/>
            <a:ext cx="720000" cy="720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688" y="2073968"/>
            <a:ext cx="720000" cy="720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664" y="2063127"/>
            <a:ext cx="720000" cy="720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797" y="4042883"/>
            <a:ext cx="720000" cy="720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899" y="5949317"/>
            <a:ext cx="720000" cy="720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311" y="5949317"/>
            <a:ext cx="720000" cy="720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048" y="4085728"/>
            <a:ext cx="720000" cy="720000"/>
          </a:xfrm>
          <a:prstGeom prst="rect">
            <a:avLst/>
          </a:prstGeom>
        </p:spPr>
      </p:pic>
      <p:cxnSp>
        <p:nvCxnSpPr>
          <p:cNvPr id="36" name="Straight Arrow Connector 11"/>
          <p:cNvCxnSpPr/>
          <p:nvPr/>
        </p:nvCxnSpPr>
        <p:spPr>
          <a:xfrm>
            <a:off x="2985919" y="4436955"/>
            <a:ext cx="0" cy="832228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1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4416" y="1314932"/>
            <a:ext cx="10446964" cy="4454100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ru-RU" sz="5000" b="1" dirty="0" smtClean="0"/>
              <a:t>Что будем использовать для синхронного и асинхронного взаимодействия</a:t>
            </a:r>
            <a:r>
              <a:rPr lang="en-US" sz="5000" b="1" dirty="0" smtClean="0"/>
              <a:t>?</a:t>
            </a:r>
            <a:endParaRPr lang="ru-RU" sz="5000" b="1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Вопрос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6" y="99716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2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Синхронное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002"/>
            <a:ext cx="1190684" cy="108000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45" y="1644923"/>
            <a:ext cx="1588965" cy="1080000"/>
          </a:xfrm>
        </p:spPr>
      </p:pic>
      <p:sp>
        <p:nvSpPr>
          <p:cNvPr id="11" name="TextBox 10"/>
          <p:cNvSpPr txBox="1"/>
          <p:nvPr/>
        </p:nvSpPr>
        <p:spPr>
          <a:xfrm>
            <a:off x="3639127" y="1977002"/>
            <a:ext cx="780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 + Feign - </a:t>
            </a:r>
            <a:r>
              <a:rPr lang="ru-RU" dirty="0" smtClean="0"/>
              <a:t>декларативный </a:t>
            </a:r>
            <a:r>
              <a:rPr lang="en-US" dirty="0" smtClean="0"/>
              <a:t>http-</a:t>
            </a:r>
            <a:r>
              <a:rPr lang="ru-RU" dirty="0" smtClean="0"/>
              <a:t>клиент</a:t>
            </a:r>
            <a:r>
              <a:rPr lang="ru-RU" dirty="0" smtClean="0">
                <a:hlinkClick r:id="rId5"/>
              </a:rPr>
              <a:t>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://github.com/OpenFeign/feign</a:t>
            </a:r>
            <a:endParaRPr lang="ru-RU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45" y="3509464"/>
            <a:ext cx="1615437" cy="648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39127" y="3657302"/>
            <a:ext cx="780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gRPC</a:t>
            </a:r>
            <a:r>
              <a:rPr lang="en-US" dirty="0" smtClean="0"/>
              <a:t> – HTTP/2</a:t>
            </a:r>
            <a:r>
              <a:rPr lang="ru-RU" dirty="0" smtClean="0"/>
              <a:t> + </a:t>
            </a:r>
            <a:r>
              <a:rPr lang="en-US" dirty="0" err="1" smtClean="0"/>
              <a:t>protobuf</a:t>
            </a:r>
            <a:r>
              <a:rPr lang="ru-RU" dirty="0" smtClean="0">
                <a:hlinkClick r:id="rId5"/>
              </a:rPr>
              <a:t> </a:t>
            </a:r>
            <a:r>
              <a:rPr lang="ru-RU" dirty="0" smtClean="0"/>
              <a:t>+ </a:t>
            </a:r>
            <a:r>
              <a:rPr lang="en-US" dirty="0"/>
              <a:t>SSL/TLS, OAuth 2.0</a:t>
            </a:r>
            <a:r>
              <a:rPr lang="ru-RU" dirty="0" smtClean="0"/>
              <a:t> </a:t>
            </a:r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://www.grpc.io</a:t>
            </a:r>
            <a:endParaRPr lang="ru-RU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363" y="4582258"/>
            <a:ext cx="1440000" cy="144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639127" y="5117592"/>
            <a:ext cx="780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Что-то экзотическое либо свое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079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Асинхронное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002"/>
            <a:ext cx="1190684" cy="108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39127" y="1977002"/>
            <a:ext cx="780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AMQP - </a:t>
            </a:r>
            <a:r>
              <a:rPr lang="en-US" dirty="0" err="1" smtClean="0"/>
              <a:t>RabbitMQ</a:t>
            </a:r>
            <a:r>
              <a:rPr lang="en-US" dirty="0" smtClean="0"/>
              <a:t>, </a:t>
            </a:r>
            <a:r>
              <a:rPr lang="en-US" dirty="0" err="1" smtClean="0"/>
              <a:t>ActiveMQ</a:t>
            </a:r>
            <a:r>
              <a:rPr lang="en-US" dirty="0" smtClean="0"/>
              <a:t>, </a:t>
            </a:r>
            <a:r>
              <a:rPr lang="en-US" dirty="0" err="1" smtClean="0"/>
              <a:t>xxxxxxxMQ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3639127" y="3657302"/>
            <a:ext cx="7804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Брокер сообщений, распределенный кэш и т.д. – </a:t>
            </a:r>
            <a:r>
              <a:rPr lang="en-US" dirty="0" smtClean="0"/>
              <a:t>Apache Kafka, Apache Ignite, </a:t>
            </a:r>
            <a:r>
              <a:rPr lang="en-US" dirty="0" err="1" smtClean="0"/>
              <a:t>Hazelcast</a:t>
            </a:r>
            <a:r>
              <a:rPr lang="ru-RU" dirty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39126" y="5354719"/>
            <a:ext cx="780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Использовать </a:t>
            </a:r>
            <a:r>
              <a:rPr lang="en-US" dirty="0" smtClean="0"/>
              <a:t>SQL</a:t>
            </a:r>
            <a:r>
              <a:rPr lang="ru-RU" dirty="0" smtClean="0"/>
              <a:t> либо </a:t>
            </a:r>
            <a:r>
              <a:rPr lang="en-US" dirty="0" smtClean="0"/>
              <a:t>NoSQL </a:t>
            </a:r>
            <a:r>
              <a:rPr lang="ru-RU" dirty="0" smtClean="0"/>
              <a:t>хранилище</a:t>
            </a:r>
            <a:endParaRPr lang="ru-R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363" y="1621668"/>
            <a:ext cx="1080000" cy="10800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635" y="3301968"/>
            <a:ext cx="1080000" cy="108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635" y="4999385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0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49" y="3099495"/>
            <a:ext cx="704140" cy="72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Плюс сервер асинхронных сообщений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231950" y="3425388"/>
            <a:ext cx="1174576" cy="88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05032" y="3819495"/>
            <a:ext cx="0" cy="540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1231950" y="4193310"/>
            <a:ext cx="1174576" cy="1200726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703782" y="3403871"/>
            <a:ext cx="119149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419704" y="3783160"/>
            <a:ext cx="18280" cy="54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3279145" y="5649557"/>
            <a:ext cx="1616128" cy="346793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882044" y="3744285"/>
            <a:ext cx="4582" cy="540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993256" y="3861710"/>
            <a:ext cx="929071" cy="57745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7993256" y="1814558"/>
            <a:ext cx="21275" cy="1129288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526" y="3063160"/>
            <a:ext cx="793789" cy="72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089" y="3038166"/>
            <a:ext cx="793789" cy="72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354" y="4301346"/>
            <a:ext cx="793789" cy="72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265" y="3074243"/>
            <a:ext cx="793789" cy="72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862" y="3043871"/>
            <a:ext cx="793789" cy="72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16" y="4300738"/>
            <a:ext cx="793789" cy="720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191" y="5314156"/>
            <a:ext cx="793789" cy="720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173" y="5289557"/>
            <a:ext cx="793789" cy="7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323" y="3513160"/>
            <a:ext cx="360000" cy="360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457" y="3575903"/>
            <a:ext cx="360000" cy="360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683" y="3564640"/>
            <a:ext cx="360000" cy="360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651" y="3537270"/>
            <a:ext cx="360000" cy="360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01" y="4812536"/>
            <a:ext cx="360000" cy="360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054" y="5816350"/>
            <a:ext cx="360000" cy="360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145" y="5854156"/>
            <a:ext cx="360000" cy="360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323" y="4840738"/>
            <a:ext cx="360000" cy="360000"/>
          </a:xfrm>
          <a:prstGeom prst="rect">
            <a:avLst/>
          </a:prstGeom>
        </p:spPr>
      </p:pic>
      <p:cxnSp>
        <p:nvCxnSpPr>
          <p:cNvPr id="52" name="Straight Arrow Connector 51"/>
          <p:cNvCxnSpPr/>
          <p:nvPr/>
        </p:nvCxnSpPr>
        <p:spPr>
          <a:xfrm flipV="1">
            <a:off x="6024201" y="1736083"/>
            <a:ext cx="1537972" cy="1146752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8515927" y="1814558"/>
            <a:ext cx="1458935" cy="1141078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8225054" y="4886288"/>
            <a:ext cx="621014" cy="246588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5994333" y="5822953"/>
            <a:ext cx="1567840" cy="334497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147" y="956083"/>
            <a:ext cx="682465" cy="7200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023" y="4272536"/>
            <a:ext cx="682465" cy="72000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776" y="5826670"/>
            <a:ext cx="682465" cy="720000"/>
          </a:xfrm>
          <a:prstGeom prst="rect">
            <a:avLst/>
          </a:prstGeom>
        </p:spPr>
      </p:pic>
      <p:cxnSp>
        <p:nvCxnSpPr>
          <p:cNvPr id="38" name="Straight Arrow Connector 11"/>
          <p:cNvCxnSpPr/>
          <p:nvPr/>
        </p:nvCxnSpPr>
        <p:spPr>
          <a:xfrm>
            <a:off x="2804532" y="4964796"/>
            <a:ext cx="2090741" cy="889360"/>
          </a:xfrm>
          <a:prstGeom prst="straightConnector1">
            <a:avLst/>
          </a:prstGeom>
          <a:ln w="317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75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49" y="3099495"/>
            <a:ext cx="704140" cy="72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Всего приложений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231950" y="3425388"/>
            <a:ext cx="1174576" cy="88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05032" y="3819495"/>
            <a:ext cx="0" cy="540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1231950" y="4193310"/>
            <a:ext cx="1174576" cy="1200726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703782" y="3403871"/>
            <a:ext cx="119149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419704" y="3783160"/>
            <a:ext cx="18280" cy="54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1"/>
          </p:cNvCxnSpPr>
          <p:nvPr/>
        </p:nvCxnSpPr>
        <p:spPr>
          <a:xfrm flipH="1">
            <a:off x="3279145" y="5649557"/>
            <a:ext cx="4283028" cy="1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882044" y="3744285"/>
            <a:ext cx="4582" cy="540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971062" y="3861710"/>
            <a:ext cx="22194" cy="1261054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526" y="3063160"/>
            <a:ext cx="793789" cy="72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089" y="3038166"/>
            <a:ext cx="793789" cy="72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354" y="4301346"/>
            <a:ext cx="793789" cy="72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265" y="3074243"/>
            <a:ext cx="793789" cy="72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862" y="3043871"/>
            <a:ext cx="793789" cy="72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16" y="4300738"/>
            <a:ext cx="793789" cy="720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191" y="5314156"/>
            <a:ext cx="793789" cy="720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173" y="5289557"/>
            <a:ext cx="793789" cy="7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323" y="3513160"/>
            <a:ext cx="360000" cy="360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457" y="3575903"/>
            <a:ext cx="360000" cy="360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683" y="3564640"/>
            <a:ext cx="360000" cy="360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651" y="3537270"/>
            <a:ext cx="360000" cy="360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01" y="4812536"/>
            <a:ext cx="360000" cy="360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054" y="5816350"/>
            <a:ext cx="360000" cy="360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145" y="5854156"/>
            <a:ext cx="360000" cy="360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323" y="4840738"/>
            <a:ext cx="360000" cy="360000"/>
          </a:xfrm>
          <a:prstGeom prst="rect">
            <a:avLst/>
          </a:prstGeom>
        </p:spPr>
      </p:pic>
      <p:cxnSp>
        <p:nvCxnSpPr>
          <p:cNvPr id="52" name="Straight Arrow Connector 51"/>
          <p:cNvCxnSpPr>
            <a:endCxn id="14" idx="1"/>
          </p:cNvCxnSpPr>
          <p:nvPr/>
        </p:nvCxnSpPr>
        <p:spPr>
          <a:xfrm>
            <a:off x="5885672" y="3387196"/>
            <a:ext cx="1725593" cy="47047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8" idx="1"/>
          </p:cNvCxnSpPr>
          <p:nvPr/>
        </p:nvCxnSpPr>
        <p:spPr>
          <a:xfrm flipV="1">
            <a:off x="8535561" y="3403871"/>
            <a:ext cx="1439301" cy="18386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24" y="1150821"/>
            <a:ext cx="682465" cy="720000"/>
          </a:xfrm>
          <a:prstGeom prst="rect">
            <a:avLst/>
          </a:prstGeom>
        </p:spPr>
      </p:pic>
      <p:cxnSp>
        <p:nvCxnSpPr>
          <p:cNvPr id="36" name="Straight Arrow Connector 11"/>
          <p:cNvCxnSpPr/>
          <p:nvPr/>
        </p:nvCxnSpPr>
        <p:spPr>
          <a:xfrm flipH="1">
            <a:off x="2803420" y="4964796"/>
            <a:ext cx="1111" cy="345210"/>
          </a:xfrm>
          <a:prstGeom prst="straightConnector1">
            <a:avLst/>
          </a:prstGeom>
          <a:ln w="317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14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8606" y="2775789"/>
            <a:ext cx="10446964" cy="1849446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ru-RU" sz="5000" b="1" dirty="0" smtClean="0"/>
              <a:t>Как это все конфигурировать</a:t>
            </a:r>
            <a:r>
              <a:rPr lang="en-US" sz="5000" b="1" dirty="0" smtClean="0"/>
              <a:t>?</a:t>
            </a:r>
            <a:endParaRPr lang="ru-RU" sz="5000" b="1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Вопрос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6" y="99716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8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Конфигурация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002"/>
            <a:ext cx="1190684" cy="108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39127" y="1977002"/>
            <a:ext cx="780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Spring Cloud </a:t>
            </a:r>
            <a:r>
              <a:rPr lang="en-US" dirty="0" err="1" smtClean="0"/>
              <a:t>config</a:t>
            </a:r>
            <a:r>
              <a:rPr lang="en-US" dirty="0" smtClean="0"/>
              <a:t> server</a:t>
            </a:r>
            <a:r>
              <a:rPr lang="ru-RU" dirty="0" smtClean="0">
                <a:hlinkClick r:id="rId4"/>
              </a:rPr>
              <a:t> </a:t>
            </a:r>
            <a:r>
              <a:rPr lang="en-US" dirty="0">
                <a:hlinkClick r:id="rId5"/>
              </a:rPr>
              <a:t>https://spring.io/projects/spring-cloud-config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3639127" y="3657302"/>
            <a:ext cx="7804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Специализированное средство для конфигурирования распределенного приложения</a:t>
            </a:r>
            <a:endParaRPr lang="ru-RU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363" y="4582258"/>
            <a:ext cx="1440000" cy="144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639127" y="5117592"/>
            <a:ext cx="780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Свое либо в каждом приложении отдельно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021" y="1621668"/>
            <a:ext cx="1190683" cy="108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021" y="3142258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3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49" y="3099495"/>
            <a:ext cx="704140" cy="72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Теперь с конфигурацией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231950" y="3425388"/>
            <a:ext cx="1174576" cy="88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05032" y="3819495"/>
            <a:ext cx="0" cy="540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1231950" y="4193310"/>
            <a:ext cx="1174576" cy="1200726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703782" y="3403871"/>
            <a:ext cx="119149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419704" y="3783160"/>
            <a:ext cx="18280" cy="54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1"/>
          </p:cNvCxnSpPr>
          <p:nvPr/>
        </p:nvCxnSpPr>
        <p:spPr>
          <a:xfrm flipH="1">
            <a:off x="3279145" y="5649557"/>
            <a:ext cx="4283028" cy="1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882044" y="3744285"/>
            <a:ext cx="4582" cy="540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971062" y="3861710"/>
            <a:ext cx="22194" cy="1261054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526" y="3063160"/>
            <a:ext cx="793789" cy="72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089" y="3038166"/>
            <a:ext cx="793789" cy="72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354" y="4301346"/>
            <a:ext cx="793789" cy="72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265" y="3074243"/>
            <a:ext cx="793789" cy="72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862" y="3043871"/>
            <a:ext cx="793789" cy="72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16" y="4300738"/>
            <a:ext cx="793789" cy="720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191" y="5314156"/>
            <a:ext cx="793789" cy="720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173" y="5289557"/>
            <a:ext cx="793789" cy="7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323" y="3513160"/>
            <a:ext cx="360000" cy="360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457" y="3575903"/>
            <a:ext cx="360000" cy="360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683" y="3564640"/>
            <a:ext cx="360000" cy="360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651" y="3537270"/>
            <a:ext cx="360000" cy="360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01" y="4812536"/>
            <a:ext cx="360000" cy="360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054" y="5816350"/>
            <a:ext cx="360000" cy="360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145" y="5854156"/>
            <a:ext cx="360000" cy="360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323" y="4840738"/>
            <a:ext cx="360000" cy="360000"/>
          </a:xfrm>
          <a:prstGeom prst="rect">
            <a:avLst/>
          </a:prstGeom>
        </p:spPr>
      </p:pic>
      <p:cxnSp>
        <p:nvCxnSpPr>
          <p:cNvPr id="52" name="Straight Arrow Connector 51"/>
          <p:cNvCxnSpPr>
            <a:endCxn id="14" idx="1"/>
          </p:cNvCxnSpPr>
          <p:nvPr/>
        </p:nvCxnSpPr>
        <p:spPr>
          <a:xfrm>
            <a:off x="5885672" y="3387196"/>
            <a:ext cx="1725593" cy="47047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8" idx="1"/>
          </p:cNvCxnSpPr>
          <p:nvPr/>
        </p:nvCxnSpPr>
        <p:spPr>
          <a:xfrm flipV="1">
            <a:off x="8535561" y="3403871"/>
            <a:ext cx="1439301" cy="18386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43" y="1214485"/>
            <a:ext cx="793789" cy="720000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stCxn id="3" idx="0"/>
          </p:cNvCxnSpPr>
          <p:nvPr/>
        </p:nvCxnSpPr>
        <p:spPr>
          <a:xfrm flipH="1" flipV="1">
            <a:off x="1902692" y="2042594"/>
            <a:ext cx="900729" cy="1020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0"/>
          </p:cNvCxnSpPr>
          <p:nvPr/>
        </p:nvCxnSpPr>
        <p:spPr>
          <a:xfrm flipH="1" flipV="1">
            <a:off x="2216132" y="1837995"/>
            <a:ext cx="3221852" cy="1200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4" idx="0"/>
          </p:cNvCxnSpPr>
          <p:nvPr/>
        </p:nvCxnSpPr>
        <p:spPr>
          <a:xfrm flipH="1" flipV="1">
            <a:off x="2406526" y="1578128"/>
            <a:ext cx="5601634" cy="149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8" idx="0"/>
          </p:cNvCxnSpPr>
          <p:nvPr/>
        </p:nvCxnSpPr>
        <p:spPr>
          <a:xfrm flipH="1" flipV="1">
            <a:off x="2309092" y="1360590"/>
            <a:ext cx="8062665" cy="168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90" y="1214485"/>
            <a:ext cx="682465" cy="720000"/>
          </a:xfrm>
          <a:prstGeom prst="rect">
            <a:avLst/>
          </a:prstGeom>
        </p:spPr>
      </p:pic>
      <p:cxnSp>
        <p:nvCxnSpPr>
          <p:cNvPr id="40" name="Straight Arrow Connector 11"/>
          <p:cNvCxnSpPr/>
          <p:nvPr/>
        </p:nvCxnSpPr>
        <p:spPr>
          <a:xfrm flipH="1">
            <a:off x="2803420" y="4964796"/>
            <a:ext cx="1111" cy="345210"/>
          </a:xfrm>
          <a:prstGeom prst="straightConnector1">
            <a:avLst/>
          </a:prstGeom>
          <a:ln w="317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1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49" y="3099495"/>
            <a:ext cx="704140" cy="72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Всего приложений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231950" y="3425388"/>
            <a:ext cx="1174576" cy="88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05032" y="3819495"/>
            <a:ext cx="0" cy="540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1231950" y="4193310"/>
            <a:ext cx="1174576" cy="1200726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703782" y="3403871"/>
            <a:ext cx="119149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419704" y="3783160"/>
            <a:ext cx="18280" cy="54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1"/>
          </p:cNvCxnSpPr>
          <p:nvPr/>
        </p:nvCxnSpPr>
        <p:spPr>
          <a:xfrm flipH="1">
            <a:off x="3279145" y="5649557"/>
            <a:ext cx="4283028" cy="1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882044" y="3744285"/>
            <a:ext cx="4582" cy="540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971062" y="3861710"/>
            <a:ext cx="22194" cy="1261054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526" y="3063160"/>
            <a:ext cx="793789" cy="72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089" y="3038166"/>
            <a:ext cx="793789" cy="72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354" y="4301346"/>
            <a:ext cx="793789" cy="72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265" y="3074243"/>
            <a:ext cx="793789" cy="72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862" y="3043871"/>
            <a:ext cx="793789" cy="72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16" y="4300738"/>
            <a:ext cx="793789" cy="720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191" y="5314156"/>
            <a:ext cx="793789" cy="720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173" y="5289557"/>
            <a:ext cx="793789" cy="7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323" y="3513160"/>
            <a:ext cx="360000" cy="360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457" y="3575903"/>
            <a:ext cx="360000" cy="360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683" y="3564640"/>
            <a:ext cx="360000" cy="360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651" y="3537270"/>
            <a:ext cx="360000" cy="360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01" y="4812536"/>
            <a:ext cx="360000" cy="360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054" y="5816350"/>
            <a:ext cx="360000" cy="360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145" y="5854156"/>
            <a:ext cx="360000" cy="360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323" y="4840738"/>
            <a:ext cx="360000" cy="360000"/>
          </a:xfrm>
          <a:prstGeom prst="rect">
            <a:avLst/>
          </a:prstGeom>
        </p:spPr>
      </p:pic>
      <p:cxnSp>
        <p:nvCxnSpPr>
          <p:cNvPr id="52" name="Straight Arrow Connector 51"/>
          <p:cNvCxnSpPr>
            <a:endCxn id="14" idx="1"/>
          </p:cNvCxnSpPr>
          <p:nvPr/>
        </p:nvCxnSpPr>
        <p:spPr>
          <a:xfrm>
            <a:off x="5885672" y="3387196"/>
            <a:ext cx="1725593" cy="47047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8" idx="1"/>
          </p:cNvCxnSpPr>
          <p:nvPr/>
        </p:nvCxnSpPr>
        <p:spPr>
          <a:xfrm flipV="1">
            <a:off x="8535561" y="3403871"/>
            <a:ext cx="1439301" cy="18386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43" y="1214485"/>
            <a:ext cx="793789" cy="7200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29" y="1214485"/>
            <a:ext cx="682465" cy="720000"/>
          </a:xfrm>
          <a:prstGeom prst="rect">
            <a:avLst/>
          </a:prstGeom>
        </p:spPr>
      </p:pic>
      <p:cxnSp>
        <p:nvCxnSpPr>
          <p:cNvPr id="36" name="Straight Arrow Connector 11"/>
          <p:cNvCxnSpPr/>
          <p:nvPr/>
        </p:nvCxnSpPr>
        <p:spPr>
          <a:xfrm flipH="1">
            <a:off x="2803420" y="4964796"/>
            <a:ext cx="1111" cy="345210"/>
          </a:xfrm>
          <a:prstGeom prst="straightConnector1">
            <a:avLst/>
          </a:prstGeom>
          <a:ln w="317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91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3607" y="1071570"/>
            <a:ext cx="8268393" cy="421532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ru-RU" sz="2400" b="1" dirty="0" err="1"/>
              <a:t>М</a:t>
            </a:r>
            <a:r>
              <a:rPr lang="ru-RU" sz="2400" b="1" dirty="0" err="1" smtClean="0"/>
              <a:t>икросервисная</a:t>
            </a:r>
            <a:r>
              <a:rPr lang="ru-RU" sz="2400" b="1" dirty="0" smtClean="0"/>
              <a:t> архитектура</a:t>
            </a:r>
          </a:p>
          <a:p>
            <a:pPr>
              <a:lnSpc>
                <a:spcPct val="200000"/>
              </a:lnSpc>
            </a:pPr>
            <a:r>
              <a:rPr lang="ru-RU" sz="2400" b="1" dirty="0" smtClean="0"/>
              <a:t>Разбираем на примере</a:t>
            </a:r>
          </a:p>
          <a:p>
            <a:pPr>
              <a:lnSpc>
                <a:spcPct val="200000"/>
              </a:lnSpc>
            </a:pPr>
            <a:r>
              <a:rPr lang="ru-RU" sz="2400" b="1" dirty="0"/>
              <a:t>Публикация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/>
              <a:t>Spring Cloud</a:t>
            </a:r>
            <a:endParaRPr lang="ru-RU" sz="2400" b="1" dirty="0" smtClean="0"/>
          </a:p>
          <a:p>
            <a:pPr>
              <a:lnSpc>
                <a:spcPct val="200000"/>
              </a:lnSpc>
            </a:pPr>
            <a:r>
              <a:rPr lang="ru-RU" sz="2400" b="1" dirty="0" smtClean="0"/>
              <a:t>Итоги</a:t>
            </a:r>
            <a:endParaRPr lang="ru-RU" sz="24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План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7" y="1003468"/>
            <a:ext cx="3409124" cy="341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0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7006" y="2183625"/>
            <a:ext cx="10446964" cy="2886102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ru-RU" sz="5000" b="1" dirty="0" smtClean="0"/>
              <a:t>Как сервисы будут друг друга находить</a:t>
            </a:r>
            <a:r>
              <a:rPr lang="en-US" sz="5000" b="1" dirty="0" smtClean="0"/>
              <a:t>?</a:t>
            </a:r>
            <a:endParaRPr lang="ru-RU" sz="5000" b="1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Вопрос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6" y="99716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0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Реестр(</a:t>
            </a:r>
            <a:r>
              <a:rPr lang="en-US" sz="5400" b="1" dirty="0" smtClean="0">
                <a:solidFill>
                  <a:schemeClr val="bg1"/>
                </a:solidFill>
                <a:latin typeface="+mn-lt"/>
              </a:rPr>
              <a:t>Service discovery</a:t>
            </a:r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)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002"/>
            <a:ext cx="1190684" cy="108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39127" y="1977002"/>
            <a:ext cx="780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Spring </a:t>
            </a:r>
            <a:r>
              <a:rPr lang="en-US" dirty="0"/>
              <a:t>Cloud Netflix Eureka</a:t>
            </a:r>
            <a:r>
              <a:rPr lang="ru-RU" dirty="0" smtClean="0">
                <a:hlinkClick r:id="rId4"/>
              </a:rPr>
              <a:t> </a:t>
            </a:r>
            <a:r>
              <a:rPr lang="en-US" dirty="0">
                <a:hlinkClick r:id="rId5"/>
              </a:rPr>
              <a:t>https://spring.io/projects/spring-cloud-config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3639127" y="3657302"/>
            <a:ext cx="7804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Специализированное средство для реестра сервисов – </a:t>
            </a:r>
            <a:r>
              <a:rPr lang="en-US" dirty="0" smtClean="0"/>
              <a:t>Consul, Kubernet</a:t>
            </a:r>
            <a:r>
              <a:rPr lang="en-US" dirty="0"/>
              <a:t>e</a:t>
            </a:r>
            <a:r>
              <a:rPr lang="en-US" dirty="0" smtClean="0"/>
              <a:t>s </a:t>
            </a:r>
            <a:r>
              <a:rPr lang="ru-RU" dirty="0" smtClean="0"/>
              <a:t>и т.д.</a:t>
            </a:r>
            <a:endParaRPr lang="ru-RU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905" y="4766924"/>
            <a:ext cx="1440000" cy="144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639127" y="5302258"/>
            <a:ext cx="780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Свое либо с помощью конфигурации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3" y="1621668"/>
            <a:ext cx="1190684" cy="10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3" y="3330539"/>
            <a:ext cx="1219693" cy="118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49" y="3099495"/>
            <a:ext cx="704140" cy="72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Всего приложений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231950" y="3425388"/>
            <a:ext cx="1174576" cy="88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05032" y="3819495"/>
            <a:ext cx="0" cy="540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1231950" y="4193310"/>
            <a:ext cx="1174576" cy="1200726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703782" y="3403871"/>
            <a:ext cx="119149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419704" y="3783160"/>
            <a:ext cx="18280" cy="54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1"/>
          </p:cNvCxnSpPr>
          <p:nvPr/>
        </p:nvCxnSpPr>
        <p:spPr>
          <a:xfrm flipH="1">
            <a:off x="3279145" y="5649557"/>
            <a:ext cx="4283028" cy="1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882044" y="3744285"/>
            <a:ext cx="4582" cy="540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971062" y="3861710"/>
            <a:ext cx="22194" cy="1261054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526" y="3063160"/>
            <a:ext cx="793789" cy="72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089" y="3038166"/>
            <a:ext cx="793789" cy="72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354" y="4301346"/>
            <a:ext cx="793789" cy="72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265" y="3074243"/>
            <a:ext cx="793789" cy="72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862" y="3043871"/>
            <a:ext cx="793789" cy="72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16" y="4300738"/>
            <a:ext cx="793789" cy="720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191" y="5314156"/>
            <a:ext cx="793789" cy="720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173" y="5289557"/>
            <a:ext cx="793789" cy="7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323" y="3513160"/>
            <a:ext cx="360000" cy="360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457" y="3575903"/>
            <a:ext cx="360000" cy="360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683" y="3564640"/>
            <a:ext cx="360000" cy="360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651" y="3537270"/>
            <a:ext cx="360000" cy="360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01" y="4812536"/>
            <a:ext cx="360000" cy="360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054" y="5816350"/>
            <a:ext cx="360000" cy="360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145" y="5854156"/>
            <a:ext cx="360000" cy="360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323" y="4840738"/>
            <a:ext cx="360000" cy="360000"/>
          </a:xfrm>
          <a:prstGeom prst="rect">
            <a:avLst/>
          </a:prstGeom>
        </p:spPr>
      </p:pic>
      <p:cxnSp>
        <p:nvCxnSpPr>
          <p:cNvPr id="52" name="Straight Arrow Connector 51"/>
          <p:cNvCxnSpPr>
            <a:endCxn id="14" idx="1"/>
          </p:cNvCxnSpPr>
          <p:nvPr/>
        </p:nvCxnSpPr>
        <p:spPr>
          <a:xfrm>
            <a:off x="5885672" y="3387196"/>
            <a:ext cx="1725593" cy="47047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8" idx="1"/>
          </p:cNvCxnSpPr>
          <p:nvPr/>
        </p:nvCxnSpPr>
        <p:spPr>
          <a:xfrm flipV="1">
            <a:off x="8535561" y="3403871"/>
            <a:ext cx="1439301" cy="18386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43" y="1214485"/>
            <a:ext cx="793789" cy="7200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366" y="1204461"/>
            <a:ext cx="793789" cy="7200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44" y="1204461"/>
            <a:ext cx="682465" cy="720000"/>
          </a:xfrm>
          <a:prstGeom prst="rect">
            <a:avLst/>
          </a:prstGeom>
        </p:spPr>
      </p:pic>
      <p:cxnSp>
        <p:nvCxnSpPr>
          <p:cNvPr id="38" name="Straight Arrow Connector 11"/>
          <p:cNvCxnSpPr/>
          <p:nvPr/>
        </p:nvCxnSpPr>
        <p:spPr>
          <a:xfrm flipH="1">
            <a:off x="2803420" y="4964796"/>
            <a:ext cx="1111" cy="345210"/>
          </a:xfrm>
          <a:prstGeom prst="straightConnector1">
            <a:avLst/>
          </a:prstGeom>
          <a:ln w="317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60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7006" y="2797161"/>
            <a:ext cx="10446964" cy="2886102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ru-RU" sz="5000" b="1" dirty="0" smtClean="0"/>
              <a:t>Чего еще не хватает</a:t>
            </a:r>
            <a:r>
              <a:rPr lang="en-US" sz="5000" b="1" dirty="0" smtClean="0"/>
              <a:t>?</a:t>
            </a:r>
            <a:endParaRPr lang="ru-RU" sz="5000" b="1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Вопрос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6" y="99716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5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Шлюз(</a:t>
            </a:r>
            <a:r>
              <a:rPr lang="en-US" sz="5400" b="1" dirty="0" smtClean="0">
                <a:solidFill>
                  <a:schemeClr val="bg1"/>
                </a:solidFill>
                <a:latin typeface="+mn-lt"/>
              </a:rPr>
              <a:t>Gateway</a:t>
            </a:r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)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002"/>
            <a:ext cx="1190684" cy="108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39127" y="1866170"/>
            <a:ext cx="8303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Spring </a:t>
            </a:r>
            <a:r>
              <a:rPr lang="en-US" dirty="0"/>
              <a:t>Cloud Netflix </a:t>
            </a:r>
            <a:r>
              <a:rPr lang="en-US" dirty="0" err="1" smtClean="0"/>
              <a:t>Zuul</a:t>
            </a:r>
            <a:r>
              <a:rPr lang="ru-RU" dirty="0" smtClean="0">
                <a:hlinkClick r:id="rId4"/>
              </a:rPr>
              <a:t> </a:t>
            </a:r>
            <a:r>
              <a:rPr lang="en-US" dirty="0">
                <a:hlinkClick r:id="rId5"/>
              </a:rPr>
              <a:t>https://cloud.spring.io/spring-cloud-netflix/multi/multi__router_and_filter_zuul.html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3639127" y="3657302"/>
            <a:ext cx="780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Специализированный шлюз – </a:t>
            </a:r>
            <a:r>
              <a:rPr lang="en-US" dirty="0"/>
              <a:t>Ambassador, </a:t>
            </a:r>
            <a:r>
              <a:rPr lang="en-US" dirty="0" err="1"/>
              <a:t>Istio</a:t>
            </a:r>
            <a:r>
              <a:rPr lang="en-US" dirty="0"/>
              <a:t>, Nginx </a:t>
            </a:r>
            <a:r>
              <a:rPr lang="ru-RU" dirty="0" smtClean="0"/>
              <a:t>и т.д.</a:t>
            </a:r>
            <a:endParaRPr lang="ru-RU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905" y="4766924"/>
            <a:ext cx="1440000" cy="144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639126" y="5302258"/>
            <a:ext cx="780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Свое либо с помощью конфигурации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067" y="1630904"/>
            <a:ext cx="1190683" cy="108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696" y="2701668"/>
            <a:ext cx="2143424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3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49" y="3099495"/>
            <a:ext cx="704140" cy="72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Всего приложений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231950" y="3415771"/>
            <a:ext cx="50696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93320" y="3819495"/>
            <a:ext cx="0" cy="540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1231950" y="4193310"/>
            <a:ext cx="2058858" cy="1456247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92070" y="3403871"/>
            <a:ext cx="119149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407992" y="3783160"/>
            <a:ext cx="18280" cy="54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221253" y="5649557"/>
            <a:ext cx="4283028" cy="1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3870332" y="3744285"/>
            <a:ext cx="4582" cy="540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8959350" y="3861710"/>
            <a:ext cx="22194" cy="1261054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814" y="3063160"/>
            <a:ext cx="793789" cy="72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77" y="3038166"/>
            <a:ext cx="793789" cy="72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642" y="4301346"/>
            <a:ext cx="793789" cy="72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553" y="2991119"/>
            <a:ext cx="793789" cy="72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150" y="2988455"/>
            <a:ext cx="793789" cy="72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504" y="4300738"/>
            <a:ext cx="793789" cy="720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79" y="5314156"/>
            <a:ext cx="793789" cy="720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461" y="5289557"/>
            <a:ext cx="793789" cy="7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611" y="3513160"/>
            <a:ext cx="360000" cy="360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745" y="3575903"/>
            <a:ext cx="360000" cy="360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971" y="3518460"/>
            <a:ext cx="360000" cy="360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939" y="3491090"/>
            <a:ext cx="360000" cy="360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489" y="4812536"/>
            <a:ext cx="360000" cy="360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342" y="5816350"/>
            <a:ext cx="360000" cy="360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433" y="5854156"/>
            <a:ext cx="360000" cy="360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611" y="4840738"/>
            <a:ext cx="360000" cy="360000"/>
          </a:xfrm>
          <a:prstGeom prst="rect">
            <a:avLst/>
          </a:prstGeom>
        </p:spPr>
      </p:pic>
      <p:cxnSp>
        <p:nvCxnSpPr>
          <p:cNvPr id="52" name="Straight Arrow Connector 51"/>
          <p:cNvCxnSpPr>
            <a:endCxn id="14" idx="1"/>
          </p:cNvCxnSpPr>
          <p:nvPr/>
        </p:nvCxnSpPr>
        <p:spPr>
          <a:xfrm flipV="1">
            <a:off x="6873960" y="3351119"/>
            <a:ext cx="1725593" cy="36077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9523849" y="3339219"/>
            <a:ext cx="1439301" cy="18386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43" y="1214485"/>
            <a:ext cx="793789" cy="7200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366" y="1204461"/>
            <a:ext cx="793789" cy="72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662" y="3068783"/>
            <a:ext cx="793789" cy="720000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V="1">
            <a:off x="2783844" y="3428783"/>
            <a:ext cx="50696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44" y="1156453"/>
            <a:ext cx="682465" cy="720000"/>
          </a:xfrm>
          <a:prstGeom prst="rect">
            <a:avLst/>
          </a:prstGeom>
        </p:spPr>
      </p:pic>
      <p:cxnSp>
        <p:nvCxnSpPr>
          <p:cNvPr id="38" name="Straight Arrow Connector 11"/>
          <p:cNvCxnSpPr/>
          <p:nvPr/>
        </p:nvCxnSpPr>
        <p:spPr>
          <a:xfrm flipH="1">
            <a:off x="3823262" y="4950994"/>
            <a:ext cx="1111" cy="345210"/>
          </a:xfrm>
          <a:prstGeom prst="straightConnector1">
            <a:avLst/>
          </a:prstGeom>
          <a:ln w="317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22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7006" y="2797161"/>
            <a:ext cx="10446964" cy="2886102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ru-RU" sz="5000" b="1" dirty="0" smtClean="0"/>
              <a:t>Вроде все?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Вопрос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6" y="99716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+mn-lt"/>
              </a:rPr>
              <a:t>REST API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26327" y="1273658"/>
            <a:ext cx="8876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Swagger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swagger.io</a:t>
            </a:r>
            <a:endParaRPr lang="en-US" dirty="0" smtClean="0"/>
          </a:p>
          <a:p>
            <a:r>
              <a:rPr lang="ru-RU" dirty="0" smtClean="0"/>
              <a:t>Фреймворк и спецификация позволяющая определить </a:t>
            </a:r>
            <a:r>
              <a:rPr lang="en-US" dirty="0" smtClean="0"/>
              <a:t>REST API </a:t>
            </a:r>
            <a:r>
              <a:rPr lang="ru-RU" dirty="0" smtClean="0"/>
              <a:t>в дружественном для пользователя виде.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7161"/>
            <a:ext cx="2162477" cy="21148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4400" y="2684388"/>
            <a:ext cx="9180000" cy="305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4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49" y="3099495"/>
            <a:ext cx="704140" cy="72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Всего приложений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231950" y="3415771"/>
            <a:ext cx="50696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93320" y="3819495"/>
            <a:ext cx="0" cy="540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1231950" y="4193310"/>
            <a:ext cx="2058858" cy="1456247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92070" y="3403871"/>
            <a:ext cx="119149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407992" y="3783160"/>
            <a:ext cx="18280" cy="54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221253" y="5649557"/>
            <a:ext cx="4283028" cy="1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3870332" y="3744285"/>
            <a:ext cx="4582" cy="540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8959350" y="3861710"/>
            <a:ext cx="22194" cy="1261054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814" y="3063160"/>
            <a:ext cx="793789" cy="72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77" y="3038166"/>
            <a:ext cx="793789" cy="72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642" y="4301346"/>
            <a:ext cx="793789" cy="72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553" y="2991119"/>
            <a:ext cx="793789" cy="72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150" y="2988455"/>
            <a:ext cx="793789" cy="72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504" y="4300738"/>
            <a:ext cx="793789" cy="720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79" y="5314156"/>
            <a:ext cx="793789" cy="720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461" y="5289557"/>
            <a:ext cx="793789" cy="7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611" y="3513160"/>
            <a:ext cx="360000" cy="360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745" y="3575903"/>
            <a:ext cx="360000" cy="360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971" y="3518460"/>
            <a:ext cx="360000" cy="360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939" y="3491090"/>
            <a:ext cx="360000" cy="360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489" y="4812536"/>
            <a:ext cx="360000" cy="360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342" y="5816350"/>
            <a:ext cx="360000" cy="360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433" y="5854156"/>
            <a:ext cx="360000" cy="360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611" y="4840738"/>
            <a:ext cx="360000" cy="360000"/>
          </a:xfrm>
          <a:prstGeom prst="rect">
            <a:avLst/>
          </a:prstGeom>
        </p:spPr>
      </p:pic>
      <p:cxnSp>
        <p:nvCxnSpPr>
          <p:cNvPr id="52" name="Straight Arrow Connector 51"/>
          <p:cNvCxnSpPr>
            <a:endCxn id="14" idx="1"/>
          </p:cNvCxnSpPr>
          <p:nvPr/>
        </p:nvCxnSpPr>
        <p:spPr>
          <a:xfrm flipV="1">
            <a:off x="6873960" y="3351119"/>
            <a:ext cx="1725593" cy="36077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9523849" y="3339219"/>
            <a:ext cx="1439301" cy="18386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43" y="1214485"/>
            <a:ext cx="793789" cy="7200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366" y="1204461"/>
            <a:ext cx="793789" cy="72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662" y="3068783"/>
            <a:ext cx="793789" cy="720000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V="1">
            <a:off x="2783844" y="3428783"/>
            <a:ext cx="50696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294" y="3549495"/>
            <a:ext cx="552161" cy="5400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44" y="1222729"/>
            <a:ext cx="682465" cy="720000"/>
          </a:xfrm>
          <a:prstGeom prst="rect">
            <a:avLst/>
          </a:prstGeom>
        </p:spPr>
      </p:pic>
      <p:cxnSp>
        <p:nvCxnSpPr>
          <p:cNvPr id="40" name="Straight Arrow Connector 11"/>
          <p:cNvCxnSpPr/>
          <p:nvPr/>
        </p:nvCxnSpPr>
        <p:spPr>
          <a:xfrm flipH="1">
            <a:off x="3823262" y="4961551"/>
            <a:ext cx="1111" cy="345210"/>
          </a:xfrm>
          <a:prstGeom prst="straightConnector1">
            <a:avLst/>
          </a:prstGeom>
          <a:ln w="317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67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2518" y="2797161"/>
            <a:ext cx="10446964" cy="2886102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ru-RU" sz="5000" b="1" dirty="0" smtClean="0"/>
              <a:t>Теперь все?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Вопрос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6" y="99716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5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Часть </a:t>
            </a:r>
            <a:r>
              <a:rPr lang="en-US" sz="5400" b="1" dirty="0" smtClean="0">
                <a:solidFill>
                  <a:schemeClr val="bg1"/>
                </a:solidFill>
                <a:latin typeface="+mn-lt"/>
              </a:rPr>
              <a:t>I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9" y="728223"/>
            <a:ext cx="2587721" cy="2486031"/>
          </a:xfrm>
          <a:prstGeom prst="rect">
            <a:avLst/>
          </a:prstGeom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1773383" y="2596349"/>
            <a:ext cx="9125527" cy="1818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Wingdings 2" pitchFamily="18" charset="2"/>
              <a:buNone/>
            </a:pPr>
            <a:r>
              <a:rPr lang="ru-RU" sz="5000" b="1" dirty="0" err="1" smtClean="0"/>
              <a:t>Микросервисная</a:t>
            </a:r>
            <a:r>
              <a:rPr lang="ru-RU" sz="5000" b="1" dirty="0" smtClean="0"/>
              <a:t> 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41814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2924" y="2248521"/>
            <a:ext cx="10646151" cy="2886102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ru-RU" sz="5000" b="1" dirty="0" smtClean="0"/>
              <a:t>Что такое шаблон проектирования </a:t>
            </a:r>
            <a:r>
              <a:rPr lang="en-US" sz="5000" b="1" dirty="0" smtClean="0"/>
              <a:t>Circuit breaker</a:t>
            </a:r>
            <a:r>
              <a:rPr lang="ru-RU" sz="5000" b="1" dirty="0" smtClean="0"/>
              <a:t>?</a:t>
            </a:r>
            <a:endParaRPr lang="ru-RU" sz="5000" b="1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Вопрос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6" y="99716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1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en-US" sz="5400" b="1" dirty="0" err="1" smtClean="0">
                <a:solidFill>
                  <a:schemeClr val="bg1"/>
                </a:solidFill>
                <a:latin typeface="+mn-lt"/>
              </a:rPr>
              <a:t>Hystrix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96873" y="13762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56" y="796844"/>
            <a:ext cx="2143424" cy="21434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65045" y="1422384"/>
            <a:ext cx="5403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Hystrix</a:t>
            </a:r>
            <a:r>
              <a:rPr lang="ru-RU" dirty="0"/>
              <a:t> - реализация паттерна </a:t>
            </a:r>
            <a:r>
              <a:rPr lang="ru-RU" dirty="0" err="1"/>
              <a:t>Circuit</a:t>
            </a:r>
            <a:r>
              <a:rPr lang="ru-RU" dirty="0"/>
              <a:t> </a:t>
            </a:r>
            <a:r>
              <a:rPr lang="ru-RU" dirty="0" err="1" smtClean="0"/>
              <a:t>breaker</a:t>
            </a:r>
            <a:r>
              <a:rPr lang="en-US" dirty="0" smtClean="0"/>
              <a:t> </a:t>
            </a:r>
            <a:r>
              <a:rPr lang="ru-RU" dirty="0" smtClean="0">
                <a:hlinkClick r:id="rId4"/>
              </a:rPr>
              <a:t>https</a:t>
            </a:r>
            <a:r>
              <a:rPr lang="ru-RU" dirty="0">
                <a:hlinkClick r:id="rId4"/>
              </a:rPr>
              <a:t>://</a:t>
            </a:r>
            <a:r>
              <a:rPr lang="ru-RU" dirty="0" smtClean="0">
                <a:hlinkClick r:id="rId4"/>
              </a:rPr>
              <a:t>martinfowler.com/bliki/CircuitBreaker.html</a:t>
            </a:r>
            <a:endParaRPr lang="ru-RU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1" y="3481224"/>
            <a:ext cx="2610214" cy="23339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7792" y="2623591"/>
            <a:ext cx="6096851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6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49" y="3099495"/>
            <a:ext cx="704140" cy="72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Всего приложений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231950" y="3415771"/>
            <a:ext cx="50696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93320" y="3819495"/>
            <a:ext cx="0" cy="540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1231950" y="4193310"/>
            <a:ext cx="2058858" cy="1456247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92070" y="3403871"/>
            <a:ext cx="119149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407992" y="3783160"/>
            <a:ext cx="18280" cy="54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221253" y="5649557"/>
            <a:ext cx="4283028" cy="1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3870332" y="3744285"/>
            <a:ext cx="4582" cy="540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8959350" y="3861710"/>
            <a:ext cx="22194" cy="1261054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814" y="3063160"/>
            <a:ext cx="793789" cy="72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77" y="3038166"/>
            <a:ext cx="793789" cy="72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642" y="4301346"/>
            <a:ext cx="793789" cy="72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553" y="2991119"/>
            <a:ext cx="793789" cy="72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150" y="2988455"/>
            <a:ext cx="793789" cy="72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504" y="4300738"/>
            <a:ext cx="793789" cy="720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79" y="5314156"/>
            <a:ext cx="793789" cy="720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461" y="5289557"/>
            <a:ext cx="793789" cy="7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611" y="3513160"/>
            <a:ext cx="360000" cy="360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745" y="3575903"/>
            <a:ext cx="360000" cy="360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971" y="3518460"/>
            <a:ext cx="360000" cy="360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939" y="3491090"/>
            <a:ext cx="360000" cy="360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489" y="4812536"/>
            <a:ext cx="360000" cy="360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342" y="5816350"/>
            <a:ext cx="360000" cy="360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433" y="5854156"/>
            <a:ext cx="360000" cy="360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611" y="4840738"/>
            <a:ext cx="360000" cy="360000"/>
          </a:xfrm>
          <a:prstGeom prst="rect">
            <a:avLst/>
          </a:prstGeom>
        </p:spPr>
      </p:pic>
      <p:cxnSp>
        <p:nvCxnSpPr>
          <p:cNvPr id="52" name="Straight Arrow Connector 51"/>
          <p:cNvCxnSpPr>
            <a:endCxn id="14" idx="1"/>
          </p:cNvCxnSpPr>
          <p:nvPr/>
        </p:nvCxnSpPr>
        <p:spPr>
          <a:xfrm flipV="1">
            <a:off x="6873960" y="3351119"/>
            <a:ext cx="1725593" cy="36077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9523849" y="3339219"/>
            <a:ext cx="1439301" cy="18386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43" y="1214485"/>
            <a:ext cx="793789" cy="7200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310" y="1204461"/>
            <a:ext cx="793789" cy="72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662" y="3068783"/>
            <a:ext cx="793789" cy="720000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V="1">
            <a:off x="2783844" y="3428783"/>
            <a:ext cx="50696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294" y="3549495"/>
            <a:ext cx="552161" cy="5400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08" y="1034485"/>
            <a:ext cx="1207837" cy="10800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00" y="1247584"/>
            <a:ext cx="682465" cy="720000"/>
          </a:xfrm>
          <a:prstGeom prst="rect">
            <a:avLst/>
          </a:prstGeom>
        </p:spPr>
      </p:pic>
      <p:cxnSp>
        <p:nvCxnSpPr>
          <p:cNvPr id="40" name="Straight Arrow Connector 11"/>
          <p:cNvCxnSpPr/>
          <p:nvPr/>
        </p:nvCxnSpPr>
        <p:spPr>
          <a:xfrm flipH="1">
            <a:off x="3805366" y="4961551"/>
            <a:ext cx="1111" cy="345210"/>
          </a:xfrm>
          <a:prstGeom prst="straightConnector1">
            <a:avLst/>
          </a:prstGeom>
          <a:ln w="317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60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2518" y="2797161"/>
            <a:ext cx="10446964" cy="2886102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ru-RU" sz="5000" b="1" dirty="0" smtClean="0"/>
              <a:t>Теперь все?</a:t>
            </a:r>
            <a:endParaRPr lang="ru-RU" sz="5000" b="1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Вопрос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6" y="99716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2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en-US" sz="5400" b="1" dirty="0" err="1" smtClean="0">
                <a:solidFill>
                  <a:schemeClr val="bg1"/>
                </a:solidFill>
                <a:latin typeface="+mn-lt"/>
              </a:rPr>
              <a:t>Zipkin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96873" y="13762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687782" y="1422384"/>
            <a:ext cx="908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Zipkin</a:t>
            </a:r>
            <a:r>
              <a:rPr lang="ru-RU" dirty="0" smtClean="0"/>
              <a:t> –</a:t>
            </a:r>
            <a:r>
              <a:rPr lang="en-US" dirty="0" smtClean="0"/>
              <a:t> </a:t>
            </a:r>
            <a:r>
              <a:rPr lang="ru-RU" dirty="0" smtClean="0"/>
              <a:t>приложение для распределенной трассировки</a:t>
            </a:r>
            <a:r>
              <a:rPr lang="en-US" dirty="0" smtClean="0"/>
              <a:t> </a:t>
            </a:r>
            <a:r>
              <a:rPr lang="en-US" dirty="0">
                <a:hlinkClick r:id="rId3"/>
              </a:rPr>
              <a:t>https://zipkin.apache.org/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4" y="1244336"/>
            <a:ext cx="2117644" cy="126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83" y="1936191"/>
            <a:ext cx="882285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49" y="3099495"/>
            <a:ext cx="704140" cy="72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Всего приложений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231950" y="3415771"/>
            <a:ext cx="50696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93320" y="3819495"/>
            <a:ext cx="0" cy="540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1231950" y="4193310"/>
            <a:ext cx="2058858" cy="1456247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92070" y="3403871"/>
            <a:ext cx="119149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407992" y="3783160"/>
            <a:ext cx="18280" cy="54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221253" y="5649557"/>
            <a:ext cx="4283028" cy="1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3870332" y="3744285"/>
            <a:ext cx="4582" cy="540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8959350" y="3861710"/>
            <a:ext cx="22194" cy="1261054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814" y="3063160"/>
            <a:ext cx="793789" cy="72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77" y="3038166"/>
            <a:ext cx="793789" cy="72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642" y="4301346"/>
            <a:ext cx="793789" cy="72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553" y="2991119"/>
            <a:ext cx="793789" cy="72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150" y="2988455"/>
            <a:ext cx="793789" cy="72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504" y="4300738"/>
            <a:ext cx="793789" cy="720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79" y="5314156"/>
            <a:ext cx="793789" cy="720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461" y="5289557"/>
            <a:ext cx="793789" cy="7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611" y="3513160"/>
            <a:ext cx="360000" cy="360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745" y="3575903"/>
            <a:ext cx="360000" cy="360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971" y="3518460"/>
            <a:ext cx="360000" cy="360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939" y="3491090"/>
            <a:ext cx="360000" cy="360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489" y="4812536"/>
            <a:ext cx="360000" cy="360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342" y="5816350"/>
            <a:ext cx="360000" cy="360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433" y="5854156"/>
            <a:ext cx="360000" cy="360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611" y="4840738"/>
            <a:ext cx="360000" cy="360000"/>
          </a:xfrm>
          <a:prstGeom prst="rect">
            <a:avLst/>
          </a:prstGeom>
        </p:spPr>
      </p:pic>
      <p:cxnSp>
        <p:nvCxnSpPr>
          <p:cNvPr id="52" name="Straight Arrow Connector 51"/>
          <p:cNvCxnSpPr>
            <a:endCxn id="14" idx="1"/>
          </p:cNvCxnSpPr>
          <p:nvPr/>
        </p:nvCxnSpPr>
        <p:spPr>
          <a:xfrm flipV="1">
            <a:off x="6873960" y="3351119"/>
            <a:ext cx="1725593" cy="36077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9523849" y="3339219"/>
            <a:ext cx="1439301" cy="18386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43" y="1214485"/>
            <a:ext cx="793789" cy="7200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46" y="1204461"/>
            <a:ext cx="793789" cy="72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662" y="3068783"/>
            <a:ext cx="793789" cy="720000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V="1">
            <a:off x="2783844" y="3428783"/>
            <a:ext cx="50696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294" y="3549495"/>
            <a:ext cx="552161" cy="5400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416" y="1034485"/>
            <a:ext cx="1207837" cy="10800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861" y="1082893"/>
            <a:ext cx="1512603" cy="9000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64" y="1204461"/>
            <a:ext cx="682465" cy="720000"/>
          </a:xfrm>
          <a:prstGeom prst="rect">
            <a:avLst/>
          </a:prstGeom>
        </p:spPr>
      </p:pic>
      <p:cxnSp>
        <p:nvCxnSpPr>
          <p:cNvPr id="40" name="Straight Arrow Connector 11"/>
          <p:cNvCxnSpPr/>
          <p:nvPr/>
        </p:nvCxnSpPr>
        <p:spPr>
          <a:xfrm flipH="1">
            <a:off x="3794558" y="4968946"/>
            <a:ext cx="1111" cy="345210"/>
          </a:xfrm>
          <a:prstGeom prst="straightConnector1">
            <a:avLst/>
          </a:prstGeom>
          <a:ln w="317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5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27" y="2797161"/>
            <a:ext cx="10446964" cy="2886102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ru-RU" sz="5000" b="1" dirty="0" smtClean="0"/>
              <a:t>Забыли про </a:t>
            </a:r>
            <a:r>
              <a:rPr lang="ru-RU" sz="5000" b="1" dirty="0" err="1" smtClean="0"/>
              <a:t>лог</a:t>
            </a:r>
            <a:r>
              <a:rPr lang="ru-RU" sz="5000" b="1" dirty="0" err="1"/>
              <a:t>и</a:t>
            </a:r>
            <a:r>
              <a:rPr lang="ru-RU" sz="5000" b="1" dirty="0" smtClean="0"/>
              <a:t>?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Вопрос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6" y="99716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Вопрос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1895"/>
            <a:ext cx="4633200" cy="1544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01886" y="1376202"/>
            <a:ext cx="682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+ </a:t>
            </a:r>
            <a:r>
              <a:rPr lang="en-US" dirty="0" err="1" smtClean="0"/>
              <a:t>Logstash</a:t>
            </a:r>
            <a:r>
              <a:rPr lang="en-US" dirty="0" smtClean="0"/>
              <a:t> + </a:t>
            </a:r>
            <a:r>
              <a:rPr lang="en-US" dirty="0" err="1" smtClean="0"/>
              <a:t>Kibana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>
                <a:hlinkClick r:id="rId4"/>
              </a:rPr>
              <a:t>https://www.elastic.co/elk-stack</a:t>
            </a:r>
            <a:endParaRPr lang="ru-R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66" y="2944191"/>
            <a:ext cx="11703017" cy="33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4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49" y="3099495"/>
            <a:ext cx="704140" cy="72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Всего приложений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231950" y="3415771"/>
            <a:ext cx="50696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93320" y="3819495"/>
            <a:ext cx="0" cy="540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1231950" y="4193310"/>
            <a:ext cx="2058858" cy="1456247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92070" y="3403871"/>
            <a:ext cx="119149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407992" y="3783160"/>
            <a:ext cx="18280" cy="54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221253" y="5649557"/>
            <a:ext cx="4283028" cy="1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3870332" y="3744285"/>
            <a:ext cx="4582" cy="540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8959350" y="3861710"/>
            <a:ext cx="22194" cy="1261054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814" y="3063160"/>
            <a:ext cx="793789" cy="72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77" y="3038166"/>
            <a:ext cx="793789" cy="72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642" y="4301346"/>
            <a:ext cx="793789" cy="72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553" y="2991119"/>
            <a:ext cx="793789" cy="72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150" y="2988455"/>
            <a:ext cx="793789" cy="72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504" y="4300738"/>
            <a:ext cx="793789" cy="720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79" y="5314156"/>
            <a:ext cx="793789" cy="720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461" y="5289557"/>
            <a:ext cx="793789" cy="7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611" y="3513160"/>
            <a:ext cx="360000" cy="360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745" y="3575903"/>
            <a:ext cx="360000" cy="360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971" y="3518460"/>
            <a:ext cx="360000" cy="360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939" y="3491090"/>
            <a:ext cx="360000" cy="360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489" y="4812536"/>
            <a:ext cx="360000" cy="360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342" y="5816350"/>
            <a:ext cx="360000" cy="360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433" y="5854156"/>
            <a:ext cx="360000" cy="360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611" y="4840738"/>
            <a:ext cx="360000" cy="360000"/>
          </a:xfrm>
          <a:prstGeom prst="rect">
            <a:avLst/>
          </a:prstGeom>
        </p:spPr>
      </p:pic>
      <p:cxnSp>
        <p:nvCxnSpPr>
          <p:cNvPr id="52" name="Straight Arrow Connector 51"/>
          <p:cNvCxnSpPr>
            <a:endCxn id="14" idx="1"/>
          </p:cNvCxnSpPr>
          <p:nvPr/>
        </p:nvCxnSpPr>
        <p:spPr>
          <a:xfrm flipV="1">
            <a:off x="6873960" y="3351119"/>
            <a:ext cx="1725593" cy="36077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9523849" y="3339219"/>
            <a:ext cx="1439301" cy="18386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43" y="1214485"/>
            <a:ext cx="793789" cy="7200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46" y="1204461"/>
            <a:ext cx="793789" cy="72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662" y="3068783"/>
            <a:ext cx="793789" cy="720000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V="1">
            <a:off x="2783844" y="3428783"/>
            <a:ext cx="50696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294" y="3549495"/>
            <a:ext cx="552161" cy="5400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416" y="1034485"/>
            <a:ext cx="1207837" cy="10800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861" y="1082893"/>
            <a:ext cx="1512603" cy="90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544" y="1054292"/>
            <a:ext cx="3240000" cy="10800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64" y="1204461"/>
            <a:ext cx="682465" cy="720000"/>
          </a:xfrm>
          <a:prstGeom prst="rect">
            <a:avLst/>
          </a:prstGeom>
        </p:spPr>
      </p:pic>
      <p:cxnSp>
        <p:nvCxnSpPr>
          <p:cNvPr id="43" name="Straight Arrow Connector 11"/>
          <p:cNvCxnSpPr/>
          <p:nvPr/>
        </p:nvCxnSpPr>
        <p:spPr>
          <a:xfrm flipH="1">
            <a:off x="3811842" y="4968946"/>
            <a:ext cx="1111" cy="345210"/>
          </a:xfrm>
          <a:prstGeom prst="straightConnector1">
            <a:avLst/>
          </a:prstGeom>
          <a:ln w="317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8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27" y="2797161"/>
            <a:ext cx="10446964" cy="2886102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ru-RU" sz="5000" b="1" dirty="0" smtClean="0"/>
              <a:t>Безопасность?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Вопрос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6" y="99716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1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5209" y="2866445"/>
            <a:ext cx="10945091" cy="3389746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ru-RU" sz="5000" b="1" dirty="0" smtClean="0"/>
              <a:t>Вы знаете что это, но не знаете как это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Исходим из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6" y="997161"/>
            <a:ext cx="1796407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4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Безопасность	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12" y="1493949"/>
            <a:ext cx="1828420" cy="14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17091" y="1890783"/>
            <a:ext cx="868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/>
              <a:t>JWT Token </a:t>
            </a:r>
            <a:r>
              <a:rPr lang="en-US" sz="3600" dirty="0">
                <a:hlinkClick r:id="rId4"/>
              </a:rPr>
              <a:t>https://tools.ietf.org/html/rfc7519</a:t>
            </a:r>
            <a:endParaRPr lang="ru-RU" sz="3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73" y="3844342"/>
            <a:ext cx="2133898" cy="21434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17091" y="4616080"/>
            <a:ext cx="5550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/>
              <a:t>OAuth2 </a:t>
            </a:r>
            <a:r>
              <a:rPr lang="en-US" sz="3600" dirty="0">
                <a:hlinkClick r:id="rId6"/>
              </a:rPr>
              <a:t>https://oauth.net/2</a:t>
            </a:r>
            <a:r>
              <a:rPr lang="en-US" sz="3600" dirty="0" smtClean="0">
                <a:hlinkClick r:id="rId6"/>
              </a:rPr>
              <a:t>/</a:t>
            </a:r>
            <a:endParaRPr lang="ru-RU" sz="3500" dirty="0"/>
          </a:p>
        </p:txBody>
      </p:sp>
    </p:spTree>
    <p:extLst>
      <p:ext uri="{BB962C8B-B14F-4D97-AF65-F5344CB8AC3E}">
        <p14:creationId xmlns:p14="http://schemas.microsoft.com/office/powerpoint/2010/main" val="12973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Безопасность	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51" y="1142236"/>
            <a:ext cx="2143424" cy="21434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29528" y="1514764"/>
            <a:ext cx="807137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/>
              <a:t>Проверять можно:</a:t>
            </a:r>
          </a:p>
          <a:p>
            <a:r>
              <a:rPr lang="ru-RU" sz="3500" dirty="0" smtClean="0"/>
              <a:t>1.</a:t>
            </a:r>
            <a:r>
              <a:rPr lang="en-US" sz="3500" dirty="0" smtClean="0"/>
              <a:t> </a:t>
            </a:r>
            <a:r>
              <a:rPr lang="ru-RU" sz="3500" dirty="0" smtClean="0"/>
              <a:t>При обращении к </a:t>
            </a:r>
            <a:r>
              <a:rPr lang="en-US" sz="3500" dirty="0" smtClean="0"/>
              <a:t>Gateway</a:t>
            </a:r>
          </a:p>
          <a:p>
            <a:r>
              <a:rPr lang="en-US" sz="3500" dirty="0" smtClean="0"/>
              <a:t>2. </a:t>
            </a:r>
            <a:r>
              <a:rPr lang="ru-RU" sz="3500" dirty="0" smtClean="0"/>
              <a:t>При выполнении каждого из запросов,</a:t>
            </a:r>
          </a:p>
          <a:p>
            <a:r>
              <a:rPr lang="ru-RU" sz="3500" dirty="0" smtClean="0"/>
              <a:t>включая запросы между сервисами</a:t>
            </a:r>
            <a:endParaRPr lang="ru-RU" sz="3500" dirty="0"/>
          </a:p>
        </p:txBody>
      </p:sp>
    </p:spTree>
    <p:extLst>
      <p:ext uri="{BB962C8B-B14F-4D97-AF65-F5344CB8AC3E}">
        <p14:creationId xmlns:p14="http://schemas.microsoft.com/office/powerpoint/2010/main" val="417688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49" y="3099495"/>
            <a:ext cx="704140" cy="72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Сервис авторизации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231950" y="3415771"/>
            <a:ext cx="50696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93320" y="3819495"/>
            <a:ext cx="0" cy="540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1231950" y="4193310"/>
            <a:ext cx="2058858" cy="1456247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92070" y="3403871"/>
            <a:ext cx="119149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407992" y="3783160"/>
            <a:ext cx="18280" cy="54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221253" y="5649557"/>
            <a:ext cx="4283028" cy="1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3870332" y="3744285"/>
            <a:ext cx="4582" cy="540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8959350" y="3861710"/>
            <a:ext cx="22194" cy="1261054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814" y="3063160"/>
            <a:ext cx="793789" cy="72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77" y="3038166"/>
            <a:ext cx="793789" cy="72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642" y="4301346"/>
            <a:ext cx="793789" cy="72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553" y="2991119"/>
            <a:ext cx="793789" cy="72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150" y="2988455"/>
            <a:ext cx="793789" cy="72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504" y="4300738"/>
            <a:ext cx="793789" cy="720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79" y="5314156"/>
            <a:ext cx="793789" cy="720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461" y="5289557"/>
            <a:ext cx="793789" cy="7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611" y="3513160"/>
            <a:ext cx="360000" cy="360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745" y="3575903"/>
            <a:ext cx="360000" cy="360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971" y="3518460"/>
            <a:ext cx="360000" cy="360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939" y="3491090"/>
            <a:ext cx="360000" cy="360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489" y="4812536"/>
            <a:ext cx="360000" cy="360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342" y="5816350"/>
            <a:ext cx="360000" cy="360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433" y="5854156"/>
            <a:ext cx="360000" cy="360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611" y="4840738"/>
            <a:ext cx="360000" cy="360000"/>
          </a:xfrm>
          <a:prstGeom prst="rect">
            <a:avLst/>
          </a:prstGeom>
        </p:spPr>
      </p:pic>
      <p:cxnSp>
        <p:nvCxnSpPr>
          <p:cNvPr id="52" name="Straight Arrow Connector 51"/>
          <p:cNvCxnSpPr>
            <a:endCxn id="14" idx="1"/>
          </p:cNvCxnSpPr>
          <p:nvPr/>
        </p:nvCxnSpPr>
        <p:spPr>
          <a:xfrm flipV="1">
            <a:off x="6873960" y="3351119"/>
            <a:ext cx="1725593" cy="36077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9523849" y="3339219"/>
            <a:ext cx="1439301" cy="18386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43" y="1214485"/>
            <a:ext cx="793789" cy="7200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46" y="1204461"/>
            <a:ext cx="793789" cy="72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662" y="3068783"/>
            <a:ext cx="793789" cy="720000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V="1">
            <a:off x="2783844" y="3428783"/>
            <a:ext cx="50696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294" y="3549495"/>
            <a:ext cx="552161" cy="5400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416" y="1034485"/>
            <a:ext cx="1207837" cy="10800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861" y="1082893"/>
            <a:ext cx="1512603" cy="90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544" y="1054292"/>
            <a:ext cx="3240000" cy="10800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64" y="1204461"/>
            <a:ext cx="682465" cy="72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812" y="4704536"/>
            <a:ext cx="578683" cy="576000"/>
          </a:xfrm>
          <a:prstGeom prst="rect">
            <a:avLst/>
          </a:prstGeom>
        </p:spPr>
      </p:pic>
      <p:pic>
        <p:nvPicPr>
          <p:cNvPr id="43" name="Picture 1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993" y="3530265"/>
            <a:ext cx="578683" cy="576000"/>
          </a:xfrm>
          <a:prstGeom prst="rect">
            <a:avLst/>
          </a:prstGeom>
        </p:spPr>
      </p:pic>
      <p:cxnSp>
        <p:nvCxnSpPr>
          <p:cNvPr id="44" name="Straight Arrow Connector 11"/>
          <p:cNvCxnSpPr/>
          <p:nvPr/>
        </p:nvCxnSpPr>
        <p:spPr>
          <a:xfrm flipH="1">
            <a:off x="3819416" y="4968946"/>
            <a:ext cx="1111" cy="345210"/>
          </a:xfrm>
          <a:prstGeom prst="straightConnector1">
            <a:avLst/>
          </a:prstGeom>
          <a:ln w="317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03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27" y="2797161"/>
            <a:ext cx="10446964" cy="2886102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ru-RU" sz="5000" b="1" dirty="0" smtClean="0"/>
              <a:t>Еще одна мелочь?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Вопрос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6" y="99716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5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49" y="3099495"/>
            <a:ext cx="704140" cy="72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+mn-lt"/>
              </a:rPr>
              <a:t>UI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262729" y="3415771"/>
            <a:ext cx="50696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49283" y="3819495"/>
            <a:ext cx="0" cy="540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939889" y="4089495"/>
            <a:ext cx="3381698" cy="1560063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237018" y="3403871"/>
            <a:ext cx="646543" cy="119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407992" y="3783160"/>
            <a:ext cx="18280" cy="54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377861" y="5649557"/>
            <a:ext cx="3126420" cy="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826295" y="3744285"/>
            <a:ext cx="4582" cy="540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8959350" y="3861710"/>
            <a:ext cx="22194" cy="1261054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777" y="3063160"/>
            <a:ext cx="793789" cy="72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77" y="3038166"/>
            <a:ext cx="793789" cy="72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642" y="4301346"/>
            <a:ext cx="793789" cy="72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553" y="2991119"/>
            <a:ext cx="793789" cy="72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150" y="2988455"/>
            <a:ext cx="793789" cy="72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467" y="4300738"/>
            <a:ext cx="793789" cy="720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42" y="5314156"/>
            <a:ext cx="793789" cy="720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461" y="5289557"/>
            <a:ext cx="793789" cy="7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574" y="3513160"/>
            <a:ext cx="360000" cy="360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745" y="3575903"/>
            <a:ext cx="360000" cy="360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971" y="3518460"/>
            <a:ext cx="360000" cy="360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939" y="3491090"/>
            <a:ext cx="360000" cy="360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489" y="4812536"/>
            <a:ext cx="360000" cy="360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342" y="5816350"/>
            <a:ext cx="360000" cy="360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396" y="5854156"/>
            <a:ext cx="360000" cy="360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574" y="4840738"/>
            <a:ext cx="360000" cy="360000"/>
          </a:xfrm>
          <a:prstGeom prst="rect">
            <a:avLst/>
          </a:prstGeom>
        </p:spPr>
      </p:pic>
      <p:cxnSp>
        <p:nvCxnSpPr>
          <p:cNvPr id="52" name="Straight Arrow Connector 51"/>
          <p:cNvCxnSpPr>
            <a:endCxn id="14" idx="1"/>
          </p:cNvCxnSpPr>
          <p:nvPr/>
        </p:nvCxnSpPr>
        <p:spPr>
          <a:xfrm flipV="1">
            <a:off x="6873960" y="3351119"/>
            <a:ext cx="1725593" cy="36077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9523849" y="3339219"/>
            <a:ext cx="1439301" cy="18386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43" y="1214485"/>
            <a:ext cx="793789" cy="7200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46" y="1204461"/>
            <a:ext cx="793789" cy="72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441" y="3068783"/>
            <a:ext cx="793789" cy="720000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V="1">
            <a:off x="3814623" y="3428783"/>
            <a:ext cx="50696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073" y="3549495"/>
            <a:ext cx="552161" cy="5400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416" y="1034485"/>
            <a:ext cx="1207837" cy="10800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861" y="1082893"/>
            <a:ext cx="1512603" cy="90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544" y="1054292"/>
            <a:ext cx="3240000" cy="10800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64" y="1204461"/>
            <a:ext cx="682465" cy="72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812" y="4704536"/>
            <a:ext cx="578683" cy="576000"/>
          </a:xfrm>
          <a:prstGeom prst="rect">
            <a:avLst/>
          </a:prstGeom>
        </p:spPr>
      </p:pic>
      <p:pic>
        <p:nvPicPr>
          <p:cNvPr id="43" name="Picture 1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772" y="3530265"/>
            <a:ext cx="578683" cy="576000"/>
          </a:xfrm>
          <a:prstGeom prst="rect">
            <a:avLst/>
          </a:prstGeom>
        </p:spPr>
      </p:pic>
      <p:pic>
        <p:nvPicPr>
          <p:cNvPr id="44" name="Рисунок 4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26" y="3068783"/>
            <a:ext cx="758571" cy="720000"/>
          </a:xfrm>
          <a:prstGeom prst="rect">
            <a:avLst/>
          </a:prstGeom>
        </p:spPr>
      </p:pic>
      <p:cxnSp>
        <p:nvCxnSpPr>
          <p:cNvPr id="47" name="Straight Arrow Connector 9"/>
          <p:cNvCxnSpPr/>
          <p:nvPr/>
        </p:nvCxnSpPr>
        <p:spPr>
          <a:xfrm flipV="1">
            <a:off x="903773" y="3423160"/>
            <a:ext cx="50696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1"/>
          <p:cNvCxnSpPr/>
          <p:nvPr/>
        </p:nvCxnSpPr>
        <p:spPr>
          <a:xfrm flipH="1">
            <a:off x="4746560" y="4968946"/>
            <a:ext cx="1111" cy="345210"/>
          </a:xfrm>
          <a:prstGeom prst="straightConnector1">
            <a:avLst/>
          </a:prstGeom>
          <a:ln w="317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41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53854" y="2476277"/>
            <a:ext cx="7084291" cy="1818633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ru-RU" sz="7000" b="1" dirty="0" smtClean="0"/>
              <a:t>Публикация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Часть </a:t>
            </a:r>
            <a:r>
              <a:rPr lang="en-US" sz="5400" b="1" dirty="0" smtClean="0">
                <a:solidFill>
                  <a:schemeClr val="bg1"/>
                </a:solidFill>
                <a:latin typeface="+mn-lt"/>
              </a:rPr>
              <a:t>III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6" y="737460"/>
            <a:ext cx="2587721" cy="248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4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49" y="3099495"/>
            <a:ext cx="704140" cy="72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Публикация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56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262729" y="3415771"/>
            <a:ext cx="50696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49283" y="3819495"/>
            <a:ext cx="0" cy="540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939889" y="4089495"/>
            <a:ext cx="3381698" cy="1560063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237018" y="3403871"/>
            <a:ext cx="646543" cy="119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407992" y="3783160"/>
            <a:ext cx="18280" cy="54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377861" y="5649557"/>
            <a:ext cx="3126420" cy="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826295" y="3744285"/>
            <a:ext cx="4582" cy="540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8959350" y="3861710"/>
            <a:ext cx="22194" cy="1261054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777" y="3063160"/>
            <a:ext cx="793789" cy="72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77" y="3038166"/>
            <a:ext cx="793789" cy="72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642" y="4301346"/>
            <a:ext cx="793789" cy="72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553" y="2991119"/>
            <a:ext cx="793789" cy="72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150" y="2988455"/>
            <a:ext cx="793789" cy="72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467" y="4300738"/>
            <a:ext cx="793789" cy="720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42" y="5314156"/>
            <a:ext cx="793789" cy="720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461" y="5289557"/>
            <a:ext cx="793789" cy="7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574" y="3513160"/>
            <a:ext cx="360000" cy="360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745" y="3575903"/>
            <a:ext cx="360000" cy="360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971" y="3518460"/>
            <a:ext cx="360000" cy="360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939" y="3491090"/>
            <a:ext cx="360000" cy="360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489" y="4812536"/>
            <a:ext cx="360000" cy="360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342" y="5816350"/>
            <a:ext cx="360000" cy="360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396" y="5854156"/>
            <a:ext cx="360000" cy="360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574" y="4840738"/>
            <a:ext cx="360000" cy="360000"/>
          </a:xfrm>
          <a:prstGeom prst="rect">
            <a:avLst/>
          </a:prstGeom>
        </p:spPr>
      </p:pic>
      <p:cxnSp>
        <p:nvCxnSpPr>
          <p:cNvPr id="52" name="Straight Arrow Connector 51"/>
          <p:cNvCxnSpPr>
            <a:endCxn id="14" idx="1"/>
          </p:cNvCxnSpPr>
          <p:nvPr/>
        </p:nvCxnSpPr>
        <p:spPr>
          <a:xfrm flipV="1">
            <a:off x="6873960" y="3351119"/>
            <a:ext cx="1725593" cy="36077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9523849" y="3339219"/>
            <a:ext cx="1439301" cy="18386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43" y="1214485"/>
            <a:ext cx="793789" cy="7200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46" y="1204461"/>
            <a:ext cx="793789" cy="72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441" y="3068783"/>
            <a:ext cx="793789" cy="720000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V="1">
            <a:off x="3814623" y="3428783"/>
            <a:ext cx="50696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073" y="3549495"/>
            <a:ext cx="552161" cy="5400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416" y="1034485"/>
            <a:ext cx="1207837" cy="10800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861" y="1082893"/>
            <a:ext cx="1512603" cy="90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544" y="1054292"/>
            <a:ext cx="3240000" cy="10800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64" y="1204461"/>
            <a:ext cx="682465" cy="72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812" y="4704536"/>
            <a:ext cx="578683" cy="576000"/>
          </a:xfrm>
          <a:prstGeom prst="rect">
            <a:avLst/>
          </a:prstGeom>
        </p:spPr>
      </p:pic>
      <p:pic>
        <p:nvPicPr>
          <p:cNvPr id="43" name="Picture 1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772" y="3530265"/>
            <a:ext cx="578683" cy="576000"/>
          </a:xfrm>
          <a:prstGeom prst="rect">
            <a:avLst/>
          </a:prstGeom>
        </p:spPr>
      </p:pic>
      <p:pic>
        <p:nvPicPr>
          <p:cNvPr id="44" name="Рисунок 4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26" y="3068783"/>
            <a:ext cx="758571" cy="720000"/>
          </a:xfrm>
          <a:prstGeom prst="rect">
            <a:avLst/>
          </a:prstGeom>
        </p:spPr>
      </p:pic>
      <p:cxnSp>
        <p:nvCxnSpPr>
          <p:cNvPr id="47" name="Straight Arrow Connector 9"/>
          <p:cNvCxnSpPr/>
          <p:nvPr/>
        </p:nvCxnSpPr>
        <p:spPr>
          <a:xfrm flipV="1">
            <a:off x="903773" y="3423160"/>
            <a:ext cx="50696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Рисунок 2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" y="893370"/>
            <a:ext cx="679119" cy="504000"/>
          </a:xfrm>
          <a:prstGeom prst="rect">
            <a:avLst/>
          </a:prstGeom>
        </p:spPr>
      </p:pic>
      <p:pic>
        <p:nvPicPr>
          <p:cNvPr id="48" name="Рисунок 47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537" y="893370"/>
            <a:ext cx="679119" cy="504000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462" y="912649"/>
            <a:ext cx="679119" cy="504000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763" y="903792"/>
            <a:ext cx="679119" cy="504000"/>
          </a:xfrm>
          <a:prstGeom prst="rect">
            <a:avLst/>
          </a:prstGeom>
        </p:spPr>
      </p:pic>
      <p:pic>
        <p:nvPicPr>
          <p:cNvPr id="51" name="Рисунок 50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258" y="903792"/>
            <a:ext cx="679119" cy="504000"/>
          </a:xfrm>
          <a:prstGeom prst="rect">
            <a:avLst/>
          </a:prstGeom>
        </p:spPr>
      </p:pic>
      <p:pic>
        <p:nvPicPr>
          <p:cNvPr id="53" name="Рисунок 5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072" y="903792"/>
            <a:ext cx="679119" cy="504000"/>
          </a:xfrm>
          <a:prstGeom prst="rect">
            <a:avLst/>
          </a:prstGeom>
        </p:spPr>
      </p:pic>
      <p:pic>
        <p:nvPicPr>
          <p:cNvPr id="54" name="Рисунок 5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525" y="2817517"/>
            <a:ext cx="679119" cy="504000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009" y="2817517"/>
            <a:ext cx="679119" cy="504000"/>
          </a:xfrm>
          <a:prstGeom prst="rect">
            <a:avLst/>
          </a:prstGeom>
        </p:spPr>
      </p:pic>
      <p:pic>
        <p:nvPicPr>
          <p:cNvPr id="57" name="Рисунок 56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873" y="2772572"/>
            <a:ext cx="679119" cy="504000"/>
          </a:xfrm>
          <a:prstGeom prst="rect">
            <a:avLst/>
          </a:prstGeom>
        </p:spPr>
      </p:pic>
      <p:pic>
        <p:nvPicPr>
          <p:cNvPr id="58" name="Рисунок 57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488" y="2769707"/>
            <a:ext cx="679119" cy="504000"/>
          </a:xfrm>
          <a:prstGeom prst="rect">
            <a:avLst/>
          </a:prstGeom>
        </p:spPr>
      </p:pic>
      <p:pic>
        <p:nvPicPr>
          <p:cNvPr id="59" name="Рисунок 58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844" y="2733495"/>
            <a:ext cx="679119" cy="50400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765" y="2770859"/>
            <a:ext cx="679119" cy="504000"/>
          </a:xfrm>
          <a:prstGeom prst="rect">
            <a:avLst/>
          </a:prstGeom>
        </p:spPr>
      </p:pic>
      <p:pic>
        <p:nvPicPr>
          <p:cNvPr id="61" name="Рисунок 60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04" y="4024411"/>
            <a:ext cx="679119" cy="504000"/>
          </a:xfrm>
          <a:prstGeom prst="rect">
            <a:avLst/>
          </a:prstGeom>
        </p:spPr>
      </p:pic>
      <p:pic>
        <p:nvPicPr>
          <p:cNvPr id="62" name="Рисунок 61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561" y="4035358"/>
            <a:ext cx="679119" cy="504000"/>
          </a:xfrm>
          <a:prstGeom prst="rect">
            <a:avLst/>
          </a:prstGeom>
        </p:spPr>
      </p:pic>
      <p:pic>
        <p:nvPicPr>
          <p:cNvPr id="63" name="Рисунок 6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673" y="5055772"/>
            <a:ext cx="679119" cy="504000"/>
          </a:xfrm>
          <a:prstGeom prst="rect">
            <a:avLst/>
          </a:prstGeom>
        </p:spPr>
      </p:pic>
      <p:pic>
        <p:nvPicPr>
          <p:cNvPr id="64" name="Рисунок 6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587" y="5069450"/>
            <a:ext cx="679119" cy="504000"/>
          </a:xfrm>
          <a:prstGeom prst="rect">
            <a:avLst/>
          </a:prstGeom>
        </p:spPr>
      </p:pic>
      <p:cxnSp>
        <p:nvCxnSpPr>
          <p:cNvPr id="65" name="Straight Arrow Connector 11"/>
          <p:cNvCxnSpPr/>
          <p:nvPr/>
        </p:nvCxnSpPr>
        <p:spPr>
          <a:xfrm flipH="1">
            <a:off x="4761224" y="4966167"/>
            <a:ext cx="1111" cy="345210"/>
          </a:xfrm>
          <a:prstGeom prst="straightConnector1">
            <a:avLst/>
          </a:prstGeom>
          <a:ln w="317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Рисунок 5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767" y="907186"/>
            <a:ext cx="679119" cy="504000"/>
          </a:xfrm>
          <a:prstGeom prst="rect">
            <a:avLst/>
          </a:prstGeom>
        </p:spPr>
      </p:pic>
      <p:pic>
        <p:nvPicPr>
          <p:cNvPr id="67" name="Рисунок 5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462" y="917082"/>
            <a:ext cx="679119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4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Часть </a:t>
            </a:r>
            <a:r>
              <a:rPr lang="en-US" sz="5400" b="1" dirty="0" smtClean="0">
                <a:solidFill>
                  <a:schemeClr val="bg1"/>
                </a:solidFill>
                <a:latin typeface="+mn-lt"/>
              </a:rPr>
              <a:t>IV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9" y="728223"/>
            <a:ext cx="2587721" cy="2486031"/>
          </a:xfrm>
          <a:prstGeom prst="rect">
            <a:avLst/>
          </a:prstGeom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1533236" y="2476276"/>
            <a:ext cx="9125527" cy="1818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None/>
            </a:pPr>
            <a:r>
              <a:rPr lang="en-US" sz="7000" b="1" dirty="0"/>
              <a:t>Spring Cloud</a:t>
            </a:r>
            <a:endParaRPr lang="ru-RU" sz="7000" b="1" dirty="0" smtClean="0"/>
          </a:p>
        </p:txBody>
      </p:sp>
    </p:spTree>
    <p:extLst>
      <p:ext uri="{BB962C8B-B14F-4D97-AF65-F5344CB8AC3E}">
        <p14:creationId xmlns:p14="http://schemas.microsoft.com/office/powerpoint/2010/main" val="118002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+mn-lt"/>
              </a:rPr>
              <a:t>.equals()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58</a:t>
            </a:fld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415" y="934305"/>
            <a:ext cx="2817954" cy="255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428" y="2424632"/>
            <a:ext cx="2880000" cy="288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51841" y="2662822"/>
            <a:ext cx="210185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5000" b="1" dirty="0" smtClean="0"/>
              <a:t>==</a:t>
            </a:r>
            <a:endParaRPr lang="ru-RU" sz="15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906047" y="4269717"/>
            <a:ext cx="190468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 smtClean="0">
                <a:solidFill>
                  <a:schemeClr val="accent4">
                    <a:lumMod val="75000"/>
                  </a:schemeClr>
                </a:solidFill>
              </a:rPr>
              <a:t>@</a:t>
            </a:r>
            <a:endParaRPr lang="ru-RU" sz="1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45655" y="3048821"/>
            <a:ext cx="82266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 smtClean="0"/>
              <a:t>+</a:t>
            </a:r>
            <a:endParaRPr lang="ru-RU" sz="10000" dirty="0"/>
          </a:p>
        </p:txBody>
      </p:sp>
    </p:spTree>
    <p:extLst>
      <p:ext uri="{BB962C8B-B14F-4D97-AF65-F5344CB8AC3E}">
        <p14:creationId xmlns:p14="http://schemas.microsoft.com/office/powerpoint/2010/main" val="107451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11984" y="997161"/>
            <a:ext cx="10082966" cy="763702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b="1" dirty="0"/>
              <a:t>Eureka </a:t>
            </a:r>
            <a:r>
              <a:rPr lang="en-US" sz="2400" b="1" dirty="0" smtClean="0"/>
              <a:t>- Service Discovery</a:t>
            </a:r>
            <a:endParaRPr lang="ru-RU" sz="2400" b="1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+mn-lt"/>
              </a:rPr>
              <a:t>Netflix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81" y="1138474"/>
            <a:ext cx="793789" cy="720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617" y="1790606"/>
            <a:ext cx="8782765" cy="45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6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94372" y="2045486"/>
            <a:ext cx="10215737" cy="3653351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ru-RU" sz="5000" b="1" dirty="0" smtClean="0"/>
              <a:t>Что такое </a:t>
            </a:r>
            <a:r>
              <a:rPr lang="ru-RU" sz="5000" b="1" dirty="0" err="1" smtClean="0"/>
              <a:t>микросервисная</a:t>
            </a:r>
            <a:r>
              <a:rPr lang="ru-RU" sz="5000" b="1" dirty="0" smtClean="0"/>
              <a:t> архитектура</a:t>
            </a:r>
            <a:r>
              <a:rPr lang="en-US" sz="5000" b="1" dirty="0" smtClean="0"/>
              <a:t>?</a:t>
            </a:r>
            <a:endParaRPr lang="ru-RU" sz="5000" b="1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Вопрос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6" y="99716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2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07493" y="1187921"/>
            <a:ext cx="10215737" cy="942810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b="1" dirty="0" err="1"/>
              <a:t>Hystrix</a:t>
            </a:r>
            <a:r>
              <a:rPr lang="en-US" sz="2400" b="1" dirty="0"/>
              <a:t> </a:t>
            </a:r>
            <a:r>
              <a:rPr lang="en-US" sz="2400" b="1" dirty="0" smtClean="0"/>
              <a:t> - Circuit Breaker Client and Dashboard</a:t>
            </a:r>
            <a:endParaRPr lang="en-US" sz="11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+mn-lt"/>
              </a:rPr>
              <a:t>Netflix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6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6" y="1119326"/>
            <a:ext cx="1207837" cy="1080000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847" y="1936191"/>
            <a:ext cx="882285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0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25485" y="997161"/>
            <a:ext cx="10450611" cy="688287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b="1" dirty="0" smtClean="0"/>
              <a:t>Feign – </a:t>
            </a:r>
            <a:r>
              <a:rPr lang="ru-RU" sz="2400" b="1" dirty="0" smtClean="0"/>
              <a:t>декларативный </a:t>
            </a:r>
            <a:r>
              <a:rPr lang="en-US" sz="2400" b="1" dirty="0" smtClean="0"/>
              <a:t>REST</a:t>
            </a:r>
            <a:r>
              <a:rPr lang="ru-RU" sz="2400" b="1" dirty="0" smtClean="0"/>
              <a:t>(и не только) клиент</a:t>
            </a:r>
            <a:endParaRPr lang="en-US" sz="24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+mn-lt"/>
              </a:rPr>
              <a:t>Netflix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68" y="1121164"/>
            <a:ext cx="793789" cy="720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85" y="2011848"/>
            <a:ext cx="10361624" cy="387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4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0900" y="959452"/>
            <a:ext cx="10130100" cy="5296739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b="1" dirty="0"/>
              <a:t>Spring </a:t>
            </a:r>
            <a:r>
              <a:rPr lang="en-US" sz="2400" b="1" dirty="0" smtClean="0"/>
              <a:t>cloud:</a:t>
            </a:r>
            <a:endParaRPr lang="en-US" sz="2400" b="1" dirty="0" smtClean="0">
              <a:hlinkClick r:id="rId2"/>
            </a:endParaRPr>
          </a:p>
          <a:p>
            <a:pPr>
              <a:lnSpc>
                <a:spcPct val="200000"/>
              </a:lnSpc>
            </a:pPr>
            <a:r>
              <a:rPr lang="en-US" sz="2400" b="1" dirty="0" smtClean="0">
                <a:hlinkClick r:id="rId2"/>
              </a:rPr>
              <a:t>https</a:t>
            </a:r>
            <a:r>
              <a:rPr lang="en-US" sz="2400" b="1" dirty="0">
                <a:hlinkClick r:id="rId2"/>
              </a:rPr>
              <a:t>://</a:t>
            </a:r>
            <a:r>
              <a:rPr lang="en-US" sz="2400" b="1" dirty="0" smtClean="0">
                <a:hlinkClick r:id="rId2"/>
              </a:rPr>
              <a:t>cloud.spring.io</a:t>
            </a:r>
            <a:endParaRPr lang="en-US" sz="2400" b="1" dirty="0" smtClean="0"/>
          </a:p>
          <a:p>
            <a:pPr>
              <a:lnSpc>
                <a:spcPct val="200000"/>
              </a:lnSpc>
            </a:pPr>
            <a:r>
              <a:rPr lang="en-US" sz="2400" b="1" dirty="0" smtClean="0">
                <a:hlinkClick r:id="rId3"/>
              </a:rPr>
              <a:t>https://cloud.spring.io/spring-cloud-netflix/single/spring-cloud-netflix.html</a:t>
            </a:r>
            <a:endParaRPr lang="en-US" sz="2400" b="1" dirty="0" smtClean="0"/>
          </a:p>
          <a:p>
            <a:pPr>
              <a:lnSpc>
                <a:spcPct val="200000"/>
              </a:lnSpc>
            </a:pPr>
            <a:r>
              <a:rPr lang="en-US" sz="2400" b="1" dirty="0">
                <a:hlinkClick r:id="rId4"/>
              </a:rPr>
              <a:t>https://</a:t>
            </a:r>
            <a:r>
              <a:rPr lang="en-US" sz="2400" b="1" dirty="0" smtClean="0">
                <a:hlinkClick r:id="rId4"/>
              </a:rPr>
              <a:t>github.com/Netflix</a:t>
            </a:r>
            <a:endParaRPr lang="en-US" sz="2400" b="1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ru-RU" sz="2400" b="1" dirty="0"/>
              <a:t>Хорошая книга, а</a:t>
            </a:r>
            <a:r>
              <a:rPr lang="ru-RU" sz="2400" b="1" dirty="0" smtClean="0"/>
              <a:t>втор </a:t>
            </a:r>
            <a:r>
              <a:rPr lang="ru-RU" sz="2400" b="1" dirty="0" err="1"/>
              <a:t>Джош</a:t>
            </a:r>
            <a:r>
              <a:rPr lang="ru-RU" sz="2400" b="1" dirty="0"/>
              <a:t> </a:t>
            </a:r>
            <a:r>
              <a:rPr lang="ru-RU" sz="2400" b="1" dirty="0" smtClean="0"/>
              <a:t>Лонг(кто это?):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b="1" dirty="0" smtClean="0">
                <a:hlinkClick r:id="rId5"/>
              </a:rPr>
              <a:t>Java </a:t>
            </a:r>
            <a:r>
              <a:rPr lang="ru-RU" sz="2400" b="1" dirty="0" smtClean="0">
                <a:hlinkClick r:id="rId5"/>
              </a:rPr>
              <a:t>в облаке</a:t>
            </a:r>
            <a:endParaRPr lang="ru-RU" sz="2400" b="1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Ссылки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62</a:t>
            </a:fld>
            <a:endParaRPr lang="en-US" dirty="0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02" y="1201118"/>
            <a:ext cx="793789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8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Итоги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9" y="728223"/>
            <a:ext cx="2587721" cy="2486031"/>
          </a:xfrm>
          <a:prstGeom prst="rect">
            <a:avLst/>
          </a:prstGeom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1533236" y="2476276"/>
            <a:ext cx="9125527" cy="1818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None/>
            </a:pPr>
            <a:r>
              <a:rPr lang="ru-RU" sz="7000" b="1" dirty="0" smtClean="0"/>
              <a:t>Итоги</a:t>
            </a:r>
          </a:p>
        </p:txBody>
      </p:sp>
    </p:spTree>
    <p:extLst>
      <p:ext uri="{BB962C8B-B14F-4D97-AF65-F5344CB8AC3E}">
        <p14:creationId xmlns:p14="http://schemas.microsoft.com/office/powerpoint/2010/main" val="340405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49" y="3099495"/>
            <a:ext cx="704140" cy="72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Итоги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64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262729" y="3415771"/>
            <a:ext cx="50696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49283" y="3819495"/>
            <a:ext cx="0" cy="540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939889" y="4089495"/>
            <a:ext cx="3381698" cy="1560063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237018" y="3403871"/>
            <a:ext cx="646543" cy="119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407992" y="3783160"/>
            <a:ext cx="18280" cy="54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377861" y="5649557"/>
            <a:ext cx="3126420" cy="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826295" y="3744285"/>
            <a:ext cx="4582" cy="540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8959350" y="3861710"/>
            <a:ext cx="22194" cy="1261054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777" y="3063160"/>
            <a:ext cx="793789" cy="72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77" y="3038166"/>
            <a:ext cx="793789" cy="72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642" y="4301346"/>
            <a:ext cx="793789" cy="72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553" y="2991119"/>
            <a:ext cx="793789" cy="72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150" y="2988455"/>
            <a:ext cx="793789" cy="72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467" y="4300738"/>
            <a:ext cx="793789" cy="720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42" y="5314156"/>
            <a:ext cx="793789" cy="720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461" y="5289557"/>
            <a:ext cx="793789" cy="7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574" y="3513160"/>
            <a:ext cx="360000" cy="360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745" y="3575903"/>
            <a:ext cx="360000" cy="360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971" y="3518460"/>
            <a:ext cx="360000" cy="360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939" y="3491090"/>
            <a:ext cx="360000" cy="360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489" y="4812536"/>
            <a:ext cx="360000" cy="360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342" y="5816350"/>
            <a:ext cx="360000" cy="360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396" y="5854156"/>
            <a:ext cx="360000" cy="360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574" y="4840738"/>
            <a:ext cx="360000" cy="360000"/>
          </a:xfrm>
          <a:prstGeom prst="rect">
            <a:avLst/>
          </a:prstGeom>
        </p:spPr>
      </p:pic>
      <p:cxnSp>
        <p:nvCxnSpPr>
          <p:cNvPr id="52" name="Straight Arrow Connector 51"/>
          <p:cNvCxnSpPr>
            <a:endCxn id="14" idx="1"/>
          </p:cNvCxnSpPr>
          <p:nvPr/>
        </p:nvCxnSpPr>
        <p:spPr>
          <a:xfrm flipV="1">
            <a:off x="6873960" y="3351119"/>
            <a:ext cx="1725593" cy="36077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9523849" y="3339219"/>
            <a:ext cx="1439301" cy="18386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43" y="1214485"/>
            <a:ext cx="793789" cy="7200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46" y="1204461"/>
            <a:ext cx="793789" cy="72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441" y="3068783"/>
            <a:ext cx="793789" cy="720000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V="1">
            <a:off x="3814623" y="3428783"/>
            <a:ext cx="50696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073" y="3549495"/>
            <a:ext cx="552161" cy="5400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416" y="1034485"/>
            <a:ext cx="1207837" cy="10800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861" y="1082893"/>
            <a:ext cx="1512603" cy="90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544" y="1054292"/>
            <a:ext cx="3240000" cy="10800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64" y="1204461"/>
            <a:ext cx="682465" cy="72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812" y="4704536"/>
            <a:ext cx="578683" cy="576000"/>
          </a:xfrm>
          <a:prstGeom prst="rect">
            <a:avLst/>
          </a:prstGeom>
        </p:spPr>
      </p:pic>
      <p:pic>
        <p:nvPicPr>
          <p:cNvPr id="43" name="Picture 1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772" y="3530265"/>
            <a:ext cx="578683" cy="576000"/>
          </a:xfrm>
          <a:prstGeom prst="rect">
            <a:avLst/>
          </a:prstGeom>
        </p:spPr>
      </p:pic>
      <p:pic>
        <p:nvPicPr>
          <p:cNvPr id="44" name="Рисунок 4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26" y="3068783"/>
            <a:ext cx="758571" cy="720000"/>
          </a:xfrm>
          <a:prstGeom prst="rect">
            <a:avLst/>
          </a:prstGeom>
        </p:spPr>
      </p:pic>
      <p:cxnSp>
        <p:nvCxnSpPr>
          <p:cNvPr id="47" name="Straight Arrow Connector 9"/>
          <p:cNvCxnSpPr/>
          <p:nvPr/>
        </p:nvCxnSpPr>
        <p:spPr>
          <a:xfrm flipV="1">
            <a:off x="903773" y="3423160"/>
            <a:ext cx="50696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1"/>
          <p:cNvCxnSpPr/>
          <p:nvPr/>
        </p:nvCxnSpPr>
        <p:spPr>
          <a:xfrm flipH="1">
            <a:off x="4771051" y="4961551"/>
            <a:ext cx="1111" cy="345210"/>
          </a:xfrm>
          <a:prstGeom prst="straightConnector1">
            <a:avLst/>
          </a:prstGeom>
          <a:ln w="317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23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Итоги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65</a:t>
            </a:fld>
            <a:endParaRPr lang="en-US" b="1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53883" y="906268"/>
            <a:ext cx="12054994" cy="709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ru-RU" sz="3200" dirty="0"/>
              <a:t>Для </a:t>
            </a:r>
            <a:r>
              <a:rPr lang="ru-RU" sz="3200" dirty="0" smtClean="0"/>
              <a:t>восьми приложений(сервисов</a:t>
            </a:r>
            <a:r>
              <a:rPr lang="ru-RU" sz="3200" dirty="0"/>
              <a:t>), нам понадобилось:</a:t>
            </a:r>
          </a:p>
          <a:p>
            <a:pPr marL="0" indent="0">
              <a:lnSpc>
                <a:spcPct val="200000"/>
              </a:lnSpc>
              <a:buNone/>
            </a:pPr>
            <a:endParaRPr lang="ru-RU" sz="32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795341" y="2042305"/>
            <a:ext cx="102390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Три служебных </a:t>
            </a:r>
            <a:r>
              <a:rPr lang="en-US" sz="3200" dirty="0" smtClean="0"/>
              <a:t>Spring boot </a:t>
            </a:r>
            <a:r>
              <a:rPr lang="ru-RU" sz="3200" dirty="0" smtClean="0"/>
              <a:t>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Восемь баз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Один сервер очередей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Три приложения для </a:t>
            </a:r>
            <a:r>
              <a:rPr lang="ru-RU" sz="3200" dirty="0" err="1" smtClean="0"/>
              <a:t>журналирования</a:t>
            </a:r>
            <a:endParaRPr lang="ru-RU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Одно приложение </a:t>
            </a:r>
            <a:r>
              <a:rPr lang="en-US" sz="3200" dirty="0" smtClean="0"/>
              <a:t>UI</a:t>
            </a:r>
            <a:endParaRPr lang="ru-RU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61" y="2172270"/>
            <a:ext cx="396895" cy="36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56" y="2172270"/>
            <a:ext cx="396895" cy="36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51" y="2172270"/>
            <a:ext cx="396895" cy="36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61" y="3143705"/>
            <a:ext cx="360000" cy="36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761" y="314370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Х8</a:t>
            </a:r>
            <a:endParaRPr lang="ru-RU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23" y="4064081"/>
            <a:ext cx="341233" cy="36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23" y="5034950"/>
            <a:ext cx="402612" cy="36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68" y="5034950"/>
            <a:ext cx="605041" cy="36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2" y="5515241"/>
            <a:ext cx="1080000" cy="360000"/>
          </a:xfrm>
          <a:prstGeom prst="rect">
            <a:avLst/>
          </a:prstGeom>
        </p:spPr>
      </p:pic>
      <p:pic>
        <p:nvPicPr>
          <p:cNvPr id="17" name="Рисунок 4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61" y="6066285"/>
            <a:ext cx="37928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1899" y="2630907"/>
            <a:ext cx="10446964" cy="2886102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ru-RU" sz="6600" b="1" dirty="0" smtClean="0"/>
              <a:t>Почему </a:t>
            </a:r>
            <a:r>
              <a:rPr lang="en-US" sz="6600" b="1" dirty="0" smtClean="0"/>
              <a:t>ZOO</a:t>
            </a:r>
            <a:r>
              <a:rPr lang="ru-RU" sz="6600" b="1" dirty="0" smtClean="0"/>
              <a:t>?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Вопрос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6" y="99716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59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0757"/>
            <a:ext cx="12192000" cy="299001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00407" y="3053040"/>
            <a:ext cx="7654637" cy="72544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</a:rPr>
              <a:t>Задавайте ваши вопросы</a:t>
            </a:r>
            <a:endParaRPr lang="ru-RU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97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0757"/>
            <a:ext cx="12192000" cy="299001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00408" y="3053040"/>
            <a:ext cx="6991184" cy="72544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</a:rPr>
              <a:t>Спасибо за внимание!</a:t>
            </a:r>
            <a:endParaRPr lang="ru-RU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28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4866" y="2402933"/>
            <a:ext cx="10215737" cy="3653351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ru-RU" sz="5000" b="1" dirty="0" smtClean="0"/>
              <a:t>Что такое </a:t>
            </a:r>
            <a:r>
              <a:rPr lang="en-US" sz="5000" b="1" dirty="0" smtClean="0"/>
              <a:t>SOA?</a:t>
            </a:r>
            <a:endParaRPr lang="ru-RU" sz="5000" b="1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Вопрос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6" y="99716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0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94372" y="2045486"/>
            <a:ext cx="10215737" cy="3653351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ru-RU" sz="5000" b="1" dirty="0" smtClean="0"/>
              <a:t>Чем </a:t>
            </a:r>
            <a:r>
              <a:rPr lang="ru-RU" sz="5000" b="1" dirty="0" err="1" smtClean="0"/>
              <a:t>микросервисная</a:t>
            </a:r>
            <a:r>
              <a:rPr lang="ru-RU" sz="5000" b="1" dirty="0" smtClean="0"/>
              <a:t> архитектура отличается от </a:t>
            </a:r>
            <a:r>
              <a:rPr lang="en-US" sz="5000" b="1" dirty="0" smtClean="0"/>
              <a:t>SOA?</a:t>
            </a:r>
            <a:endParaRPr lang="ru-RU" sz="5000" b="1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Вопрос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6" y="99716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7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53854" y="2476277"/>
            <a:ext cx="7084291" cy="1818633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ru-RU" sz="7000" b="1" dirty="0" smtClean="0"/>
              <a:t>Сразу к делу!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Часть </a:t>
            </a:r>
            <a:r>
              <a:rPr lang="en-US" sz="5400" b="1" dirty="0" smtClean="0">
                <a:solidFill>
                  <a:schemeClr val="bg1"/>
                </a:solidFill>
                <a:latin typeface="+mn-lt"/>
              </a:rPr>
              <a:t>II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6" y="737460"/>
            <a:ext cx="2587721" cy="248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5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2756</TotalTime>
  <Words>611</Words>
  <Application>Microsoft Office PowerPoint</Application>
  <PresentationFormat>Widescreen</PresentationFormat>
  <Paragraphs>219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Arial</vt:lpstr>
      <vt:lpstr>Calibri</vt:lpstr>
      <vt:lpstr>Calibri Light</vt:lpstr>
      <vt:lpstr>Wingdings 2</vt:lpstr>
      <vt:lpstr>HDOfficeLightV0</vt:lpstr>
      <vt:lpstr>1_HDOfficeLightV0</vt:lpstr>
      <vt:lpstr>Spring Cloud, we bought a zoo</vt:lpstr>
      <vt:lpstr>PowerPoint Presentation</vt:lpstr>
      <vt:lpstr>План</vt:lpstr>
      <vt:lpstr>Часть I</vt:lpstr>
      <vt:lpstr>Исходим из</vt:lpstr>
      <vt:lpstr>Вопрос</vt:lpstr>
      <vt:lpstr>Вопрос</vt:lpstr>
      <vt:lpstr>Вопрос</vt:lpstr>
      <vt:lpstr>Часть II</vt:lpstr>
      <vt:lpstr>Требования</vt:lpstr>
      <vt:lpstr>Вопрос</vt:lpstr>
      <vt:lpstr>Процессы</vt:lpstr>
      <vt:lpstr>Представим в виде сервисов</vt:lpstr>
      <vt:lpstr>Вопрос</vt:lpstr>
      <vt:lpstr>Представим в виде сервисов</vt:lpstr>
      <vt:lpstr>Вопрос</vt:lpstr>
      <vt:lpstr>Детализируем требования</vt:lpstr>
      <vt:lpstr>Вопрос</vt:lpstr>
      <vt:lpstr>Представим в виде сервисов</vt:lpstr>
      <vt:lpstr>The Blue and the Gray </vt:lpstr>
      <vt:lpstr>Вопрос</vt:lpstr>
      <vt:lpstr>Синхронное</vt:lpstr>
      <vt:lpstr>Асинхронное</vt:lpstr>
      <vt:lpstr>Плюс сервер асинхронных сообщений</vt:lpstr>
      <vt:lpstr>Всего приложений</vt:lpstr>
      <vt:lpstr>Вопрос</vt:lpstr>
      <vt:lpstr>Конфигурация</vt:lpstr>
      <vt:lpstr>Теперь с конфигурацией</vt:lpstr>
      <vt:lpstr>Всего приложений</vt:lpstr>
      <vt:lpstr>Вопрос</vt:lpstr>
      <vt:lpstr>Реестр(Service discovery)</vt:lpstr>
      <vt:lpstr>Всего приложений</vt:lpstr>
      <vt:lpstr>Вопрос</vt:lpstr>
      <vt:lpstr>Шлюз(Gateway)</vt:lpstr>
      <vt:lpstr>Всего приложений</vt:lpstr>
      <vt:lpstr>Вопрос</vt:lpstr>
      <vt:lpstr>REST API</vt:lpstr>
      <vt:lpstr>Всего приложений</vt:lpstr>
      <vt:lpstr>Вопрос</vt:lpstr>
      <vt:lpstr>Вопрос</vt:lpstr>
      <vt:lpstr>Hystrix</vt:lpstr>
      <vt:lpstr>Всего приложений</vt:lpstr>
      <vt:lpstr>Вопрос</vt:lpstr>
      <vt:lpstr>Zipkin</vt:lpstr>
      <vt:lpstr>Всего приложений</vt:lpstr>
      <vt:lpstr>Вопрос</vt:lpstr>
      <vt:lpstr>Вопрос</vt:lpstr>
      <vt:lpstr>Всего приложений</vt:lpstr>
      <vt:lpstr>Вопрос</vt:lpstr>
      <vt:lpstr>Безопасность </vt:lpstr>
      <vt:lpstr>Безопасность </vt:lpstr>
      <vt:lpstr>Сервис авторизации</vt:lpstr>
      <vt:lpstr>Вопрос</vt:lpstr>
      <vt:lpstr>UI</vt:lpstr>
      <vt:lpstr>Часть III</vt:lpstr>
      <vt:lpstr>Публикация</vt:lpstr>
      <vt:lpstr>Часть IV</vt:lpstr>
      <vt:lpstr>.equals()</vt:lpstr>
      <vt:lpstr>Netflix</vt:lpstr>
      <vt:lpstr>Netflix</vt:lpstr>
      <vt:lpstr>Netflix</vt:lpstr>
      <vt:lpstr>Ссылки</vt:lpstr>
      <vt:lpstr>Итоги</vt:lpstr>
      <vt:lpstr>Итоги</vt:lpstr>
      <vt:lpstr>Итоги</vt:lpstr>
      <vt:lpstr>Вопрос</vt:lpstr>
      <vt:lpstr>Задавайте ваши вопросы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Browser extension плюс Native messaging</dc:title>
  <dc:creator>Gumenyuk Aleksey</dc:creator>
  <cp:lastModifiedBy>Gumenyuk Aleksey</cp:lastModifiedBy>
  <cp:revision>1220</cp:revision>
  <dcterms:created xsi:type="dcterms:W3CDTF">2017-11-06T09:14:43Z</dcterms:created>
  <dcterms:modified xsi:type="dcterms:W3CDTF">2019-05-21T03:36:29Z</dcterms:modified>
</cp:coreProperties>
</file>